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261" r:id="rId5"/>
    <p:sldId id="258" r:id="rId6"/>
    <p:sldId id="259" r:id="rId7"/>
    <p:sldId id="262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1CA1C-C54D-45AD-90A1-6C4C87CE95B5}" type="datetimeFigureOut">
              <a:rPr lang="cs-CZ" smtClean="0"/>
              <a:t>17.03.2020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D65D-4CB9-4858-A1F1-0D51BB54B9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0653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1CA1C-C54D-45AD-90A1-6C4C87CE95B5}" type="datetimeFigureOut">
              <a:rPr lang="cs-CZ" smtClean="0"/>
              <a:t>17.03.2020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D65D-4CB9-4858-A1F1-0D51BB54B9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2709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1CA1C-C54D-45AD-90A1-6C4C87CE95B5}" type="datetimeFigureOut">
              <a:rPr lang="cs-CZ" smtClean="0"/>
              <a:t>17.03.2020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D65D-4CB9-4858-A1F1-0D51BB54B996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2340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1CA1C-C54D-45AD-90A1-6C4C87CE95B5}" type="datetimeFigureOut">
              <a:rPr lang="cs-CZ" smtClean="0"/>
              <a:t>17.03.2020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D65D-4CB9-4858-A1F1-0D51BB54B9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6100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1CA1C-C54D-45AD-90A1-6C4C87CE95B5}" type="datetimeFigureOut">
              <a:rPr lang="cs-CZ" smtClean="0"/>
              <a:t>17.03.2020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D65D-4CB9-4858-A1F1-0D51BB54B996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6153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1CA1C-C54D-45AD-90A1-6C4C87CE95B5}" type="datetimeFigureOut">
              <a:rPr lang="cs-CZ" smtClean="0"/>
              <a:t>17.03.2020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D65D-4CB9-4858-A1F1-0D51BB54B9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56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1CA1C-C54D-45AD-90A1-6C4C87CE95B5}" type="datetimeFigureOut">
              <a:rPr lang="cs-CZ" smtClean="0"/>
              <a:t>17.03.2020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D65D-4CB9-4858-A1F1-0D51BB54B9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7538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1CA1C-C54D-45AD-90A1-6C4C87CE95B5}" type="datetimeFigureOut">
              <a:rPr lang="cs-CZ" smtClean="0"/>
              <a:t>17.03.2020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D65D-4CB9-4858-A1F1-0D51BB54B9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0336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1CA1C-C54D-45AD-90A1-6C4C87CE95B5}" type="datetimeFigureOut">
              <a:rPr lang="cs-CZ" smtClean="0"/>
              <a:t>17.03.2020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D65D-4CB9-4858-A1F1-0D51BB54B9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8344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1CA1C-C54D-45AD-90A1-6C4C87CE95B5}" type="datetimeFigureOut">
              <a:rPr lang="cs-CZ" smtClean="0"/>
              <a:t>17.03.2020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D65D-4CB9-4858-A1F1-0D51BB54B9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36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1CA1C-C54D-45AD-90A1-6C4C87CE95B5}" type="datetimeFigureOut">
              <a:rPr lang="cs-CZ" smtClean="0"/>
              <a:t>17.03.2020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D65D-4CB9-4858-A1F1-0D51BB54B9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4980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1CA1C-C54D-45AD-90A1-6C4C87CE95B5}" type="datetimeFigureOut">
              <a:rPr lang="cs-CZ" smtClean="0"/>
              <a:t>17.03.2020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D65D-4CB9-4858-A1F1-0D51BB54B9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2910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1CA1C-C54D-45AD-90A1-6C4C87CE95B5}" type="datetimeFigureOut">
              <a:rPr lang="cs-CZ" smtClean="0"/>
              <a:t>17.03.2020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D65D-4CB9-4858-A1F1-0D51BB54B9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3988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1CA1C-C54D-45AD-90A1-6C4C87CE95B5}" type="datetimeFigureOut">
              <a:rPr lang="cs-CZ" smtClean="0"/>
              <a:t>17.03.2020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D65D-4CB9-4858-A1F1-0D51BB54B9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9176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1CA1C-C54D-45AD-90A1-6C4C87CE95B5}" type="datetimeFigureOut">
              <a:rPr lang="cs-CZ" smtClean="0"/>
              <a:t>17.03.2020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D65D-4CB9-4858-A1F1-0D51BB54B9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8894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1CA1C-C54D-45AD-90A1-6C4C87CE95B5}" type="datetimeFigureOut">
              <a:rPr lang="cs-CZ" smtClean="0"/>
              <a:t>17.03.2020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D65D-4CB9-4858-A1F1-0D51BB54B9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8580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1CA1C-C54D-45AD-90A1-6C4C87CE95B5}" type="datetimeFigureOut">
              <a:rPr lang="cs-CZ" smtClean="0"/>
              <a:t>17.03.2020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741D65D-4CB9-4858-A1F1-0D51BB54B9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7936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Lekce 29: opakování minulého kondicionálu, zájmenná částice </a:t>
            </a:r>
            <a:r>
              <a:rPr lang="cs-CZ" i="1" dirty="0" smtClean="0"/>
              <a:t>la </a:t>
            </a:r>
            <a:r>
              <a:rPr lang="cs-CZ" dirty="0" smtClean="0"/>
              <a:t>a neosobní slovesné tvary</a:t>
            </a:r>
            <a:endParaRPr lang="cs-CZ" i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1703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Opakování: </a:t>
            </a:r>
            <a:r>
              <a:rPr lang="cs-CZ" dirty="0" err="1" smtClean="0"/>
              <a:t>il</a:t>
            </a:r>
            <a:r>
              <a:rPr lang="cs-CZ" dirty="0" smtClean="0"/>
              <a:t> </a:t>
            </a:r>
            <a:r>
              <a:rPr lang="cs-CZ" dirty="0" err="1" smtClean="0"/>
              <a:t>condizionale</a:t>
            </a:r>
            <a:r>
              <a:rPr lang="cs-CZ" dirty="0" smtClean="0"/>
              <a:t> </a:t>
            </a:r>
            <a:r>
              <a:rPr lang="cs-CZ" dirty="0" err="1" smtClean="0"/>
              <a:t>passato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Použití minulého kondicionálu v modální funkci – tj. „prý“</a:t>
            </a:r>
          </a:p>
          <a:p>
            <a:endParaRPr lang="cs-CZ" dirty="0"/>
          </a:p>
          <a:p>
            <a:r>
              <a:rPr lang="cs-CZ" dirty="0" smtClean="0"/>
              <a:t>Cvičení 453/a, 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2565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Zájmenná částice la – s. 450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Smettila</a:t>
            </a:r>
            <a:r>
              <a:rPr lang="cs-CZ" dirty="0" smtClean="0"/>
              <a:t>! (</a:t>
            </a:r>
            <a:r>
              <a:rPr lang="cs-CZ" dirty="0" err="1" smtClean="0"/>
              <a:t>questa</a:t>
            </a:r>
            <a:r>
              <a:rPr lang="cs-CZ" dirty="0" smtClean="0"/>
              <a:t> cosa)</a:t>
            </a:r>
          </a:p>
          <a:p>
            <a:r>
              <a:rPr lang="cs-CZ" dirty="0" smtClean="0"/>
              <a:t>Se la </a:t>
            </a:r>
            <a:r>
              <a:rPr lang="cs-CZ" dirty="0" err="1" smtClean="0"/>
              <a:t>gode</a:t>
            </a:r>
            <a:r>
              <a:rPr lang="cs-CZ" dirty="0" smtClean="0"/>
              <a:t> (la vita)</a:t>
            </a:r>
          </a:p>
          <a:p>
            <a:r>
              <a:rPr lang="cs-CZ" dirty="0" err="1" smtClean="0"/>
              <a:t>Ce</a:t>
            </a:r>
            <a:r>
              <a:rPr lang="it-IT" dirty="0" smtClean="0"/>
              <a:t> l’ha messa tutta (l’energia…)</a:t>
            </a:r>
            <a:endParaRPr lang="it-IT" dirty="0"/>
          </a:p>
          <a:p>
            <a:r>
              <a:rPr lang="it-IT" dirty="0" smtClean="0"/>
              <a:t>Cavarsela </a:t>
            </a:r>
          </a:p>
          <a:p>
            <a:endParaRPr lang="it-IT" dirty="0" smtClean="0"/>
          </a:p>
          <a:p>
            <a:r>
              <a:rPr lang="it-IT" dirty="0" smtClean="0"/>
              <a:t>Gli ho detto la mia </a:t>
            </a:r>
            <a:r>
              <a:rPr lang="it-IT" dirty="0"/>
              <a:t>(</a:t>
            </a:r>
            <a:r>
              <a:rPr lang="it-IT" dirty="0" smtClean="0"/>
              <a:t>opinione)</a:t>
            </a:r>
          </a:p>
          <a:p>
            <a:endParaRPr lang="it-IT" dirty="0"/>
          </a:p>
          <a:p>
            <a:r>
              <a:rPr lang="it-IT" dirty="0" smtClean="0"/>
              <a:t>Je </a:t>
            </a:r>
            <a:r>
              <a:rPr lang="cs-CZ" dirty="0" smtClean="0"/>
              <a:t>třeba se naučit, jsou to ustálené vazby.</a:t>
            </a:r>
            <a:endParaRPr lang="it-IT" dirty="0" smtClean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5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Zájmenná částice la – s. 450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Udělejte si prosím cvičení 459/4 a 5. Výrazy, které neznáte, si vyhledejte a naučte jako slovíčka.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9124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660466" cy="9398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Neosobní slovesné tvary = SI </a:t>
            </a:r>
            <a:r>
              <a:rPr lang="cs-CZ" dirty="0" err="1" smtClean="0"/>
              <a:t>impersonale</a:t>
            </a:r>
            <a:r>
              <a:rPr lang="it-IT" dirty="0" smtClean="0"/>
              <a:t>, s. 451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362199"/>
            <a:ext cx="8596668" cy="3679163"/>
          </a:xfrm>
        </p:spPr>
        <p:txBody>
          <a:bodyPr/>
          <a:lstStyle/>
          <a:p>
            <a:r>
              <a:rPr lang="cs-CZ" dirty="0" smtClean="0"/>
              <a:t>Si </a:t>
            </a:r>
            <a:r>
              <a:rPr lang="cs-CZ" dirty="0" err="1" smtClean="0"/>
              <a:t>va</a:t>
            </a:r>
            <a:r>
              <a:rPr lang="cs-CZ" dirty="0" smtClean="0"/>
              <a:t> a mare / Jde se k moři (jdeme k moři)</a:t>
            </a:r>
          </a:p>
          <a:p>
            <a:r>
              <a:rPr lang="cs-CZ" dirty="0" err="1" smtClean="0"/>
              <a:t>Quando</a:t>
            </a:r>
            <a:r>
              <a:rPr lang="cs-CZ" dirty="0" smtClean="0"/>
              <a:t> si </a:t>
            </a:r>
            <a:r>
              <a:rPr lang="cs-CZ" dirty="0" err="1" smtClean="0"/>
              <a:t>arriva</a:t>
            </a:r>
            <a:r>
              <a:rPr lang="cs-CZ" dirty="0" smtClean="0"/>
              <a:t> </a:t>
            </a:r>
            <a:r>
              <a:rPr lang="cs-CZ" dirty="0" err="1" smtClean="0"/>
              <a:t>tardi</a:t>
            </a:r>
            <a:r>
              <a:rPr lang="cs-CZ" dirty="0" smtClean="0"/>
              <a:t> (= </a:t>
            </a:r>
            <a:r>
              <a:rPr lang="cs-CZ" dirty="0" err="1" smtClean="0"/>
              <a:t>quando</a:t>
            </a:r>
            <a:r>
              <a:rPr lang="cs-CZ" dirty="0" smtClean="0"/>
              <a:t> </a:t>
            </a:r>
            <a:r>
              <a:rPr lang="cs-CZ" dirty="0" err="1" smtClean="0"/>
              <a:t>uno</a:t>
            </a:r>
            <a:r>
              <a:rPr lang="cs-CZ" dirty="0" smtClean="0"/>
              <a:t> </a:t>
            </a:r>
            <a:r>
              <a:rPr lang="cs-CZ" dirty="0" err="1" smtClean="0"/>
              <a:t>arriva</a:t>
            </a:r>
            <a:r>
              <a:rPr lang="cs-CZ" dirty="0" smtClean="0"/>
              <a:t> </a:t>
            </a:r>
            <a:r>
              <a:rPr lang="cs-CZ" dirty="0" err="1" smtClean="0"/>
              <a:t>tardi</a:t>
            </a:r>
            <a:r>
              <a:rPr lang="cs-CZ" dirty="0" smtClean="0"/>
              <a:t>) / Když člověk chodí pozdě (Když se chodí pozdě…)</a:t>
            </a:r>
          </a:p>
          <a:p>
            <a:endParaRPr lang="cs-CZ" dirty="0"/>
          </a:p>
          <a:p>
            <a:r>
              <a:rPr lang="cs-CZ" dirty="0" smtClean="0"/>
              <a:t>Si je někdy považováno za podmět – sloveso se s ním shoduje, a proto je ve 3. osobě </a:t>
            </a:r>
            <a:r>
              <a:rPr lang="cs-CZ" dirty="0" err="1" smtClean="0"/>
              <a:t>sg</a:t>
            </a:r>
            <a:r>
              <a:rPr lang="cs-CZ" dirty="0" smtClean="0"/>
              <a:t>.</a:t>
            </a:r>
          </a:p>
          <a:p>
            <a:r>
              <a:rPr lang="cs-CZ" dirty="0" smtClean="0"/>
              <a:t>Význam je ale hromadný, tj. my jdeme, člověk chodí (tj. všichni chodí)…</a:t>
            </a:r>
          </a:p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dirty="0" smtClean="0"/>
              <a:t>proto jde případné přídavné jméno v plurálu: si </a:t>
            </a:r>
            <a:r>
              <a:rPr lang="it-IT" dirty="0" smtClean="0"/>
              <a:t>è liberi, si è malati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4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8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362266" cy="1320800"/>
          </a:xfrm>
        </p:spPr>
        <p:txBody>
          <a:bodyPr>
            <a:normAutofit/>
          </a:bodyPr>
          <a:lstStyle/>
          <a:p>
            <a:r>
              <a:rPr lang="cs-CZ" sz="3200" dirty="0"/>
              <a:t>Neosobní slovesné tvary = SI </a:t>
            </a:r>
            <a:r>
              <a:rPr lang="cs-CZ" sz="3200" dirty="0" err="1"/>
              <a:t>impersonale</a:t>
            </a:r>
            <a:r>
              <a:rPr lang="it-IT" sz="3200" dirty="0"/>
              <a:t>, s. 451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Zvratná</a:t>
            </a:r>
            <a:r>
              <a:rPr lang="it-IT" dirty="0" smtClean="0"/>
              <a:t> </a:t>
            </a:r>
            <a:r>
              <a:rPr lang="it-IT" dirty="0" err="1" smtClean="0"/>
              <a:t>slovesa</a:t>
            </a:r>
            <a:r>
              <a:rPr lang="it-IT" dirty="0" smtClean="0"/>
              <a:t>:</a:t>
            </a:r>
          </a:p>
          <a:p>
            <a:r>
              <a:rPr lang="it-IT" strike="sngStrike" dirty="0" smtClean="0">
                <a:solidFill>
                  <a:srgbClr val="FF0000"/>
                </a:solidFill>
              </a:rPr>
              <a:t>S</a:t>
            </a:r>
            <a:r>
              <a:rPr lang="cs-CZ" strike="sngStrike" dirty="0" smtClean="0">
                <a:solidFill>
                  <a:srgbClr val="FF0000"/>
                </a:solidFill>
              </a:rPr>
              <a:t>i</a:t>
            </a:r>
            <a:r>
              <a:rPr lang="it-IT" dirty="0" smtClean="0"/>
              <a:t> si sente bene </a:t>
            </a:r>
            <a:r>
              <a:rPr 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→ Ci si sente bene</a:t>
            </a: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Příčestí minulé</a:t>
            </a:r>
            <a:endParaRPr lang="it-IT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U </a:t>
            </a:r>
            <a:r>
              <a:rPr lang="it-IT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sloves</a:t>
            </a:r>
            <a:r>
              <a:rPr 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it-IT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pomocn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ý</a:t>
            </a:r>
            <a:r>
              <a:rPr 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m avere: Si è ballato</a:t>
            </a:r>
          </a:p>
          <a:p>
            <a:r>
              <a:rPr 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U </a:t>
            </a:r>
            <a:r>
              <a:rPr lang="it-IT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sloves</a:t>
            </a:r>
            <a:r>
              <a:rPr 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it-IT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pomocn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ý</a:t>
            </a:r>
            <a:r>
              <a:rPr 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m essere: Si è andati a scuola</a:t>
            </a:r>
          </a:p>
          <a:p>
            <a:r>
              <a:rPr 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U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it-IT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vratn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ý</a:t>
            </a:r>
            <a:r>
              <a:rPr lang="it-IT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sloves</a:t>
            </a:r>
            <a:r>
              <a:rPr 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 s essere: Ci si è lavati.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1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1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006666" cy="1320800"/>
          </a:xfrm>
        </p:spPr>
        <p:txBody>
          <a:bodyPr>
            <a:normAutofit/>
          </a:bodyPr>
          <a:lstStyle/>
          <a:p>
            <a:r>
              <a:rPr lang="cs-CZ" sz="3200" dirty="0"/>
              <a:t>Neosobní slovesné tvary = SI </a:t>
            </a:r>
            <a:r>
              <a:rPr lang="cs-CZ" sz="3200" dirty="0" err="1"/>
              <a:t>impersonale</a:t>
            </a:r>
            <a:r>
              <a:rPr lang="it-IT" sz="3200" dirty="0"/>
              <a:t>, s. 451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i="1" dirty="0" smtClean="0"/>
              <a:t>Si è malati x ci si è ammalati</a:t>
            </a:r>
          </a:p>
          <a:p>
            <a:r>
              <a:rPr lang="cs-CZ" dirty="0" smtClean="0"/>
              <a:t>Udělejte si cvičení 454-455/3 a-d.</a:t>
            </a:r>
          </a:p>
          <a:p>
            <a:r>
              <a:rPr lang="cs-CZ" dirty="0" smtClean="0"/>
              <a:t>459/6 </a:t>
            </a:r>
            <a:r>
              <a:rPr lang="cs-CZ" dirty="0" err="1" smtClean="0"/>
              <a:t>a,b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Na závěr překlad 463/12</a:t>
            </a:r>
          </a:p>
          <a:p>
            <a:r>
              <a:rPr lang="cs-CZ" dirty="0" smtClean="0"/>
              <a:t>A četbu tex</a:t>
            </a:r>
            <a:r>
              <a:rPr lang="it-IT" dirty="0" smtClean="0"/>
              <a:t>t</a:t>
            </a:r>
            <a:r>
              <a:rPr lang="cs-CZ" dirty="0" err="1" smtClean="0"/>
              <a:t>íku</a:t>
            </a:r>
            <a:r>
              <a:rPr lang="cs-CZ" dirty="0" smtClean="0"/>
              <a:t> na s. 464: </a:t>
            </a:r>
            <a:r>
              <a:rPr lang="cs-CZ" dirty="0" err="1" smtClean="0"/>
              <a:t>Lo</a:t>
            </a:r>
            <a:r>
              <a:rPr lang="cs-CZ" dirty="0" smtClean="0"/>
              <a:t> sport vale </a:t>
            </a:r>
            <a:r>
              <a:rPr lang="cs-CZ" dirty="0" err="1" smtClean="0"/>
              <a:t>pi</a:t>
            </a:r>
            <a:r>
              <a:rPr lang="it-IT" dirty="0" smtClean="0"/>
              <a:t>ù di un pugno di pillole.</a:t>
            </a:r>
          </a:p>
          <a:p>
            <a:endParaRPr lang="it-IT" dirty="0"/>
          </a:p>
          <a:p>
            <a:r>
              <a:rPr lang="cs-CZ" dirty="0" smtClean="0"/>
              <a:t>Zpětná vazba|: prosím poslat </a:t>
            </a:r>
            <a:r>
              <a:rPr lang="cs-CZ" dirty="0" err="1" smtClean="0"/>
              <a:t>moodlem</a:t>
            </a:r>
            <a:r>
              <a:rPr lang="cs-CZ" dirty="0" smtClean="0"/>
              <a:t> nebo e-mailem </a:t>
            </a:r>
            <a:r>
              <a:rPr lang="cs-CZ" dirty="0" smtClean="0"/>
              <a:t>vypracované </a:t>
            </a:r>
            <a:r>
              <a:rPr lang="cs-CZ" dirty="0" smtClean="0"/>
              <a:t>cvičení, které je přiloženo zvlášť, ve Wordu.</a:t>
            </a:r>
            <a:endParaRPr lang="cs-CZ" dirty="0"/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0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78</TotalTime>
  <Words>342</Words>
  <Application>Microsoft Office PowerPoint</Application>
  <PresentationFormat>Širokoúhlá obrazovka</PresentationFormat>
  <Paragraphs>40</Paragraphs>
  <Slides>7</Slides>
  <Notes>0</Notes>
  <HiddenSlides>0</HiddenSlides>
  <MMClips>4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2" baseType="lpstr">
      <vt:lpstr>Arial</vt:lpstr>
      <vt:lpstr>Calibri</vt:lpstr>
      <vt:lpstr>Trebuchet MS</vt:lpstr>
      <vt:lpstr>Wingdings 3</vt:lpstr>
      <vt:lpstr>Fazeta</vt:lpstr>
      <vt:lpstr>Lekce 29: opakování minulého kondicionálu, zájmenná částice la a neosobní slovesné tvary</vt:lpstr>
      <vt:lpstr>Opakování: il condizionale passato</vt:lpstr>
      <vt:lpstr>Zájmenná částice la – s. 450</vt:lpstr>
      <vt:lpstr>Zájmenná částice la – s. 450</vt:lpstr>
      <vt:lpstr>Neosobní slovesné tvary = SI impersonale, s. 451</vt:lpstr>
      <vt:lpstr>Neosobní slovesné tvary = SI impersonale, s. 451</vt:lpstr>
      <vt:lpstr>Neosobní slovesné tvary = SI impersonale, s. 451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Lekce 29: zájmenná částice la a neosobní slovesné tvary</dc:title>
  <dc:creator>FFUK</dc:creator>
  <cp:lastModifiedBy>FFUK</cp:lastModifiedBy>
  <cp:revision>10</cp:revision>
  <dcterms:created xsi:type="dcterms:W3CDTF">2020-03-17T14:09:28Z</dcterms:created>
  <dcterms:modified xsi:type="dcterms:W3CDTF">2020-03-17T17:17:16Z</dcterms:modified>
</cp:coreProperties>
</file>