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72" r:id="rId1"/>
  </p:sldMasterIdLst>
  <p:notesMasterIdLst>
    <p:notesMasterId r:id="rId19"/>
  </p:notesMasterIdLst>
  <p:sldIdLst>
    <p:sldId id="256" r:id="rId2"/>
    <p:sldId id="257" r:id="rId3"/>
    <p:sldId id="269" r:id="rId4"/>
    <p:sldId id="258" r:id="rId5"/>
    <p:sldId id="293" r:id="rId6"/>
    <p:sldId id="259" r:id="rId7"/>
    <p:sldId id="267" r:id="rId8"/>
    <p:sldId id="275" r:id="rId9"/>
    <p:sldId id="265" r:id="rId10"/>
    <p:sldId id="263" r:id="rId11"/>
    <p:sldId id="282" r:id="rId12"/>
    <p:sldId id="270" r:id="rId13"/>
    <p:sldId id="271" r:id="rId14"/>
    <p:sldId id="273" r:id="rId15"/>
    <p:sldId id="274" r:id="rId16"/>
    <p:sldId id="276" r:id="rId17"/>
    <p:sldId id="29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id Slosar" initials="DS" lastIdx="2" clrIdx="0">
    <p:extLst>
      <p:ext uri="{19B8F6BF-5375-455C-9EA6-DF929625EA0E}">
        <p15:presenceInfo xmlns:p15="http://schemas.microsoft.com/office/powerpoint/2012/main" userId="a33662c6d56659d7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555" autoAdjust="0"/>
    <p:restoredTop sz="76870" autoAdjust="0"/>
  </p:normalViewPr>
  <p:slideViewPr>
    <p:cSldViewPr snapToGrid="0">
      <p:cViewPr varScale="1">
        <p:scale>
          <a:sx n="89" d="100"/>
          <a:sy n="89" d="100"/>
        </p:scale>
        <p:origin x="1284" y="9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0E4898-B349-4586-8E30-D6B8F60ACD1D}" type="datetimeFigureOut">
              <a:rPr lang="cs-CZ" smtClean="0"/>
              <a:t>31.03.2021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8A1066-5471-49AF-B8CC-83654AEF843A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12140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637728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Když někdo požaduje IF na 3 desetinná místa, tak jsou to falešné perly pravým </a:t>
            </a:r>
            <a:r>
              <a:rPr lang="cs-CZ" smtClean="0"/>
              <a:t>sviním</a:t>
            </a:r>
            <a:r>
              <a:rPr lang="cs-CZ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800838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30155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824830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7244288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416360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652732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Co je společný</a:t>
            </a:r>
            <a:r>
              <a:rPr lang="cs-CZ" baseline="0" dirty="0" smtClean="0"/>
              <a:t> jmenovatel a hlavní činitel? </a:t>
            </a:r>
            <a:r>
              <a:rPr lang="cs-CZ" baseline="0" dirty="0" smtClean="0"/>
              <a:t>Peníze.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97691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095713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621755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449062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Q1</a:t>
            </a:r>
            <a:r>
              <a:rPr lang="fr-FR" dirty="0" smtClean="0"/>
              <a:t> </a:t>
            </a:r>
            <a:r>
              <a:rPr lang="cs-CZ" dirty="0" smtClean="0"/>
              <a:t>(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1,404</a:t>
            </a:r>
            <a:r>
              <a:rPr lang="fr-FR" dirty="0" smtClean="0"/>
              <a:t> </a:t>
            </a:r>
            <a:r>
              <a:rPr lang="cs-CZ" dirty="0" smtClean="0"/>
              <a:t>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0,1405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dirty="0" smtClean="0"/>
              <a:t>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Q2</a:t>
            </a:r>
            <a:r>
              <a:rPr lang="fr-FR" dirty="0" smtClean="0"/>
              <a:t> </a:t>
            </a:r>
            <a:r>
              <a:rPr lang="cs-CZ" dirty="0" smtClean="0"/>
              <a:t>(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0,1405</a:t>
            </a:r>
            <a:r>
              <a:rPr lang="fr-FR" dirty="0" smtClean="0"/>
              <a:t> </a:t>
            </a:r>
            <a:r>
              <a:rPr lang="cs-CZ" dirty="0" smtClean="0"/>
              <a:t>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0,1105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dirty="0" smtClean="0"/>
              <a:t>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Q3</a:t>
            </a:r>
            <a:r>
              <a:rPr lang="fr-FR" dirty="0" smtClean="0"/>
              <a:t> </a:t>
            </a:r>
            <a:r>
              <a:rPr lang="cs-CZ" dirty="0" smtClean="0"/>
              <a:t>(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0,1105</a:t>
            </a:r>
            <a:r>
              <a:rPr lang="fr-FR" dirty="0" smtClean="0"/>
              <a:t> </a:t>
            </a:r>
            <a:r>
              <a:rPr lang="cs-CZ" dirty="0" smtClean="0"/>
              <a:t>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0,1005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dirty="0" smtClean="0"/>
              <a:t>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Q4</a:t>
            </a:r>
            <a:r>
              <a:rPr lang="fr-FR" dirty="0" smtClean="0"/>
              <a:t> </a:t>
            </a:r>
            <a:r>
              <a:rPr lang="cs-CZ" dirty="0" smtClean="0"/>
              <a:t>(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0,1005</a:t>
            </a:r>
            <a:r>
              <a:rPr lang="fr-FR" dirty="0" smtClean="0"/>
              <a:t> </a:t>
            </a:r>
            <a:r>
              <a:rPr lang="cs-CZ" dirty="0" smtClean="0"/>
              <a:t>- </a:t>
            </a:r>
            <a:r>
              <a:rPr lang="fr-FR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0,1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)</a:t>
            </a:r>
            <a:r>
              <a:rPr lang="fr-FR" dirty="0" smtClean="0"/>
              <a:t>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599306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925959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18A1066-5471-49AF-B8CC-83654AEF843A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0033195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Pr>
        <a:solidFill>
          <a:schemeClr val="bg2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7200" baseline="0">
                <a:solidFill>
                  <a:schemeClr val="tx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691640"/>
          </a:xfrm>
        </p:spPr>
        <p:txBody>
          <a:bodyPr>
            <a:normAutofit/>
          </a:bodyPr>
          <a:lstStyle>
            <a:lvl1pPr marL="0" indent="0" algn="l">
              <a:buNone/>
              <a:defRPr sz="2200" baseline="0">
                <a:solidFill>
                  <a:schemeClr val="tx1">
                    <a:lumMod val="75000"/>
                  </a:schemeClr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50000"/>
                  </a:schemeClr>
                </a:solidFill>
              </a:defRPr>
            </a:lvl1pPr>
          </a:lstStyle>
          <a:p>
            <a:fld id="{9447BAC5-E3C7-43EF-988D-10D58F652533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>
                    <a:lumMod val="65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70943376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63766A-CB5C-487E-9E31-D2DC2E40397F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990841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48700" y="381000"/>
            <a:ext cx="2476500" cy="5897562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381000"/>
            <a:ext cx="7734300" cy="5897562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608631-6280-4F92-9185-1319D6BF0A12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20933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618DE-0CE0-4140-9AED-3C2F12AFF3D7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7950446"/>
      </p:ext>
    </p:extLst>
  </p:cSld>
  <p:clrMapOvr>
    <a:masterClrMapping/>
  </p:clrMapOvr>
  <p:hf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61872" y="758952"/>
            <a:ext cx="9418320" cy="4041648"/>
          </a:xfrm>
        </p:spPr>
        <p:txBody>
          <a:bodyPr anchor="b">
            <a:normAutofit/>
          </a:bodyPr>
          <a:lstStyle>
            <a:lvl1pPr>
              <a:lnSpc>
                <a:spcPct val="85000"/>
              </a:lnSpc>
              <a:defRPr sz="7200" b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4800600"/>
            <a:ext cx="9418320" cy="1691640"/>
          </a:xfrm>
        </p:spPr>
        <p:txBody>
          <a:bodyPr anchor="t">
            <a:normAutofit/>
          </a:bodyPr>
          <a:lstStyle>
            <a:lvl1pPr marL="0" indent="0">
              <a:buNone/>
              <a:defRPr sz="2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F4F983-387E-411C-AD69-6B363C82BF5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457200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668414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61872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6480" y="1828800"/>
            <a:ext cx="4480560" cy="435133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52733E-7DC7-477B-9979-D1E2B24C9791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90860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spcBef>
                <a:spcPts val="0"/>
              </a:spcBef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61872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26480" y="1713655"/>
            <a:ext cx="4480560" cy="731520"/>
          </a:xfrm>
        </p:spPr>
        <p:txBody>
          <a:bodyPr anchor="b">
            <a:normAutofit/>
          </a:bodyPr>
          <a:lstStyle>
            <a:lvl1pPr marL="0" indent="0">
              <a:lnSpc>
                <a:spcPct val="95000"/>
              </a:lnSpc>
              <a:spcBef>
                <a:spcPts val="0"/>
              </a:spcBef>
              <a:buNone/>
              <a:defRPr lang="en-US" sz="2000" b="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2000"/>
              </a:spcBef>
              <a:buFontTx/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26480" y="2507550"/>
            <a:ext cx="4480560" cy="3664650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EAE568-8639-4701-82B2-9D55AD94CB1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02947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111BE6-724F-4B48-8767-0521D84C38DF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8873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27D444-3E4A-42D0-8A3B-E35B5E177435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63020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1248" y="457200"/>
            <a:ext cx="3200400" cy="1600197"/>
          </a:xfrm>
        </p:spPr>
        <p:txBody>
          <a:bodyPr anchor="b">
            <a:normAutofit/>
          </a:bodyPr>
          <a:lstStyle>
            <a:lvl1pPr>
              <a:defRPr sz="3200" b="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267" y="685800"/>
            <a:ext cx="6079066" cy="548640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1248" y="2099734"/>
            <a:ext cx="3200400" cy="3810001"/>
          </a:xfrm>
        </p:spPr>
        <p:txBody>
          <a:bodyPr>
            <a:normAutofit/>
          </a:bodyPr>
          <a:lstStyle>
            <a:lvl1pPr marL="0" indent="0">
              <a:lnSpc>
                <a:spcPct val="114000"/>
              </a:lnSpc>
              <a:spcBef>
                <a:spcPts val="800"/>
              </a:spcBef>
              <a:buNone/>
              <a:defRPr sz="13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738B6E-2123-4DEB-BB22-2B0E64FB138C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928602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5105400"/>
            <a:ext cx="11292840" cy="17526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5257800"/>
            <a:ext cx="9982200" cy="914400"/>
          </a:xfrm>
        </p:spPr>
        <p:txBody>
          <a:bodyPr anchor="b">
            <a:normAutofit/>
          </a:bodyPr>
          <a:lstStyle>
            <a:lvl1pPr>
              <a:defRPr sz="2800" b="0">
                <a:solidFill>
                  <a:schemeClr val="bg1"/>
                </a:solidFill>
              </a:defRPr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11292840" cy="5128923"/>
          </a:xfrm>
          <a:solidFill>
            <a:schemeClr val="accent1"/>
          </a:solidFill>
        </p:spPr>
        <p:txBody>
          <a:bodyPr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6108589"/>
            <a:ext cx="9982200" cy="597011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800"/>
              </a:spcBef>
              <a:buNone/>
              <a:defRPr sz="1300">
                <a:solidFill>
                  <a:schemeClr val="bg1">
                    <a:lumMod val="8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8A5051-23C7-4AEE-A844-9473100F9ECA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927587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1292840" y="0"/>
            <a:ext cx="914400" cy="6858000"/>
          </a:xfrm>
          <a:prstGeom prst="rect">
            <a:avLst/>
          </a:prstGeom>
          <a:solidFill>
            <a:schemeClr val="tx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61872" y="365760"/>
            <a:ext cx="9692640" cy="132556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61872" y="1828800"/>
            <a:ext cx="859536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10797542" y="998537"/>
            <a:ext cx="1904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 b="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fld id="{5BC618DE-0CE0-4140-9AED-3C2F12AFF3D7}" type="datetime1">
              <a:rPr lang="en-GB" smtClean="0"/>
              <a:t>31/03/2021</a:t>
            </a:fld>
            <a:endParaRPr lang="en-GB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9959341" y="4046537"/>
            <a:ext cx="358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2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292840" y="6172200"/>
            <a:ext cx="914400" cy="593725"/>
          </a:xfrm>
          <a:prstGeom prst="rect">
            <a:avLst/>
          </a:prstGeom>
        </p:spPr>
        <p:txBody>
          <a:bodyPr vert="horz" lIns="45720" tIns="45720" rIns="45720" bIns="45720" rtlCol="0" anchor="ctr">
            <a:normAutofit/>
          </a:bodyPr>
          <a:lstStyle>
            <a:lvl1pPr algn="ctr">
              <a:defRPr sz="36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2C6AA91A-D56C-4F02-BEE4-B1823BB0BC1F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483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spc="-50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5000"/>
        </a:lnSpc>
        <a:spcBef>
          <a:spcPts val="1400"/>
        </a:spcBef>
        <a:spcAft>
          <a:spcPts val="200"/>
        </a:spcAft>
        <a:buClr>
          <a:schemeClr val="accent1"/>
        </a:buClr>
        <a:buSzPct val="80000"/>
        <a:buFont typeface="Arial" pitchFamily="34" charset="0"/>
        <a:buChar char="•"/>
        <a:defRPr sz="1800" kern="1200" spc="1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300"/>
        </a:spcBef>
        <a:spcAft>
          <a:spcPts val="300"/>
        </a:spcAft>
        <a:buClr>
          <a:schemeClr val="accent1"/>
        </a:buClr>
        <a:buFont typeface="Wingdings 2" pitchFamily="18" charset="2"/>
        <a:buChar char=""/>
        <a:defRPr sz="1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idnes.cz/technet/veda/manipulace-grafy-statistika.A151023_164547_veda_pka" TargetMode="External"/><Relationship Id="rId3" Type="http://schemas.openxmlformats.org/officeDocument/2006/relationships/hyperlink" Target="https://www.researchgate.net/publication/271218294_A_Review_of_Theory_and_Practice_in_Scientometrics" TargetMode="External"/><Relationship Id="rId7" Type="http://schemas.openxmlformats.org/officeDocument/2006/relationships/hyperlink" Target="http://www.leidenmanifesto.org/uploads/4/1/6/0/41603901/leiden_manifesto_cz.pdf" TargetMode="External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metodikahodnoceni.blogspot.com/2019/01/o-porcovani-medveda-la-msmt19.html" TargetMode="External"/><Relationship Id="rId5" Type="http://schemas.openxmlformats.org/officeDocument/2006/relationships/hyperlink" Target="https://scientometrics.muni.cz/cs" TargetMode="External"/><Relationship Id="rId4" Type="http://schemas.openxmlformats.org/officeDocument/2006/relationships/hyperlink" Target="https://www.researchgate.net/deref/http%3A%2F%2Fdx.doi.org%2F10.1016%2Fj.ejor.2015.04.002?_sg%5B0%5D=lutrLKm2SFPBE03a_dQ_afOkZ693nJTuWk-4lnShJNT5Db2wd_cG3sbtXWs0tK7ix8g9mYkKwEKLz0IGV5ZRhhZcLA.jT0G79U9IzTJvqgTxistEjAvfJBqmdL3zDtQva_eGewFBHfqbEI9HM84lJHkkHTeN3X9qsBGNDfW104gBjNIzw" TargetMode="Externa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hyperlink" Target="https://jamboard.google.com/d/1i8INPg0iRRygaZVE4NGi9x6MpkjHZw3vPLE9jAqYg_g/edit?usp=sharing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smtClean="0"/>
              <a:t>Aplikovaná </a:t>
            </a:r>
            <a:r>
              <a:rPr lang="cs-CZ" dirty="0" err="1" smtClean="0"/>
              <a:t>scientometrie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61872" y="4800600"/>
            <a:ext cx="9418320" cy="1121229"/>
          </a:xfrm>
        </p:spPr>
        <p:txBody>
          <a:bodyPr/>
          <a:lstStyle/>
          <a:p>
            <a:r>
              <a:rPr lang="cs-CZ" dirty="0" smtClean="0"/>
              <a:t>Best </a:t>
            </a:r>
            <a:r>
              <a:rPr lang="cs-CZ" dirty="0" err="1" smtClean="0"/>
              <a:t>practices</a:t>
            </a:r>
            <a:endParaRPr lang="cs-CZ" dirty="0"/>
          </a:p>
        </p:txBody>
      </p:sp>
      <p:sp>
        <p:nvSpPr>
          <p:cNvPr id="4" name="Podnadpis 2"/>
          <p:cNvSpPr txBox="1">
            <a:spLocks/>
          </p:cNvSpPr>
          <p:nvPr/>
        </p:nvSpPr>
        <p:spPr>
          <a:xfrm>
            <a:off x="617837" y="6104238"/>
            <a:ext cx="10824520" cy="510124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cs-CZ" dirty="0">
                <a:solidFill>
                  <a:schemeClr val="tx1">
                    <a:lumMod val="65000"/>
                  </a:schemeClr>
                </a:solidFill>
              </a:rPr>
              <a:t>7</a:t>
            </a:r>
            <a:r>
              <a:rPr lang="cs-CZ" dirty="0" smtClean="0">
                <a:solidFill>
                  <a:schemeClr val="tx1">
                    <a:lumMod val="65000"/>
                  </a:schemeClr>
                </a:solidFill>
              </a:rPr>
              <a:t>. výuková hodina			   				             31.3. 2021</a:t>
            </a:r>
            <a:endParaRPr lang="cs-CZ" dirty="0">
              <a:solidFill>
                <a:schemeClr val="tx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321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Data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Citační databáze by měly poskytovat dat, aby si uživatel analýzu vypracoval sám. Jinak je analýza kryptická a méně důvěryhodná. Například </a:t>
            </a:r>
            <a:r>
              <a:rPr lang="cs-CZ" dirty="0" err="1" smtClean="0">
                <a:solidFill>
                  <a:schemeClr val="bg1"/>
                </a:solidFill>
              </a:rPr>
              <a:t>Scopus</a:t>
            </a:r>
            <a:r>
              <a:rPr lang="cs-CZ" dirty="0" smtClean="0">
                <a:solidFill>
                  <a:schemeClr val="bg1"/>
                </a:solidFill>
              </a:rPr>
              <a:t> má ve svých smluvních podmínkách velká omezení pro nakládání s daty a tlačí tak zákazníky používat jeho analytické nástroje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Správně je prezentovat – morální dilema prezentace dat.</a:t>
            </a: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10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28250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11</a:t>
            </a:fld>
            <a:endParaRPr lang="en-GB" dirty="0"/>
          </a:p>
        </p:txBody>
      </p:sp>
      <p:sp>
        <p:nvSpPr>
          <p:cNvPr id="7" name="TextovéPole 6"/>
          <p:cNvSpPr txBox="1"/>
          <p:nvPr/>
        </p:nvSpPr>
        <p:spPr>
          <a:xfrm>
            <a:off x="944880" y="1971675"/>
            <a:ext cx="4013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dirty="0" smtClean="0">
              <a:solidFill>
                <a:schemeClr val="bg1"/>
              </a:solidFill>
            </a:endParaRPr>
          </a:p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6" name="Zástupný symbol pro obsah 5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5693397" y="1798898"/>
            <a:ext cx="6414066" cy="4257657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1798898"/>
            <a:ext cx="5581945" cy="4257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500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Versus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Nové indikátory Složité a přesné - jednoduché a jasné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Vypadat hezky – být pravdivý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Vysoká vědecká kvalita – Vysoké hodnoty </a:t>
            </a:r>
            <a:r>
              <a:rPr lang="cs-CZ" dirty="0" err="1" smtClean="0">
                <a:solidFill>
                  <a:schemeClr val="bg1"/>
                </a:solidFill>
              </a:rPr>
              <a:t>scientometrických</a:t>
            </a:r>
            <a:r>
              <a:rPr lang="cs-CZ" dirty="0" smtClean="0">
                <a:solidFill>
                  <a:schemeClr val="bg1"/>
                </a:solidFill>
              </a:rPr>
              <a:t> indikátorů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Little</a:t>
            </a:r>
            <a:r>
              <a:rPr lang="cs-CZ" dirty="0" smtClean="0">
                <a:solidFill>
                  <a:schemeClr val="bg1"/>
                </a:solidFill>
              </a:rPr>
              <a:t> science – Big science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vs. Peer-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 smtClean="0">
                <a:solidFill>
                  <a:schemeClr val="bg1"/>
                </a:solidFill>
              </a:rPr>
              <a:t>Mikro – </a:t>
            </a:r>
            <a:r>
              <a:rPr lang="cs-CZ" dirty="0" err="1" smtClean="0">
                <a:solidFill>
                  <a:schemeClr val="bg1"/>
                </a:solidFill>
              </a:rPr>
              <a:t>meso</a:t>
            </a:r>
            <a:r>
              <a:rPr lang="cs-CZ" dirty="0" smtClean="0">
                <a:solidFill>
                  <a:schemeClr val="bg1"/>
                </a:solidFill>
              </a:rPr>
              <a:t> – makro úroveň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Čistota dat – vynaložené úsilí.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Věda – peníze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Autocitace</a:t>
            </a:r>
            <a:r>
              <a:rPr lang="cs-CZ" dirty="0" smtClean="0">
                <a:solidFill>
                  <a:schemeClr val="bg1"/>
                </a:solidFill>
              </a:rPr>
              <a:t> - </a:t>
            </a:r>
            <a:r>
              <a:rPr lang="cs-CZ" dirty="0" err="1" smtClean="0">
                <a:solidFill>
                  <a:schemeClr val="bg1"/>
                </a:solidFill>
              </a:rPr>
              <a:t>autocitace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0953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Berlin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principles</a:t>
            </a:r>
            <a:r>
              <a:rPr lang="cs-CZ" dirty="0" smtClean="0">
                <a:solidFill>
                  <a:schemeClr val="bg1"/>
                </a:solidFill>
              </a:rPr>
              <a:t> on </a:t>
            </a:r>
            <a:r>
              <a:rPr lang="cs-CZ" dirty="0" err="1" smtClean="0">
                <a:solidFill>
                  <a:schemeClr val="bg1"/>
                </a:solidFill>
              </a:rPr>
              <a:t>rankings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r>
              <a:rPr lang="cs-CZ" dirty="0" err="1" smtClean="0">
                <a:solidFill>
                  <a:schemeClr val="bg1"/>
                </a:solidFill>
              </a:rPr>
              <a:t>of</a:t>
            </a:r>
            <a:r>
              <a:rPr lang="cs-CZ" dirty="0" smtClean="0">
                <a:solidFill>
                  <a:schemeClr val="bg1"/>
                </a:solidFill>
              </a:rPr>
              <a:t> HIE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Jasně definované cíle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Transparentní metodologie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Relevantní a validní indikátory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Určení váhy indikátorů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Vzít v potaz rozdílnosti institucí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(volba správného zdroje dat)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(vhodná interpretace)</a:t>
            </a:r>
          </a:p>
          <a:p>
            <a:pPr>
              <a:buFontTx/>
              <a:buChar char="-"/>
            </a:pPr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13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79776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Požadavky - VRRRR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Validity – měří skutečně, co to měřit má?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Relevance – musí být smysluplné v kontextu účelu?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Reliability – </a:t>
            </a:r>
            <a:r>
              <a:rPr lang="cs-CZ" dirty="0" err="1" smtClean="0">
                <a:solidFill>
                  <a:schemeClr val="bg1"/>
                </a:solidFill>
              </a:rPr>
              <a:t>posouditelnost</a:t>
            </a:r>
            <a:r>
              <a:rPr lang="cs-CZ" dirty="0" smtClean="0">
                <a:solidFill>
                  <a:schemeClr val="bg1"/>
                </a:solidFill>
              </a:rPr>
              <a:t> měření a chyb. 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Reproducibility</a:t>
            </a:r>
            <a:r>
              <a:rPr lang="cs-CZ" dirty="0" smtClean="0">
                <a:solidFill>
                  <a:schemeClr val="bg1"/>
                </a:solidFill>
              </a:rPr>
              <a:t> – pod stejnými podmínkami by mělo být možné získat stejné výsledky.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Robustness</a:t>
            </a:r>
            <a:r>
              <a:rPr lang="cs-CZ" dirty="0" smtClean="0">
                <a:solidFill>
                  <a:schemeClr val="bg1"/>
                </a:solidFill>
              </a:rPr>
              <a:t> – malá změna v datech by neměla způsobit velkou změnu výsledku.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00889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Best </a:t>
            </a:r>
            <a:r>
              <a:rPr lang="cs-CZ" dirty="0" err="1" smtClean="0">
                <a:solidFill>
                  <a:schemeClr val="bg1"/>
                </a:solidFill>
              </a:rPr>
              <a:t>Practices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Nejdříve si rozmyslet, co chci dělat, proč to chci dělat, co je optimální výsledek, jak a čím toho dosáhnout (VRRRR).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Všechno pečlivě popsat a zdokumentovat do nejmenšího detailu. Zpřehlednit dokumentaci a </a:t>
            </a:r>
            <a:r>
              <a:rPr lang="cs-CZ" dirty="0" smtClean="0">
                <a:solidFill>
                  <a:schemeClr val="bg1"/>
                </a:solidFill>
              </a:rPr>
              <a:t>popsat obecné principy </a:t>
            </a:r>
            <a:r>
              <a:rPr lang="cs-CZ" dirty="0" smtClean="0">
                <a:solidFill>
                  <a:schemeClr val="bg1"/>
                </a:solidFill>
              </a:rPr>
              <a:t>je možné kdykoliv později.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Snažit se co nejvíc přenášet práci s daty do naprogramovaných skriptů =&gt; vyhýbat se Excelu.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Pokud možno: Propagovat jednoznačné identifikátory (DOI, ORCID). Používat </a:t>
            </a:r>
            <a:r>
              <a:rPr lang="cs-CZ" dirty="0" err="1" smtClean="0">
                <a:solidFill>
                  <a:schemeClr val="bg1"/>
                </a:solidFill>
              </a:rPr>
              <a:t>scientometrii</a:t>
            </a:r>
            <a:r>
              <a:rPr lang="cs-CZ" dirty="0" smtClean="0">
                <a:solidFill>
                  <a:schemeClr val="bg1"/>
                </a:solidFill>
              </a:rPr>
              <a:t> jako podpůrný nástroj pro hodnocení, ale nepřevádět hodnoty indikátorů na peníze. Šířit osvětu od vlastnostech citací, indikátorů, jejich významů atd. aby nedocházelo k jejich uctívání.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Prezentovat data, tak jak jsou a nemučit je.</a:t>
            </a:r>
          </a:p>
          <a:p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 by měla vědeckou etiku podporovat, ne ji potlačovat.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6070930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>
                <a:solidFill>
                  <a:schemeClr val="bg1"/>
                </a:solidFill>
              </a:rPr>
              <a:t>Literatura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3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3"/>
              </a:rPr>
              <a:t>www.researchgate.net/publication/271218294_A_Review_of_Theory_and_Practice_in_Scientometrics</a:t>
            </a:r>
            <a:r>
              <a:rPr lang="cs-CZ" dirty="0" smtClean="0">
                <a:solidFill>
                  <a:schemeClr val="bg1"/>
                </a:solidFill>
              </a:rPr>
              <a:t> (</a:t>
            </a:r>
            <a:r>
              <a:rPr lang="cs-CZ" u="sng" dirty="0" smtClean="0">
                <a:hlinkClick r:id="rId4"/>
              </a:rPr>
              <a:t>10.1016/j.ejor.2015.04.002</a:t>
            </a:r>
            <a:r>
              <a:rPr lang="cs-CZ" dirty="0" smtClean="0">
                <a:solidFill>
                  <a:schemeClr val="bg1"/>
                </a:solidFill>
              </a:rPr>
              <a:t>) - </a:t>
            </a:r>
            <a:r>
              <a:rPr lang="cs-CZ" dirty="0" err="1" smtClean="0">
                <a:solidFill>
                  <a:schemeClr val="bg1"/>
                </a:solidFill>
              </a:rPr>
              <a:t>Review</a:t>
            </a:r>
            <a:r>
              <a:rPr lang="cs-CZ" dirty="0">
                <a:solidFill>
                  <a:schemeClr val="bg1"/>
                </a:solidFill>
              </a:rPr>
              <a:t> </a:t>
            </a:r>
            <a:r>
              <a:rPr lang="cs-CZ" dirty="0" smtClean="0">
                <a:solidFill>
                  <a:schemeClr val="bg1"/>
                </a:solidFill>
              </a:rPr>
              <a:t>teorie a praxe</a:t>
            </a:r>
          </a:p>
          <a:p>
            <a:r>
              <a:rPr lang="cs-CZ" dirty="0">
                <a:hlinkClick r:id="rId5"/>
              </a:rPr>
              <a:t>https://</a:t>
            </a:r>
            <a:r>
              <a:rPr lang="cs-CZ" dirty="0" smtClean="0">
                <a:hlinkClick r:id="rId5"/>
              </a:rPr>
              <a:t>scientometrics.muni.cz/cs</a:t>
            </a:r>
            <a:r>
              <a:rPr lang="cs-CZ" dirty="0" smtClean="0"/>
              <a:t> </a:t>
            </a:r>
            <a:r>
              <a:rPr lang="cs-CZ" dirty="0" smtClean="0">
                <a:solidFill>
                  <a:schemeClr val="bg1"/>
                </a:solidFill>
              </a:rPr>
              <a:t>- Masarykova univerzita a její </a:t>
            </a:r>
            <a:r>
              <a:rPr lang="cs-CZ" dirty="0" err="1" smtClean="0">
                <a:solidFill>
                  <a:schemeClr val="bg1"/>
                </a:solidFill>
              </a:rPr>
              <a:t>scientometrická</a:t>
            </a:r>
            <a:r>
              <a:rPr lang="cs-CZ" dirty="0" smtClean="0">
                <a:solidFill>
                  <a:schemeClr val="bg1"/>
                </a:solidFill>
              </a:rPr>
              <a:t> praxe.</a:t>
            </a:r>
          </a:p>
          <a:p>
            <a:r>
              <a:rPr lang="cs-CZ" dirty="0">
                <a:solidFill>
                  <a:schemeClr val="bg1"/>
                </a:solidFill>
                <a:hlinkClick r:id="rId6"/>
              </a:rPr>
              <a:t>http://</a:t>
            </a:r>
            <a:r>
              <a:rPr lang="cs-CZ" dirty="0" smtClean="0">
                <a:solidFill>
                  <a:schemeClr val="bg1"/>
                </a:solidFill>
                <a:hlinkClick r:id="rId6"/>
              </a:rPr>
              <a:t>metodikahodnoceni.blogspot.com/2019/01/o-porcovani-medveda-la-msmt19.html</a:t>
            </a:r>
            <a:r>
              <a:rPr lang="cs-CZ" dirty="0" smtClean="0">
                <a:solidFill>
                  <a:schemeClr val="bg1"/>
                </a:solidFill>
              </a:rPr>
              <a:t> - Doc. </a:t>
            </a:r>
            <a:r>
              <a:rPr lang="cs-CZ" dirty="0" err="1" smtClean="0">
                <a:solidFill>
                  <a:schemeClr val="bg1"/>
                </a:solidFill>
              </a:rPr>
              <a:t>Munich</a:t>
            </a:r>
            <a:r>
              <a:rPr lang="cs-CZ" dirty="0" smtClean="0">
                <a:solidFill>
                  <a:schemeClr val="bg1"/>
                </a:solidFill>
              </a:rPr>
              <a:t> komentuje přerozdělování peněz na základě tvrdé </a:t>
            </a:r>
            <a:r>
              <a:rPr lang="cs-CZ" dirty="0" err="1" smtClean="0">
                <a:solidFill>
                  <a:schemeClr val="bg1"/>
                </a:solidFill>
              </a:rPr>
              <a:t>bibliometrie</a:t>
            </a:r>
            <a:r>
              <a:rPr lang="cs-CZ" dirty="0" smtClean="0">
                <a:solidFill>
                  <a:schemeClr val="bg1"/>
                </a:solidFill>
              </a:rPr>
              <a:t> u MŠMT.</a:t>
            </a:r>
          </a:p>
          <a:p>
            <a:r>
              <a:rPr lang="cs-CZ" dirty="0">
                <a:solidFill>
                  <a:schemeClr val="bg1"/>
                </a:solidFill>
                <a:hlinkClick r:id="rId7"/>
              </a:rPr>
              <a:t>http://</a:t>
            </a:r>
            <a:r>
              <a:rPr lang="cs-CZ" dirty="0" smtClean="0">
                <a:solidFill>
                  <a:schemeClr val="bg1"/>
                </a:solidFill>
                <a:hlinkClick r:id="rId7"/>
              </a:rPr>
              <a:t>www.leidenmanifesto.org/uploads/4/1/6/0/41603901/leiden_manifesto_cz.pdf</a:t>
            </a:r>
            <a:r>
              <a:rPr lang="cs-CZ" dirty="0" smtClean="0">
                <a:solidFill>
                  <a:schemeClr val="bg1"/>
                </a:solidFill>
              </a:rPr>
              <a:t> - Leiden </a:t>
            </a:r>
            <a:r>
              <a:rPr lang="cs-CZ" dirty="0" err="1" smtClean="0">
                <a:solidFill>
                  <a:schemeClr val="bg1"/>
                </a:solidFill>
              </a:rPr>
              <a:t>Manifesto</a:t>
            </a:r>
            <a:endParaRPr lang="cs-CZ" dirty="0" smtClean="0">
              <a:solidFill>
                <a:schemeClr val="bg1"/>
              </a:solidFill>
            </a:endParaRPr>
          </a:p>
          <a:p>
            <a:r>
              <a:rPr lang="cs-CZ" dirty="0">
                <a:solidFill>
                  <a:schemeClr val="bg1"/>
                </a:solidFill>
                <a:hlinkClick r:id="rId8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8"/>
              </a:rPr>
              <a:t>www.idnes.cz/technet/veda/manipulace-grafy-statistika.A151023_164547_veda_pka</a:t>
            </a:r>
            <a:r>
              <a:rPr lang="cs-CZ" dirty="0" smtClean="0">
                <a:solidFill>
                  <a:schemeClr val="bg1"/>
                </a:solidFill>
              </a:rPr>
              <a:t> - zdroj převzatých grafů</a:t>
            </a:r>
          </a:p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589884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Zpětná vazba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>
                <a:solidFill>
                  <a:schemeClr val="bg1"/>
                </a:solidFill>
                <a:hlinkClick r:id="rId2"/>
              </a:rPr>
              <a:t>https://</a:t>
            </a:r>
            <a:r>
              <a:rPr lang="cs-CZ" dirty="0" smtClean="0">
                <a:solidFill>
                  <a:schemeClr val="bg1"/>
                </a:solidFill>
                <a:hlinkClick r:id="rId2"/>
              </a:rPr>
              <a:t>jamboard.google.com/d/1i8INPg0iRRygaZVE4NGi9x6MpkjHZw3vPLE9jAqYg_g/edit?usp=sharing</a:t>
            </a:r>
            <a:r>
              <a:rPr lang="cs-CZ" dirty="0" smtClean="0">
                <a:solidFill>
                  <a:schemeClr val="bg1"/>
                </a:solidFill>
              </a:rPr>
              <a:t>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17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9171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1872" y="365759"/>
            <a:ext cx="8075766" cy="6460613"/>
          </a:xfrm>
        </p:spPr>
      </p:pic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2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173077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10804" y="150607"/>
            <a:ext cx="8721224" cy="613186"/>
          </a:xfrm>
        </p:spPr>
        <p:txBody>
          <a:bodyPr>
            <a:normAutofit fontScale="90000"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V minulé hodině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3</a:t>
            </a:fld>
            <a:endParaRPr lang="en-GB" dirty="0"/>
          </a:p>
        </p:txBody>
      </p:sp>
      <p:pic>
        <p:nvPicPr>
          <p:cNvPr id="5" name="Zástupný symbol pro obsah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04" y="871370"/>
            <a:ext cx="11153062" cy="5894556"/>
          </a:xfrm>
        </p:spPr>
      </p:pic>
    </p:spTree>
    <p:extLst>
      <p:ext uri="{BB962C8B-B14F-4D97-AF65-F5344CB8AC3E}">
        <p14:creationId xmlns:p14="http://schemas.microsoft.com/office/powerpoint/2010/main" val="4070887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61872" y="172123"/>
            <a:ext cx="9692640" cy="1325562"/>
          </a:xfrm>
        </p:spPr>
        <p:txBody>
          <a:bodyPr/>
          <a:lstStyle/>
          <a:p>
            <a:r>
              <a:rPr lang="cs-CZ" dirty="0" err="1" smtClean="0">
                <a:solidFill>
                  <a:schemeClr val="bg1"/>
                </a:solidFill>
              </a:rPr>
              <a:t>Stakeholders</a:t>
            </a:r>
            <a:r>
              <a:rPr lang="cs-CZ" dirty="0" smtClean="0">
                <a:solidFill>
                  <a:schemeClr val="bg1"/>
                </a:solidFill>
              </a:rPr>
              <a:t> - účastníci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581375"/>
            <a:ext cx="8595360" cy="5184550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Daňoví poplatníci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Politici (strany, ministři, vedení krajů, EU)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Grantové agentury (ministerstva, EU)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Výzkumná instituce (ústav/fakulta, oddělení/katedra)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Vědecký pracovník (tým, laboratoř)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Nakladatelský dům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Nakladatel (editor)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Citační databáze (s metrikami pro hodnocení)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Databáze veřejného sektoru (RIV, OBD, ASEP atd.)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Databáze soukromého sektoru (ORCID, ISSN.org, Google, atd.)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Knihovníci/zpracovatelé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Sociální sítě</a:t>
            </a:r>
          </a:p>
          <a:p>
            <a:pPr>
              <a:buFontTx/>
              <a:buChar char="-"/>
            </a:pPr>
            <a:r>
              <a:rPr lang="cs-CZ" dirty="0" smtClean="0">
                <a:solidFill>
                  <a:schemeClr val="bg1"/>
                </a:solidFill>
              </a:rPr>
              <a:t>Studenti</a:t>
            </a:r>
          </a:p>
          <a:p>
            <a:pPr>
              <a:buFontTx/>
              <a:buChar char="-"/>
            </a:pP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8866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Odvětví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Základní výzkum: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Statistické zákony a jevy, charakteristiky oborů, mapování vědy, vlastnosti databází, filozofické pozadí, tvorby metrik, detekce </a:t>
            </a:r>
            <a:r>
              <a:rPr lang="cs-CZ" dirty="0" err="1" smtClean="0">
                <a:solidFill>
                  <a:schemeClr val="bg1"/>
                </a:solidFill>
              </a:rPr>
              <a:t>fraudů</a:t>
            </a:r>
            <a:r>
              <a:rPr lang="cs-CZ" dirty="0" smtClean="0">
                <a:solidFill>
                  <a:schemeClr val="bg1"/>
                </a:solidFill>
              </a:rPr>
              <a:t> (co-citační analýza), definování politik, 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Aplikovaná část: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Stahování dat, popis citačních databází, čištění zdrojových dat (přímo v databázi i stažených), realizace výpočtů, tvorba zpráv, vizualizace, interpretace/hodnocení, </a:t>
            </a:r>
            <a:r>
              <a:rPr lang="cs-CZ" dirty="0" err="1" smtClean="0">
                <a:solidFill>
                  <a:schemeClr val="bg1"/>
                </a:solidFill>
              </a:rPr>
              <a:t>benchmarking</a:t>
            </a:r>
            <a:r>
              <a:rPr lang="cs-CZ" dirty="0" smtClean="0">
                <a:solidFill>
                  <a:schemeClr val="bg1"/>
                </a:solidFill>
              </a:rPr>
              <a:t>. 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5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37121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Leiden </a:t>
            </a:r>
            <a:r>
              <a:rPr lang="cs-CZ" dirty="0" err="1" smtClean="0">
                <a:solidFill>
                  <a:schemeClr val="bg1"/>
                </a:solidFill>
              </a:rPr>
              <a:t>Manifesto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691322"/>
            <a:ext cx="9692640" cy="4730993"/>
          </a:xfrm>
        </p:spPr>
        <p:txBody>
          <a:bodyPr>
            <a:normAutofit fontScale="92500" lnSpcReduction="10000"/>
          </a:bodyPr>
          <a:lstStyle/>
          <a:p>
            <a:r>
              <a:rPr lang="cs-CZ" dirty="0">
                <a:solidFill>
                  <a:schemeClr val="bg1"/>
                </a:solidFill>
              </a:rPr>
              <a:t>1. Kvantitativní hodnocení by mělo sloužit jako podpora kvalitativního, </a:t>
            </a:r>
            <a:r>
              <a:rPr lang="cs-CZ" dirty="0" smtClean="0">
                <a:solidFill>
                  <a:schemeClr val="bg1"/>
                </a:solidFill>
              </a:rPr>
              <a:t>odborného posouzení</a:t>
            </a:r>
            <a:r>
              <a:rPr lang="cs-CZ" dirty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</a:rPr>
              <a:t>2. Měřte výkonnost ve vztahu k výzkumným cílům instituce, skupiny </a:t>
            </a:r>
            <a:r>
              <a:rPr lang="cs-CZ" dirty="0" smtClean="0">
                <a:solidFill>
                  <a:schemeClr val="bg1"/>
                </a:solidFill>
              </a:rPr>
              <a:t>nebo výzkumníka</a:t>
            </a:r>
            <a:r>
              <a:rPr lang="cs-CZ" dirty="0">
                <a:solidFill>
                  <a:schemeClr val="bg1"/>
                </a:solidFill>
              </a:rPr>
              <a:t>.</a:t>
            </a:r>
          </a:p>
          <a:p>
            <a:r>
              <a:rPr lang="cs-CZ" dirty="0">
                <a:solidFill>
                  <a:schemeClr val="bg1"/>
                </a:solidFill>
              </a:rPr>
              <a:t>3. Je třeba chránit vynikající výzkum regionálního významu.</a:t>
            </a:r>
          </a:p>
          <a:p>
            <a:r>
              <a:rPr lang="cs-CZ" dirty="0">
                <a:solidFill>
                  <a:schemeClr val="bg1"/>
                </a:solidFill>
              </a:rPr>
              <a:t>4. Sběr a analýza dat by měly být otevřené, transparentní a jednoduché.</a:t>
            </a:r>
          </a:p>
          <a:p>
            <a:r>
              <a:rPr lang="cs-CZ" dirty="0">
                <a:solidFill>
                  <a:schemeClr val="bg1"/>
                </a:solidFill>
              </a:rPr>
              <a:t>5. Ti, kteří jsou hodnoceni, by měli mít možnost ověřit data a analýzy.</a:t>
            </a:r>
          </a:p>
          <a:p>
            <a:r>
              <a:rPr lang="cs-CZ" dirty="0">
                <a:solidFill>
                  <a:schemeClr val="bg1"/>
                </a:solidFill>
              </a:rPr>
              <a:t>6. Je nutné zohledňovat rozdíly mezi obory v publikační a citační praxi.</a:t>
            </a:r>
          </a:p>
          <a:p>
            <a:r>
              <a:rPr lang="cs-CZ" dirty="0">
                <a:solidFill>
                  <a:schemeClr val="bg1"/>
                </a:solidFill>
              </a:rPr>
              <a:t>7. Hodnocení jednotlivých výzkumníků by mělo být založeno na </a:t>
            </a:r>
            <a:r>
              <a:rPr lang="cs-CZ" dirty="0" smtClean="0">
                <a:solidFill>
                  <a:schemeClr val="bg1"/>
                </a:solidFill>
              </a:rPr>
              <a:t>kvalitativním posouzení </a:t>
            </a:r>
            <a:r>
              <a:rPr lang="cs-CZ" dirty="0">
                <a:solidFill>
                  <a:schemeClr val="bg1"/>
                </a:solidFill>
              </a:rPr>
              <a:t>jejich portfolií.</a:t>
            </a:r>
          </a:p>
          <a:p>
            <a:r>
              <a:rPr lang="cs-CZ" dirty="0">
                <a:solidFill>
                  <a:schemeClr val="bg1"/>
                </a:solidFill>
              </a:rPr>
              <a:t>8. Vyhněte se nemístné konkrétnosti a falešné přesnosti.</a:t>
            </a:r>
          </a:p>
          <a:p>
            <a:r>
              <a:rPr lang="cs-CZ" dirty="0">
                <a:solidFill>
                  <a:schemeClr val="bg1"/>
                </a:solidFill>
              </a:rPr>
              <a:t>9. Věnujte pozornost vlivu hodnocení a indikátorů na systém.</a:t>
            </a:r>
          </a:p>
          <a:p>
            <a:r>
              <a:rPr lang="cs-CZ" dirty="0">
                <a:solidFill>
                  <a:schemeClr val="bg1"/>
                </a:solidFill>
              </a:rPr>
              <a:t>10. Indikátory by měly být pravidelně přezkoumávány a aktualizovány.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6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800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Případová studie časopisu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799"/>
            <a:ext cx="8595360" cy="4937125"/>
          </a:xfrm>
        </p:spPr>
        <p:txBody>
          <a:bodyPr>
            <a:normAutofit/>
          </a:bodyPr>
          <a:lstStyle/>
          <a:p>
            <a:r>
              <a:rPr lang="cs-CZ" dirty="0" smtClean="0">
                <a:solidFill>
                  <a:schemeClr val="bg1"/>
                </a:solidFill>
              </a:rPr>
              <a:t>Český časopis dodržuje nakladatelské standardy a etiku práce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Je však v oboru, kterému toho nepřeje a citační dynamika je nízká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Z univerzit v časopisu nechtějí publikovat kvůli nízkým metrikám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Časopis může buď dodržet vědeckou etiku nebo mít dobré metriky.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(senzitivita indikátorů. Pokud mi teploměr bláznivě skáče, tak asi není vhodný pro měření teploty).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7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75511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261872" y="1828800"/>
            <a:ext cx="5783821" cy="4494998"/>
          </a:xfrm>
        </p:spPr>
        <p:txBody>
          <a:bodyPr>
            <a:normAutofit/>
          </a:bodyPr>
          <a:lstStyle/>
          <a:p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8</a:t>
            </a:fld>
            <a:endParaRPr lang="en-GB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7939" y="0"/>
            <a:ext cx="911612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0792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Komise</a:t>
            </a:r>
            <a:endParaRPr lang="cs-CZ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>
                <a:solidFill>
                  <a:schemeClr val="bg1"/>
                </a:solidFill>
              </a:rPr>
              <a:t>Představte si, že máte přijmout vědce do instituce.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Podle jakých kritérií budete postupovat?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Podle </a:t>
            </a:r>
            <a:r>
              <a:rPr lang="cs-CZ" dirty="0" err="1" smtClean="0">
                <a:solidFill>
                  <a:schemeClr val="bg1"/>
                </a:solidFill>
              </a:rPr>
              <a:t>scientometrie</a:t>
            </a:r>
            <a:r>
              <a:rPr lang="cs-CZ" dirty="0" smtClean="0">
                <a:solidFill>
                  <a:schemeClr val="bg1"/>
                </a:solidFill>
              </a:rPr>
              <a:t>? Podle předchozí publikační činnosti? Podle návrhu výzkumu, kterému by se měl věnovat? Podle doporučení vedoucího</a:t>
            </a:r>
            <a:r>
              <a:rPr lang="cs-CZ" dirty="0" smtClean="0">
                <a:solidFill>
                  <a:schemeClr val="bg1"/>
                </a:solidFill>
              </a:rPr>
              <a:t>?</a:t>
            </a:r>
          </a:p>
          <a:p>
            <a:r>
              <a:rPr lang="cs-CZ" dirty="0" smtClean="0">
                <a:solidFill>
                  <a:schemeClr val="bg1"/>
                </a:solidFill>
              </a:rPr>
              <a:t>- Nenabírat </a:t>
            </a:r>
            <a:r>
              <a:rPr lang="cs-CZ" dirty="0">
                <a:solidFill>
                  <a:schemeClr val="bg1"/>
                </a:solidFill>
              </a:rPr>
              <a:t>vědce, které si sami </a:t>
            </a:r>
            <a:r>
              <a:rPr lang="cs-CZ" dirty="0" smtClean="0">
                <a:solidFill>
                  <a:schemeClr val="bg1"/>
                </a:solidFill>
              </a:rPr>
              <a:t>vychováme. Preferovat Zahraniční pracovníky. Příklad: </a:t>
            </a:r>
            <a:r>
              <a:rPr lang="cs-CZ" dirty="0" err="1" smtClean="0">
                <a:solidFill>
                  <a:schemeClr val="bg1"/>
                </a:solidFill>
              </a:rPr>
              <a:t>Cerge</a:t>
            </a:r>
            <a:r>
              <a:rPr lang="cs-CZ" dirty="0" smtClean="0">
                <a:solidFill>
                  <a:schemeClr val="bg1"/>
                </a:solidFill>
              </a:rPr>
              <a:t>.</a:t>
            </a:r>
            <a:endParaRPr lang="cs-CZ" dirty="0" smtClean="0">
              <a:solidFill>
                <a:schemeClr val="bg1"/>
              </a:solidFill>
            </a:endParaRPr>
          </a:p>
          <a:p>
            <a:endParaRPr lang="cs-CZ" dirty="0" smtClean="0">
              <a:solidFill>
                <a:schemeClr val="bg1"/>
              </a:solidFill>
            </a:endParaRP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lnSpcReduction="10000"/>
          </a:bodyPr>
          <a:lstStyle/>
          <a:p>
            <a:fld id="{2C6AA91A-D56C-4F02-BEE4-B1823BB0BC1F}" type="slidenum">
              <a:rPr lang="en-GB" smtClean="0"/>
              <a:t>9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5459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iew">
  <a:themeElements>
    <a:clrScheme name="View">
      <a:dk1>
        <a:srgbClr val="000000"/>
      </a:dk1>
      <a:lt1>
        <a:srgbClr val="FFFFFF"/>
      </a:lt1>
      <a:dk2>
        <a:srgbClr val="46464A"/>
      </a:dk2>
      <a:lt2>
        <a:srgbClr val="D6D3CC"/>
      </a:lt2>
      <a:accent1>
        <a:srgbClr val="6F6F74"/>
      </a:accent1>
      <a:accent2>
        <a:srgbClr val="92A9B9"/>
      </a:accent2>
      <a:accent3>
        <a:srgbClr val="A7B789"/>
      </a:accent3>
      <a:accent4>
        <a:srgbClr val="B9A489"/>
      </a:accent4>
      <a:accent5>
        <a:srgbClr val="8D6374"/>
      </a:accent5>
      <a:accent6>
        <a:srgbClr val="9B7362"/>
      </a:accent6>
      <a:hlink>
        <a:srgbClr val="67AABF"/>
      </a:hlink>
      <a:folHlink>
        <a:srgbClr val="ABAFA5"/>
      </a:folHlink>
    </a:clrScheme>
    <a:fontScheme name="View">
      <a:maj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Schoolbook" panose="020406040505050203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View">
      <a:fillStyleLst>
        <a:solidFill>
          <a:schemeClr val="phClr"/>
        </a:solidFill>
        <a:solidFill>
          <a:schemeClr val="phClr">
            <a:tint val="60000"/>
            <a:satMod val="120000"/>
          </a:schemeClr>
        </a:solidFill>
        <a:solidFill>
          <a:schemeClr val="phClr">
            <a:shade val="75000"/>
            <a:satMod val="160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3970" cap="flat" cmpd="sng" algn="ctr">
          <a:solidFill>
            <a:schemeClr val="phClr"/>
          </a:solidFill>
          <a:prstDash val="solid"/>
        </a:ln>
        <a:ln w="17145" cap="flat" cmpd="sng" algn="ctr">
          <a:solidFill>
            <a:schemeClr val="phClr">
              <a:shade val="95000"/>
              <a:alpha val="95000"/>
              <a:satMod val="150000"/>
            </a:schemeClr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240" dir="5400000" algn="tl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9525" prstMaterial="flat">
            <a:bevelT w="0" h="0" prst="coolSlant"/>
            <a:contourClr>
              <a:schemeClr val="phClr">
                <a:shade val="35000"/>
                <a:satMod val="130000"/>
              </a:schemeClr>
            </a:contourClr>
          </a:sp3d>
        </a:effectStyle>
        <a:effectStyle>
          <a:effectLst>
            <a:outerShdw blurRad="76200" dist="25400" dir="5400000" algn="tl" rotWithShape="0">
              <a:srgbClr val="000000">
                <a:alpha val="55000"/>
              </a:srgbClr>
            </a:outerShdw>
          </a:effectLst>
          <a:scene3d>
            <a:camera prst="orthographicFront">
              <a:rot lat="0" lon="0" rev="0"/>
            </a:camera>
            <a:lightRig rig="brightRoom" dir="tl"/>
          </a:scene3d>
          <a:sp3d contourW="19050" prstMaterial="flat">
            <a:bevelT w="0" h="0" prst="coolSlant"/>
            <a:contourClr>
              <a:schemeClr val="phClr">
                <a:shade val="25000"/>
                <a:satMod val="14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4000"/>
                <a:shade val="98000"/>
                <a:satMod val="130000"/>
                <a:lumMod val="102000"/>
              </a:schemeClr>
            </a:gs>
            <a:gs pos="100000">
              <a:schemeClr val="phClr">
                <a:tint val="98000"/>
                <a:shade val="78000"/>
                <a:satMod val="14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iew" id="{BA0EB5A6-F2D4-4F82-977B-64ADEE4A2A69}" vid="{3969A8A2-35DB-4E3B-8885-16FD20568674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TM03457515[[fn=Pohled]]</Template>
  <TotalTime>4565</TotalTime>
  <Words>867</Words>
  <Application>Microsoft Office PowerPoint</Application>
  <PresentationFormat>Širokoúhlá obrazovka</PresentationFormat>
  <Paragraphs>120</Paragraphs>
  <Slides>17</Slides>
  <Notes>14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Century Schoolbook</vt:lpstr>
      <vt:lpstr>Wingdings 2</vt:lpstr>
      <vt:lpstr>View</vt:lpstr>
      <vt:lpstr>Aplikovaná scientometrie</vt:lpstr>
      <vt:lpstr>Prezentace aplikace PowerPoint</vt:lpstr>
      <vt:lpstr>V minulé hodině</vt:lpstr>
      <vt:lpstr>Stakeholders - účastníci</vt:lpstr>
      <vt:lpstr>Odvětví scientometrie</vt:lpstr>
      <vt:lpstr>Leiden Manifesto</vt:lpstr>
      <vt:lpstr>Případová studie časopisu</vt:lpstr>
      <vt:lpstr>Prezentace aplikace PowerPoint</vt:lpstr>
      <vt:lpstr>Komise</vt:lpstr>
      <vt:lpstr>Data</vt:lpstr>
      <vt:lpstr>Prezentace aplikace PowerPoint</vt:lpstr>
      <vt:lpstr>Versus</vt:lpstr>
      <vt:lpstr>Berlin principles on rankings of HIE</vt:lpstr>
      <vt:lpstr>Požadavky - VRRRR</vt:lpstr>
      <vt:lpstr>Best Practices</vt:lpstr>
      <vt:lpstr>Literatura</vt:lpstr>
      <vt:lpstr>Zpětná vazba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Aplikovaná scientometrie</dc:title>
  <dc:creator>David Slosar</dc:creator>
  <cp:lastModifiedBy>Účet Microsoft</cp:lastModifiedBy>
  <cp:revision>141</cp:revision>
  <dcterms:created xsi:type="dcterms:W3CDTF">2021-01-10T12:00:52Z</dcterms:created>
  <dcterms:modified xsi:type="dcterms:W3CDTF">2021-03-31T14:09:06Z</dcterms:modified>
</cp:coreProperties>
</file>