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4" r:id="rId4"/>
    <p:sldId id="258" r:id="rId5"/>
    <p:sldId id="259" r:id="rId6"/>
    <p:sldId id="285" r:id="rId7"/>
    <p:sldId id="260" r:id="rId8"/>
    <p:sldId id="261" r:id="rId9"/>
    <p:sldId id="262" r:id="rId10"/>
    <p:sldId id="286" r:id="rId11"/>
    <p:sldId id="263" r:id="rId12"/>
    <p:sldId id="264" r:id="rId13"/>
    <p:sldId id="287" r:id="rId14"/>
    <p:sldId id="279" r:id="rId15"/>
    <p:sldId id="288" r:id="rId16"/>
    <p:sldId id="265" r:id="rId17"/>
    <p:sldId id="289" r:id="rId18"/>
    <p:sldId id="266" r:id="rId19"/>
    <p:sldId id="292" r:id="rId20"/>
    <p:sldId id="267" r:id="rId21"/>
    <p:sldId id="290" r:id="rId22"/>
    <p:sldId id="291" r:id="rId23"/>
    <p:sldId id="269" r:id="rId24"/>
    <p:sldId id="282" r:id="rId25"/>
    <p:sldId id="280" r:id="rId26"/>
    <p:sldId id="272" r:id="rId27"/>
    <p:sldId id="275" r:id="rId28"/>
    <p:sldId id="283" r:id="rId29"/>
    <p:sldId id="276" r:id="rId30"/>
    <p:sldId id="273" r:id="rId31"/>
    <p:sldId id="274" r:id="rId32"/>
    <p:sldId id="293" r:id="rId33"/>
    <p:sldId id="294" r:id="rId34"/>
    <p:sldId id="278" r:id="rId35"/>
    <p:sldId id="281" r:id="rId36"/>
    <p:sldId id="295" r:id="rId3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1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F7F8-75FA-4B18-86E0-A3F9E12CF269}" type="datetimeFigureOut">
              <a:rPr lang="cs-CZ" smtClean="0"/>
              <a:t>24.2.2021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795F-ECE9-47E2-9CCB-8ED46C5C22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6142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F7F8-75FA-4B18-86E0-A3F9E12CF269}" type="datetimeFigureOut">
              <a:rPr lang="cs-CZ" smtClean="0"/>
              <a:t>24.2.2021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795F-ECE9-47E2-9CCB-8ED46C5C22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0419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F7F8-75FA-4B18-86E0-A3F9E12CF269}" type="datetimeFigureOut">
              <a:rPr lang="cs-CZ" smtClean="0"/>
              <a:t>24.2.2021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795F-ECE9-47E2-9CCB-8ED46C5C22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0450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F7F8-75FA-4B18-86E0-A3F9E12CF269}" type="datetimeFigureOut">
              <a:rPr lang="cs-CZ" smtClean="0"/>
              <a:t>24.2.2021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795F-ECE9-47E2-9CCB-8ED46C5C22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3994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F7F8-75FA-4B18-86E0-A3F9E12CF269}" type="datetimeFigureOut">
              <a:rPr lang="cs-CZ" smtClean="0"/>
              <a:t>24.2.2021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795F-ECE9-47E2-9CCB-8ED46C5C22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6099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F7F8-75FA-4B18-86E0-A3F9E12CF269}" type="datetimeFigureOut">
              <a:rPr lang="cs-CZ" smtClean="0"/>
              <a:t>24.2.2021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795F-ECE9-47E2-9CCB-8ED46C5C22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7473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F7F8-75FA-4B18-86E0-A3F9E12CF269}" type="datetimeFigureOut">
              <a:rPr lang="cs-CZ" smtClean="0"/>
              <a:t>24.2.2021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795F-ECE9-47E2-9CCB-8ED46C5C22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2791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F7F8-75FA-4B18-86E0-A3F9E12CF269}" type="datetimeFigureOut">
              <a:rPr lang="cs-CZ" smtClean="0"/>
              <a:t>24.2.2021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795F-ECE9-47E2-9CCB-8ED46C5C22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7759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F7F8-75FA-4B18-86E0-A3F9E12CF269}" type="datetimeFigureOut">
              <a:rPr lang="cs-CZ" smtClean="0"/>
              <a:t>24.2.2021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795F-ECE9-47E2-9CCB-8ED46C5C22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6602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F7F8-75FA-4B18-86E0-A3F9E12CF269}" type="datetimeFigureOut">
              <a:rPr lang="cs-CZ" smtClean="0"/>
              <a:t>24.2.2021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795F-ECE9-47E2-9CCB-8ED46C5C22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8678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F7F8-75FA-4B18-86E0-A3F9E12CF269}" type="datetimeFigureOut">
              <a:rPr lang="cs-CZ" smtClean="0"/>
              <a:t>24.2.2021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795F-ECE9-47E2-9CCB-8ED46C5C22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7020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0F7F8-75FA-4B18-86E0-A3F9E12CF269}" type="datetimeFigureOut">
              <a:rPr lang="cs-CZ" smtClean="0"/>
              <a:t>24.2.2021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6795F-ECE9-47E2-9CCB-8ED46C5C22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697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Počátky stavovské společnosti</a:t>
            </a:r>
            <a:br>
              <a:rPr lang="cs-CZ" b="1" dirty="0" smtClean="0"/>
            </a:br>
            <a:r>
              <a:rPr lang="cs-CZ" b="1" dirty="0" smtClean="0"/>
              <a:t>v českých zemích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5229200"/>
            <a:ext cx="6400800" cy="720080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Obsahy a formy české státnosti I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6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562074"/>
          </a:xfrm>
        </p:spPr>
        <p:txBody>
          <a:bodyPr>
            <a:normAutofit fontScale="90000"/>
          </a:bodyPr>
          <a:lstStyle/>
          <a:p>
            <a:pPr algn="l"/>
            <a:r>
              <a:rPr lang="cs-CZ" b="1" u="sng" dirty="0"/>
              <a:t>Politická situace </a:t>
            </a:r>
            <a:r>
              <a:rPr lang="cs-CZ" b="1" u="sng" dirty="0" smtClean="0"/>
              <a:t>(2)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908720"/>
            <a:ext cx="8568952" cy="576064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u="sng" dirty="0"/>
              <a:t>Husitství</a:t>
            </a:r>
            <a:r>
              <a:rPr lang="cs-CZ" dirty="0"/>
              <a:t>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král </a:t>
            </a:r>
            <a:r>
              <a:rPr lang="cs-CZ" dirty="0"/>
              <a:t>umírá 16. 8. 1419, země začíná vyjednávat (!) o nástup Zikmunda – </a:t>
            </a:r>
            <a:r>
              <a:rPr lang="cs-CZ" dirty="0" smtClean="0"/>
              <a:t> </a:t>
            </a:r>
            <a:r>
              <a:rPr lang="cs-CZ" dirty="0"/>
              <a:t>samotný fakt, že si šlechta a město Praha kladou nějaké </a:t>
            </a:r>
            <a:r>
              <a:rPr lang="cs-CZ" b="1" dirty="0"/>
              <a:t>podmínky</a:t>
            </a:r>
            <a:r>
              <a:rPr lang="cs-CZ" dirty="0"/>
              <a:t> (poprvé od nástupu Lucemburků, kdy vydány 1310/11 tzv. inaugurační diplomy) ukazuje na postupný přerod v myšlení politicky aktivních vrstev.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Jednání </a:t>
            </a:r>
            <a:r>
              <a:rPr lang="cs-CZ" dirty="0"/>
              <a:t>nevyústila v bezproblémové přijetí jediného dědice českého trůnu (podle Karlova zákoníku nebyl nejmenší důvod Zikmunda zpochybňovat</a:t>
            </a:r>
            <a:r>
              <a:rPr lang="cs-CZ" dirty="0" smtClean="0"/>
              <a:t>); česká </a:t>
            </a:r>
            <a:r>
              <a:rPr lang="cs-CZ" dirty="0"/>
              <a:t>společnost promítla, resp. nadřadila právním nárokům kritéria reformní a morální. </a:t>
            </a:r>
            <a:endParaRPr lang="cs-CZ" dirty="0" smtClean="0"/>
          </a:p>
          <a:p>
            <a:pPr marL="0" indent="0">
              <a:buNone/>
            </a:pPr>
            <a:r>
              <a:rPr lang="cs-CZ" b="1" dirty="0" smtClean="0"/>
              <a:t>Korunovace</a:t>
            </a:r>
            <a:r>
              <a:rPr lang="cs-CZ" dirty="0" smtClean="0"/>
              <a:t> Zikmunda </a:t>
            </a:r>
            <a:r>
              <a:rPr lang="cs-CZ" dirty="0"/>
              <a:t>v červenci 1420 měla spornou, nebo alespoň zpochybnitelnou podobu za válečného stavu a účasti jen části šlechty. Zikmund nebyl většinou země přijat, naopak byl na čáslavském sněmu v červnu 1421 </a:t>
            </a:r>
            <a:r>
              <a:rPr lang="cs-CZ" b="1" dirty="0"/>
              <a:t>sesazen</a:t>
            </a:r>
            <a:r>
              <a:rPr lang="cs-CZ" dirty="0"/>
              <a:t> z trůnu a vyhlášen za škůdce země. Do čela země postavena </a:t>
            </a:r>
            <a:r>
              <a:rPr lang="cs-CZ" u="sng" dirty="0"/>
              <a:t>zemská vláda</a:t>
            </a:r>
            <a:r>
              <a:rPr lang="cs-CZ" dirty="0"/>
              <a:t>, v níž byla vedle šlechty významně zastoupena královská města v čele s Prahou. To je nový faktor – města vstupují na </a:t>
            </a:r>
            <a:r>
              <a:rPr lang="cs-CZ" dirty="0" smtClean="0"/>
              <a:t>politickou scénu</a:t>
            </a:r>
            <a:r>
              <a:rPr lang="cs-CZ" dirty="0"/>
              <a:t>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525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Zikmund – dědic českého trůnu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24744"/>
            <a:ext cx="4248472" cy="5664630"/>
          </a:xfrm>
        </p:spPr>
      </p:pic>
    </p:spTree>
    <p:extLst>
      <p:ext uri="{BB962C8B-B14F-4D97-AF65-F5344CB8AC3E}">
        <p14:creationId xmlns:p14="http://schemas.microsoft.com/office/powerpoint/2010/main" val="343311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Husitské války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3996444" cy="5328592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02" y="1124744"/>
            <a:ext cx="4050450" cy="5400600"/>
          </a:xfrm>
        </p:spPr>
      </p:pic>
    </p:spTree>
    <p:extLst>
      <p:ext uri="{BB962C8B-B14F-4D97-AF65-F5344CB8AC3E}">
        <p14:creationId xmlns:p14="http://schemas.microsoft.com/office/powerpoint/2010/main" val="412419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u="sng" dirty="0"/>
              <a:t>Role husitství v rámci formování stavovského státu</a:t>
            </a:r>
            <a:endParaRPr lang="cs-CZ" sz="28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3528" y="1412776"/>
            <a:ext cx="8568952" cy="511256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Ferdinand </a:t>
            </a:r>
            <a:r>
              <a:rPr lang="cs-CZ" b="1" dirty="0" err="1"/>
              <a:t>Seibt</a:t>
            </a:r>
            <a:r>
              <a:rPr lang="cs-CZ" dirty="0"/>
              <a:t> a jeho žák </a:t>
            </a:r>
            <a:r>
              <a:rPr lang="cs-CZ" b="1" dirty="0"/>
              <a:t>Winfried Eberhard</a:t>
            </a:r>
            <a:r>
              <a:rPr lang="cs-CZ" dirty="0"/>
              <a:t> </a:t>
            </a:r>
            <a:r>
              <a:rPr lang="cs-CZ" dirty="0" smtClean="0"/>
              <a:t>– husitství </a:t>
            </a:r>
            <a:r>
              <a:rPr lang="cs-CZ" dirty="0"/>
              <a:t>jako </a:t>
            </a:r>
            <a:r>
              <a:rPr lang="cs-CZ" dirty="0" smtClean="0"/>
              <a:t>stavovská revoluce;</a:t>
            </a:r>
          </a:p>
          <a:p>
            <a:pPr marL="0" indent="0">
              <a:buNone/>
            </a:pPr>
            <a:r>
              <a:rPr lang="cs-CZ" b="1" dirty="0"/>
              <a:t>Stanislaw </a:t>
            </a:r>
            <a:r>
              <a:rPr lang="cs-CZ" b="1" dirty="0" err="1"/>
              <a:t>Russocki</a:t>
            </a:r>
            <a:r>
              <a:rPr lang="cs-CZ" dirty="0"/>
              <a:t> </a:t>
            </a:r>
            <a:r>
              <a:rPr lang="cs-CZ" dirty="0" smtClean="0"/>
              <a:t>– </a:t>
            </a:r>
            <a:r>
              <a:rPr lang="cs-CZ" dirty="0"/>
              <a:t>naopak hledá </a:t>
            </a:r>
            <a:r>
              <a:rPr lang="cs-CZ" dirty="0" smtClean="0"/>
              <a:t>počátky </a:t>
            </a:r>
            <a:r>
              <a:rPr lang="cs-CZ" dirty="0"/>
              <a:t>stavovství v Čechách v hluboké </a:t>
            </a:r>
            <a:r>
              <a:rPr lang="cs-CZ" dirty="0" smtClean="0"/>
              <a:t>minulosti </a:t>
            </a:r>
            <a:r>
              <a:rPr lang="cs-CZ" dirty="0"/>
              <a:t>(</a:t>
            </a:r>
            <a:r>
              <a:rPr lang="cs-CZ" dirty="0" err="1"/>
              <a:t>protoparlamentarismus</a:t>
            </a:r>
            <a:r>
              <a:rPr lang="cs-CZ" dirty="0"/>
              <a:t>, 1973</a:t>
            </a:r>
            <a:r>
              <a:rPr lang="cs-CZ" dirty="0" smtClean="0"/>
              <a:t>); obdobně </a:t>
            </a:r>
            <a:r>
              <a:rPr lang="cs-CZ" b="1" dirty="0" smtClean="0"/>
              <a:t>Karl </a:t>
            </a:r>
            <a:r>
              <a:rPr lang="cs-CZ" b="1" dirty="0" err="1"/>
              <a:t>Bosl</a:t>
            </a:r>
            <a:r>
              <a:rPr lang="cs-CZ" dirty="0"/>
              <a:t> (1969, 1976</a:t>
            </a:r>
            <a:r>
              <a:rPr lang="cs-CZ" dirty="0" smtClean="0"/>
              <a:t>);</a:t>
            </a:r>
          </a:p>
          <a:p>
            <a:pPr marL="0" indent="0">
              <a:buNone/>
            </a:pPr>
            <a:r>
              <a:rPr lang="cs-CZ" dirty="0" smtClean="0"/>
              <a:t>dvě </a:t>
            </a:r>
            <a:r>
              <a:rPr lang="cs-CZ" dirty="0"/>
              <a:t>odpovědi na tyto „extrémní“ názory</a:t>
            </a:r>
            <a:r>
              <a:rPr lang="cs-CZ" dirty="0" smtClean="0"/>
              <a:t>:</a:t>
            </a:r>
          </a:p>
          <a:p>
            <a:pPr marL="0" indent="0">
              <a:buNone/>
            </a:pPr>
            <a:r>
              <a:rPr lang="cs-CZ" b="1" dirty="0" err="1"/>
              <a:t>Frant</a:t>
            </a:r>
            <a:r>
              <a:rPr lang="cs-CZ" b="1" dirty="0"/>
              <a:t>. Šmahel</a:t>
            </a:r>
            <a:r>
              <a:rPr lang="cs-CZ" dirty="0"/>
              <a:t> odmítl takto vyhroceně postavený obraz vývoje v čes. zemích 15. st., položil důraz na dlouhodobější procesy, v nichž mělo husitství roli buď urychlovače, nebo narušitele, ale nebylo jediným faktorem pro výsledný obraz </a:t>
            </a:r>
            <a:r>
              <a:rPr lang="cs-CZ" dirty="0" err="1"/>
              <a:t>obd</a:t>
            </a:r>
            <a:r>
              <a:rPr lang="cs-CZ" dirty="0"/>
              <a:t>. </a:t>
            </a:r>
            <a:r>
              <a:rPr lang="cs-CZ" dirty="0" smtClean="0"/>
              <a:t>1436–1500;</a:t>
            </a:r>
          </a:p>
          <a:p>
            <a:pPr marL="0" indent="0">
              <a:buNone/>
            </a:pPr>
            <a:r>
              <a:rPr lang="cs-CZ" b="1" dirty="0"/>
              <a:t>Jaroslav Mezník</a:t>
            </a:r>
            <a:r>
              <a:rPr lang="cs-CZ" dirty="0"/>
              <a:t> (Brno) – odmítl hledání předčasného „parlamentarismu“ v předhusitských Čechách a sledoval </a:t>
            </a:r>
            <a:r>
              <a:rPr lang="cs-CZ" dirty="0" smtClean="0"/>
              <a:t>roli </a:t>
            </a:r>
            <a:r>
              <a:rPr lang="cs-CZ" dirty="0"/>
              <a:t>husitství na zformování skutečně stavovského sněmu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062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2746648" cy="481054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Císař Zikmund Lucemburský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4914546" cy="6552728"/>
          </a:xfrm>
        </p:spPr>
      </p:pic>
    </p:spTree>
    <p:extLst>
      <p:ext uri="{BB962C8B-B14F-4D97-AF65-F5344CB8AC3E}">
        <p14:creationId xmlns:p14="http://schemas.microsoft.com/office/powerpoint/2010/main" val="300087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b="1" u="sng" dirty="0"/>
              <a:t>Náhradní fungování státu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24744"/>
            <a:ext cx="8424936" cy="5472608"/>
          </a:xfrm>
        </p:spPr>
        <p:txBody>
          <a:bodyPr>
            <a:normAutofit fontScale="85000" lnSpcReduction="10000"/>
          </a:bodyPr>
          <a:lstStyle/>
          <a:p>
            <a:r>
              <a:rPr lang="cs-CZ" u="sng" dirty="0"/>
              <a:t>kraje</a:t>
            </a:r>
            <a:r>
              <a:rPr lang="cs-CZ" dirty="0"/>
              <a:t> – vytvářejí se od 14. st., krajští popravci (spory o jejich jmenování za V.IV. – svěřil 10 městům, po 2. </a:t>
            </a:r>
            <a:r>
              <a:rPr lang="cs-CZ" dirty="0" smtClean="0"/>
              <a:t>zajetí </a:t>
            </a:r>
            <a:r>
              <a:rPr lang="cs-CZ" dirty="0"/>
              <a:t>jmenoval 1405 pány); za interregna ustaveny </a:t>
            </a:r>
            <a:r>
              <a:rPr lang="cs-CZ" b="1" dirty="0" err="1"/>
              <a:t>landfrýdy</a:t>
            </a:r>
            <a:r>
              <a:rPr lang="cs-CZ" dirty="0"/>
              <a:t> (1 zemský + krajové) – základem "</a:t>
            </a:r>
            <a:r>
              <a:rPr lang="cs-CZ" i="1" dirty="0"/>
              <a:t>listy mírné</a:t>
            </a:r>
            <a:r>
              <a:rPr lang="cs-CZ" dirty="0"/>
              <a:t>" </a:t>
            </a:r>
            <a:r>
              <a:rPr lang="cs-CZ" dirty="0" smtClean="0"/>
              <a:t>(I´ </a:t>
            </a:r>
            <a:r>
              <a:rPr lang="cs-CZ" dirty="0"/>
              <a:t>1440).</a:t>
            </a:r>
          </a:p>
          <a:p>
            <a:r>
              <a:rPr lang="cs-CZ" dirty="0"/>
              <a:t>Kraje – stát v malém, 12 krajů v čele s hejtmany, není založeno na konfesi, nýbrž na územním principu, charakter vojenské obranné organizace a zároveň suplující státní správu. Zajišťují </a:t>
            </a:r>
          </a:p>
          <a:p>
            <a:r>
              <a:rPr lang="cs-CZ" dirty="0"/>
              <a:t>a) pořádek </a:t>
            </a:r>
          </a:p>
          <a:p>
            <a:r>
              <a:rPr lang="cs-CZ" dirty="0"/>
              <a:t>b) vzestup společenský a </a:t>
            </a:r>
            <a:r>
              <a:rPr lang="cs-CZ" dirty="0" smtClean="0"/>
              <a:t>mocenský</a:t>
            </a:r>
            <a:endParaRPr lang="cs-CZ" dirty="0"/>
          </a:p>
          <a:p>
            <a:r>
              <a:rPr lang="cs-CZ" dirty="0"/>
              <a:t>Smluvně vážou šlechtice usazené v kraji a v různé míře i místní města. Osoby s majetkem ve více krajích zapsány ve více </a:t>
            </a:r>
            <a:r>
              <a:rPr lang="cs-CZ" dirty="0" err="1"/>
              <a:t>landfrýdech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880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Čechy rozdělené na kraje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80728"/>
            <a:ext cx="7680854" cy="5760640"/>
          </a:xfrm>
        </p:spPr>
      </p:pic>
    </p:spTree>
    <p:extLst>
      <p:ext uri="{BB962C8B-B14F-4D97-AF65-F5344CB8AC3E}">
        <p14:creationId xmlns:p14="http://schemas.microsoft.com/office/powerpoint/2010/main" val="62706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b="1" u="sng" dirty="0"/>
              <a:t>Stavovský vývoj – dobové události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08720"/>
            <a:ext cx="8640960" cy="576064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cs-CZ" sz="3400" dirty="0"/>
              <a:t>V letech </a:t>
            </a:r>
            <a:r>
              <a:rPr lang="cs-CZ" sz="3400" b="1" dirty="0"/>
              <a:t>1435–37</a:t>
            </a:r>
            <a:r>
              <a:rPr lang="cs-CZ" sz="3400" dirty="0"/>
              <a:t> začíná formulace stavovských zájmů v Č. na </a:t>
            </a:r>
            <a:r>
              <a:rPr lang="cs-CZ" sz="3400" b="1" dirty="0"/>
              <a:t>sněmech</a:t>
            </a:r>
            <a:r>
              <a:rPr lang="cs-CZ" sz="3400" dirty="0"/>
              <a:t>: </a:t>
            </a:r>
          </a:p>
          <a:p>
            <a:r>
              <a:rPr lang="cs-CZ" sz="3400" dirty="0" smtClean="0"/>
              <a:t>otázka </a:t>
            </a:r>
            <a:r>
              <a:rPr lang="cs-CZ" sz="3400" dirty="0"/>
              <a:t>obsazování </a:t>
            </a:r>
            <a:r>
              <a:rPr lang="cs-CZ" sz="3400" b="1" dirty="0" err="1"/>
              <a:t>zems</a:t>
            </a:r>
            <a:r>
              <a:rPr lang="cs-CZ" sz="3400" b="1" dirty="0"/>
              <a:t>. úřadů </a:t>
            </a:r>
            <a:endParaRPr lang="cs-CZ" sz="3400" dirty="0"/>
          </a:p>
          <a:p>
            <a:r>
              <a:rPr lang="cs-CZ" sz="3400" dirty="0" smtClean="0"/>
              <a:t>a</a:t>
            </a:r>
            <a:r>
              <a:rPr lang="cs-CZ" sz="3400" b="1" dirty="0" smtClean="0"/>
              <a:t> </a:t>
            </a:r>
            <a:r>
              <a:rPr lang="cs-CZ" sz="3400" b="1" dirty="0" err="1"/>
              <a:t>zems</a:t>
            </a:r>
            <a:r>
              <a:rPr lang="cs-CZ" sz="3400" b="1" dirty="0"/>
              <a:t>. soudu</a:t>
            </a:r>
            <a:r>
              <a:rPr lang="cs-CZ" sz="3400" dirty="0"/>
              <a:t> (VŠ chce vše pro sebe a bez rozlišení konfese, NŠ chce podíl a jen pro kališ.) = "</a:t>
            </a:r>
            <a:r>
              <a:rPr lang="cs-CZ" sz="3400" u="sng" dirty="0"/>
              <a:t>boj o sedání v lavicích</a:t>
            </a:r>
            <a:r>
              <a:rPr lang="cs-CZ" sz="3400" dirty="0"/>
              <a:t>". První řešení Zikmund 1437 – poměr </a:t>
            </a:r>
            <a:r>
              <a:rPr lang="cs-CZ" sz="3400" b="1" dirty="0"/>
              <a:t>12:8 </a:t>
            </a:r>
            <a:r>
              <a:rPr lang="cs-CZ" sz="3400" dirty="0"/>
              <a:t>(nakonec stejně 1487).</a:t>
            </a:r>
          </a:p>
          <a:p>
            <a:pPr marL="0" indent="0">
              <a:buNone/>
            </a:pPr>
            <a:endParaRPr lang="cs-CZ" sz="3400" b="1" dirty="0" smtClean="0"/>
          </a:p>
          <a:p>
            <a:pPr marL="0" indent="0">
              <a:buNone/>
            </a:pPr>
            <a:r>
              <a:rPr lang="cs-CZ" sz="3400" b="1" dirty="0" smtClean="0"/>
              <a:t>Jiří </a:t>
            </a:r>
            <a:r>
              <a:rPr lang="cs-CZ" sz="3400" dirty="0"/>
              <a:t>zbrzdil řešení sporu a </a:t>
            </a:r>
            <a:r>
              <a:rPr lang="cs-CZ" sz="3400" dirty="0" err="1"/>
              <a:t>stavov</a:t>
            </a:r>
            <a:r>
              <a:rPr lang="cs-CZ" sz="3400" dirty="0"/>
              <a:t>. vývoje již za let správcovství: </a:t>
            </a:r>
          </a:p>
          <a:p>
            <a:r>
              <a:rPr lang="cs-CZ" sz="3400" dirty="0" smtClean="0"/>
              <a:t>zavádí </a:t>
            </a:r>
            <a:r>
              <a:rPr lang="cs-CZ" sz="3400" b="1" dirty="0"/>
              <a:t>královského prokurátora</a:t>
            </a:r>
            <a:r>
              <a:rPr lang="cs-CZ" sz="3400" dirty="0"/>
              <a:t> k hájení král. fisku,</a:t>
            </a:r>
          </a:p>
          <a:p>
            <a:r>
              <a:rPr lang="cs-CZ" sz="3400" b="1" dirty="0" smtClean="0"/>
              <a:t>revizní </a:t>
            </a:r>
            <a:r>
              <a:rPr lang="cs-CZ" sz="3400" b="1" dirty="0"/>
              <a:t>komise</a:t>
            </a:r>
            <a:r>
              <a:rPr lang="cs-CZ" sz="3400" dirty="0"/>
              <a:t> na konfiskace ustanovena 1453, stavové mají předložit doklady pro svá práva. </a:t>
            </a:r>
          </a:p>
          <a:p>
            <a:r>
              <a:rPr lang="cs-CZ" sz="3400" dirty="0" smtClean="0"/>
              <a:t>1456 </a:t>
            </a:r>
            <a:r>
              <a:rPr lang="cs-CZ" sz="3400" dirty="0"/>
              <a:t>začíná řídit </a:t>
            </a:r>
            <a:r>
              <a:rPr lang="cs-CZ" sz="3400" dirty="0" err="1"/>
              <a:t>ZSoud</a:t>
            </a:r>
            <a:r>
              <a:rPr lang="cs-CZ" sz="3400" dirty="0"/>
              <a:t> jako </a:t>
            </a:r>
            <a:r>
              <a:rPr lang="cs-CZ" sz="3400" b="1" dirty="0"/>
              <a:t>zemský správce</a:t>
            </a:r>
            <a:r>
              <a:rPr lang="cs-CZ" sz="3400" dirty="0"/>
              <a:t>. </a:t>
            </a:r>
          </a:p>
          <a:p>
            <a:pPr marL="0" indent="0">
              <a:buNone/>
            </a:pPr>
            <a:endParaRPr lang="cs-CZ" sz="3400" b="1" dirty="0" smtClean="0"/>
          </a:p>
          <a:p>
            <a:pPr marL="0" indent="0">
              <a:buNone/>
            </a:pPr>
            <a:r>
              <a:rPr lang="cs-CZ" sz="3400" b="1" dirty="0" smtClean="0"/>
              <a:t>Kapitula</a:t>
            </a:r>
            <a:r>
              <a:rPr lang="cs-CZ" sz="3400" dirty="0" smtClean="0"/>
              <a:t> </a:t>
            </a:r>
            <a:r>
              <a:rPr lang="cs-CZ" sz="3400" dirty="0"/>
              <a:t>– jediný </a:t>
            </a:r>
            <a:r>
              <a:rPr lang="cs-CZ" sz="3400" dirty="0" err="1"/>
              <a:t>protistavovský</a:t>
            </a:r>
            <a:r>
              <a:rPr lang="cs-CZ" sz="3400" dirty="0"/>
              <a:t> element, usilující o restaurování </a:t>
            </a:r>
            <a:r>
              <a:rPr lang="cs-CZ" sz="3400" dirty="0" err="1"/>
              <a:t>předhusit</a:t>
            </a:r>
            <a:r>
              <a:rPr lang="cs-CZ" sz="3400" dirty="0"/>
              <a:t>. stavu</a:t>
            </a:r>
          </a:p>
          <a:p>
            <a:pPr marL="0" indent="0">
              <a:buNone/>
            </a:pPr>
            <a:r>
              <a:rPr lang="cs-CZ" sz="3400" b="1" dirty="0"/>
              <a:t>Opozice</a:t>
            </a:r>
            <a:r>
              <a:rPr lang="cs-CZ" sz="3400" dirty="0"/>
              <a:t>: stavovské zájmy se odrazily také v obsahu požadavků </a:t>
            </a:r>
            <a:r>
              <a:rPr lang="cs-CZ" sz="3400" b="1" dirty="0"/>
              <a:t>ZHJ</a:t>
            </a:r>
            <a:r>
              <a:rPr lang="cs-CZ" sz="3400" dirty="0"/>
              <a:t> (opoziční skupina v čele se Zdeňkem ze Šternberka, orientovaná na </a:t>
            </a:r>
            <a:r>
              <a:rPr lang="cs-CZ" sz="3400" dirty="0" err="1"/>
              <a:t>propapežskou</a:t>
            </a:r>
            <a:r>
              <a:rPr lang="cs-CZ" sz="3400" dirty="0"/>
              <a:t> politiku a katolictví). </a:t>
            </a:r>
            <a:endParaRPr lang="cs-CZ" sz="3400" dirty="0" smtClean="0"/>
          </a:p>
          <a:p>
            <a:r>
              <a:rPr lang="cs-CZ" sz="3400" dirty="0" smtClean="0"/>
              <a:t>Požadavky </a:t>
            </a:r>
            <a:r>
              <a:rPr lang="cs-CZ" sz="3400" dirty="0"/>
              <a:t>předložili králi r. 1465; </a:t>
            </a:r>
            <a:endParaRPr lang="cs-CZ" sz="3400" dirty="0" smtClean="0"/>
          </a:p>
          <a:p>
            <a:r>
              <a:rPr lang="cs-CZ" sz="3400" dirty="0" smtClean="0"/>
              <a:t>byli </a:t>
            </a:r>
            <a:r>
              <a:rPr lang="cs-CZ" sz="3400" dirty="0"/>
              <a:t>oporou zahraniční intervence, </a:t>
            </a:r>
            <a:r>
              <a:rPr lang="cs-CZ" sz="3400" dirty="0" smtClean="0"/>
              <a:t>zahájení války r</a:t>
            </a:r>
            <a:r>
              <a:rPr lang="cs-CZ" sz="3400" dirty="0"/>
              <a:t>. 1468, v čele křížové výpravy uherský král </a:t>
            </a:r>
            <a:r>
              <a:rPr lang="cs-CZ" sz="3400" dirty="0" smtClean="0"/>
              <a:t>Matyáš.</a:t>
            </a:r>
            <a:endParaRPr lang="cs-CZ" sz="3400" dirty="0"/>
          </a:p>
          <a:p>
            <a:pPr marL="0" indent="0">
              <a:buNone/>
            </a:pPr>
            <a:r>
              <a:rPr lang="cs-CZ" sz="3400" dirty="0"/>
              <a:t> </a:t>
            </a:r>
          </a:p>
          <a:p>
            <a:pPr marL="0" indent="0">
              <a:buNone/>
            </a:pPr>
            <a:r>
              <a:rPr lang="cs-CZ" sz="3400" dirty="0"/>
              <a:t>Jednoznačné vystupování stavovských skupin bylo </a:t>
            </a:r>
            <a:r>
              <a:rPr lang="cs-CZ" sz="3400" dirty="0" smtClean="0"/>
              <a:t>brzděno </a:t>
            </a:r>
            <a:r>
              <a:rPr lang="cs-CZ" sz="3400" dirty="0"/>
              <a:t>válkou, dočasným roztržením státu mezi Vladislava a Matyáše a v neposlední řadě konfesním rozdělením země. </a:t>
            </a:r>
            <a:endParaRPr lang="cs-CZ" sz="3400" dirty="0" smtClean="0"/>
          </a:p>
          <a:p>
            <a:pPr marL="0" indent="0">
              <a:buNone/>
            </a:pPr>
            <a:endParaRPr lang="cs-CZ" sz="3400" dirty="0"/>
          </a:p>
          <a:p>
            <a:pPr marL="0" indent="0">
              <a:buNone/>
            </a:pPr>
            <a:r>
              <a:rPr lang="cs-CZ" sz="3400" b="1" dirty="0"/>
              <a:t>Integrace</a:t>
            </a:r>
            <a:r>
              <a:rPr lang="cs-CZ" sz="3400" dirty="0"/>
              <a:t> zemské obce po úmluvách olomouckých od r. </a:t>
            </a:r>
            <a:r>
              <a:rPr lang="cs-CZ" sz="3400" b="1" dirty="0"/>
              <a:t>1478/79</a:t>
            </a:r>
            <a:r>
              <a:rPr lang="cs-CZ" sz="3400" dirty="0"/>
              <a:t>. </a:t>
            </a:r>
          </a:p>
          <a:p>
            <a:pPr marL="0" indent="0">
              <a:buNone/>
            </a:pPr>
            <a:r>
              <a:rPr lang="cs-CZ" sz="3400" dirty="0"/>
              <a:t>To nutilo k domluvě na modu vivendi – </a:t>
            </a:r>
            <a:r>
              <a:rPr lang="cs-CZ" sz="3400" b="1" dirty="0"/>
              <a:t>1485 KH mír</a:t>
            </a:r>
            <a:r>
              <a:rPr lang="cs-CZ" sz="3400" dirty="0"/>
              <a:t> – zásada osobní volby konfese (i poddaní).</a:t>
            </a:r>
          </a:p>
          <a:p>
            <a:pPr marL="0" indent="0">
              <a:buNone/>
            </a:pPr>
            <a:r>
              <a:rPr lang="cs-CZ" sz="3400" b="1" dirty="0"/>
              <a:t>1490</a:t>
            </a:r>
            <a:r>
              <a:rPr lang="cs-CZ" sz="3400" dirty="0"/>
              <a:t> – opětné spojení ZKČ – Vladislav nastoupil také na uherský trůn, vytvořila se opět personální unie česko-uherská. Rozdělení a opětné spojení se promítlo do stavovského vývoje.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505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ZKČ po 1450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08720"/>
            <a:ext cx="4392488" cy="5856651"/>
          </a:xfrm>
        </p:spPr>
      </p:pic>
    </p:spTree>
    <p:extLst>
      <p:ext uri="{BB962C8B-B14F-4D97-AF65-F5344CB8AC3E}">
        <p14:creationId xmlns:p14="http://schemas.microsoft.com/office/powerpoint/2010/main" val="197937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cs-CZ" sz="3600" dirty="0" smtClean="0"/>
              <a:t>ZKČ po úmluvách 1479 </a:t>
            </a:r>
            <a:br>
              <a:rPr lang="cs-CZ" sz="3600" dirty="0" smtClean="0"/>
            </a:br>
            <a:r>
              <a:rPr lang="cs-CZ" sz="3600" dirty="0" smtClean="0"/>
              <a:t>a po smrti Matyáše 1490</a:t>
            </a:r>
            <a:endParaRPr lang="cs-CZ" sz="36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412776"/>
            <a:ext cx="4512501" cy="3384376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726922"/>
            <a:ext cx="5262736" cy="3947052"/>
          </a:xfrm>
        </p:spPr>
      </p:pic>
    </p:spTree>
    <p:extLst>
      <p:ext uri="{BB962C8B-B14F-4D97-AF65-F5344CB8AC3E}">
        <p14:creationId xmlns:p14="http://schemas.microsoft.com/office/powerpoint/2010/main" val="116489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Český lev jako svorník (PH před 1490)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24743"/>
            <a:ext cx="4176464" cy="5568619"/>
          </a:xfrm>
        </p:spPr>
      </p:pic>
    </p:spTree>
    <p:extLst>
      <p:ext uri="{BB962C8B-B14F-4D97-AF65-F5344CB8AC3E}">
        <p14:creationId xmlns:p14="http://schemas.microsoft.com/office/powerpoint/2010/main" val="279811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Jiří a Matyáš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3723818" cy="5112568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68760"/>
            <a:ext cx="3826520" cy="5102027"/>
          </a:xfrm>
        </p:spPr>
      </p:pic>
    </p:spTree>
    <p:extLst>
      <p:ext uri="{BB962C8B-B14F-4D97-AF65-F5344CB8AC3E}">
        <p14:creationId xmlns:p14="http://schemas.microsoft.com/office/powerpoint/2010/main" val="292068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b="1" u="sng" dirty="0"/>
              <a:t>Stavovské </a:t>
            </a:r>
            <a:r>
              <a:rPr lang="cs-CZ" b="1" u="sng" dirty="0" smtClean="0"/>
              <a:t>instituce (1)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96752"/>
            <a:ext cx="8424936" cy="5472608"/>
          </a:xfrm>
        </p:spPr>
        <p:txBody>
          <a:bodyPr>
            <a:normAutofit fontScale="55000" lnSpcReduction="20000"/>
          </a:bodyPr>
          <a:lstStyle/>
          <a:p>
            <a:r>
              <a:rPr lang="cs-CZ" b="1" u="sng" dirty="0"/>
              <a:t>král. rada</a:t>
            </a:r>
            <a:r>
              <a:rPr lang="cs-CZ" b="1" dirty="0"/>
              <a:t> </a:t>
            </a:r>
            <a:r>
              <a:rPr lang="cs-CZ" dirty="0"/>
              <a:t>– složení nebylo ustáleno; přísaha králi i </a:t>
            </a:r>
            <a:r>
              <a:rPr lang="cs-CZ" dirty="0" err="1"/>
              <a:t>stavov</a:t>
            </a:r>
            <a:r>
              <a:rPr lang="cs-CZ" dirty="0"/>
              <a:t>. obci; nejužší rada – jen nejvyšší zem. úředníci, různé varianty rozšiřování (o přísedící </a:t>
            </a:r>
            <a:r>
              <a:rPr lang="cs-CZ" dirty="0" err="1"/>
              <a:t>ZSoudu</a:t>
            </a:r>
            <a:r>
              <a:rPr lang="cs-CZ" dirty="0"/>
              <a:t>, </a:t>
            </a:r>
            <a:r>
              <a:rPr lang="cs-CZ" dirty="0" err="1"/>
              <a:t>dvors</a:t>
            </a:r>
            <a:r>
              <a:rPr lang="cs-CZ" dirty="0"/>
              <a:t>. soud, osoby volené sněmem</a:t>
            </a:r>
            <a:r>
              <a:rPr lang="cs-CZ" dirty="0" smtClean="0"/>
              <a:t>); </a:t>
            </a:r>
            <a:endParaRPr lang="cs-CZ" dirty="0"/>
          </a:p>
          <a:p>
            <a:endParaRPr lang="cs-CZ" u="sng" dirty="0" smtClean="0"/>
          </a:p>
          <a:p>
            <a:r>
              <a:rPr lang="cs-CZ" b="1" u="sng" dirty="0" smtClean="0"/>
              <a:t>zem</a:t>
            </a:r>
            <a:r>
              <a:rPr lang="cs-CZ" b="1" u="sng" dirty="0"/>
              <a:t>. sněm </a:t>
            </a:r>
            <a:r>
              <a:rPr lang="cs-CZ" dirty="0"/>
              <a:t>– </a:t>
            </a:r>
            <a:r>
              <a:rPr lang="cs-CZ" dirty="0" smtClean="0"/>
              <a:t>sněm se prosadil </a:t>
            </a:r>
            <a:r>
              <a:rPr lang="cs-CZ" dirty="0"/>
              <a:t>za husitství; </a:t>
            </a:r>
          </a:p>
          <a:p>
            <a:r>
              <a:rPr lang="cs-CZ" dirty="0"/>
              <a:t>	hierarchie: krajské </a:t>
            </a:r>
            <a:r>
              <a:rPr lang="cs-CZ" b="1" dirty="0" err="1"/>
              <a:t>sněmíky</a:t>
            </a:r>
            <a:r>
              <a:rPr lang="cs-CZ" dirty="0"/>
              <a:t> – </a:t>
            </a:r>
            <a:r>
              <a:rPr lang="cs-CZ" b="1" dirty="0"/>
              <a:t>sjezdy</a:t>
            </a:r>
            <a:r>
              <a:rPr lang="cs-CZ" dirty="0"/>
              <a:t> – </a:t>
            </a:r>
            <a:r>
              <a:rPr lang="cs-CZ" b="1" dirty="0"/>
              <a:t>zemské sněmy</a:t>
            </a:r>
            <a:r>
              <a:rPr lang="cs-CZ" dirty="0"/>
              <a:t> – </a:t>
            </a:r>
            <a:r>
              <a:rPr lang="cs-CZ" b="1" dirty="0"/>
              <a:t>generál. sněm</a:t>
            </a:r>
            <a:r>
              <a:rPr lang="cs-CZ" dirty="0"/>
              <a:t>;</a:t>
            </a:r>
          </a:p>
          <a:p>
            <a:r>
              <a:rPr lang="cs-CZ" dirty="0"/>
              <a:t>	právo účasti – osobní nebo v zastoupení (volení zástupci, resp. </a:t>
            </a:r>
            <a:r>
              <a:rPr lang="cs-CZ" dirty="0" err="1"/>
              <a:t>reprez</a:t>
            </a:r>
            <a:r>
              <a:rPr lang="cs-CZ" dirty="0"/>
              <a:t>. města);</a:t>
            </a:r>
          </a:p>
          <a:p>
            <a:r>
              <a:rPr lang="cs-CZ" dirty="0"/>
              <a:t>	</a:t>
            </a:r>
            <a:r>
              <a:rPr lang="cs-CZ" dirty="0" err="1"/>
              <a:t>probl</a:t>
            </a:r>
            <a:r>
              <a:rPr lang="cs-CZ" dirty="0"/>
              <a:t>. sněmů generálních (rozepře čes. stavů a ostat. korunních zemí);</a:t>
            </a:r>
          </a:p>
          <a:p>
            <a:r>
              <a:rPr lang="cs-CZ" dirty="0"/>
              <a:t>	sněm řídí v Č. </a:t>
            </a:r>
            <a:r>
              <a:rPr lang="cs-CZ" dirty="0" err="1"/>
              <a:t>pražs</a:t>
            </a:r>
            <a:r>
              <a:rPr lang="cs-CZ" dirty="0"/>
              <a:t>. purkrabí, na M. zem. hejtman;</a:t>
            </a:r>
          </a:p>
          <a:p>
            <a:r>
              <a:rPr lang="cs-CZ" dirty="0"/>
              <a:t>	sněm spolurozhodoval o vnitřní politice, zahraniční zůstala panovníkovi;</a:t>
            </a:r>
          </a:p>
          <a:p>
            <a:r>
              <a:rPr lang="cs-CZ" dirty="0"/>
              <a:t>	jednání a rozhodování – </a:t>
            </a:r>
            <a:r>
              <a:rPr lang="cs-CZ" b="1" dirty="0"/>
              <a:t>sněmovní kurie</a:t>
            </a:r>
            <a:r>
              <a:rPr lang="cs-CZ" dirty="0"/>
              <a:t> (à 1 hlas – dohadování uvnitř):</a:t>
            </a:r>
          </a:p>
          <a:p>
            <a:r>
              <a:rPr lang="cs-CZ" b="1" dirty="0"/>
              <a:t>Č – 3 kurie </a:t>
            </a:r>
            <a:r>
              <a:rPr lang="cs-CZ" dirty="0"/>
              <a:t>(páni, rytíři, král. města); města ztratila rozhodující hlas po HR – fixováno </a:t>
            </a:r>
            <a:r>
              <a:rPr lang="cs-CZ" dirty="0" smtClean="0"/>
              <a:t>	ve </a:t>
            </a:r>
            <a:r>
              <a:rPr lang="cs-CZ" b="1" dirty="0"/>
              <a:t>VZZ</a:t>
            </a:r>
            <a:r>
              <a:rPr lang="cs-CZ" dirty="0"/>
              <a:t>, odpor, </a:t>
            </a:r>
            <a:r>
              <a:rPr lang="cs-CZ" dirty="0" smtClean="0"/>
              <a:t>	zisk </a:t>
            </a:r>
            <a:r>
              <a:rPr lang="cs-CZ" dirty="0"/>
              <a:t>hlasu </a:t>
            </a:r>
            <a:r>
              <a:rPr lang="cs-CZ" b="1" dirty="0"/>
              <a:t>1508</a:t>
            </a:r>
            <a:r>
              <a:rPr lang="cs-CZ" dirty="0"/>
              <a:t>, </a:t>
            </a:r>
            <a:r>
              <a:rPr lang="cs-CZ" dirty="0" err="1"/>
              <a:t>potvrz</a:t>
            </a:r>
            <a:r>
              <a:rPr lang="cs-CZ" dirty="0"/>
              <a:t>. 1517 – </a:t>
            </a:r>
            <a:r>
              <a:rPr lang="cs-CZ" b="1" dirty="0" err="1"/>
              <a:t>svatovácl</a:t>
            </a:r>
            <a:r>
              <a:rPr lang="cs-CZ" b="1" dirty="0"/>
              <a:t>. </a:t>
            </a:r>
            <a:r>
              <a:rPr lang="cs-CZ" b="1" dirty="0" err="1"/>
              <a:t>sml</a:t>
            </a:r>
            <a:r>
              <a:rPr lang="cs-CZ" dirty="0"/>
              <a:t>.; po 1547 </a:t>
            </a:r>
            <a:r>
              <a:rPr lang="cs-CZ" dirty="0" smtClean="0"/>
              <a:t>	potrestána</a:t>
            </a:r>
            <a:r>
              <a:rPr lang="cs-CZ" dirty="0"/>
              <a:t>, 1627 </a:t>
            </a:r>
            <a:r>
              <a:rPr lang="cs-CZ" dirty="0" err="1"/>
              <a:t>def</a:t>
            </a:r>
            <a:r>
              <a:rPr lang="cs-CZ" dirty="0"/>
              <a:t>. ztráta polit. práv</a:t>
            </a:r>
          </a:p>
          <a:p>
            <a:r>
              <a:rPr lang="cs-CZ" b="1" dirty="0" smtClean="0"/>
              <a:t>M </a:t>
            </a:r>
            <a:r>
              <a:rPr lang="cs-CZ" b="1" dirty="0"/>
              <a:t>– 3 kurie pro 4 stavy</a:t>
            </a:r>
            <a:r>
              <a:rPr lang="cs-CZ" dirty="0"/>
              <a:t>: páni, rytíři, duchovenstvo + města;</a:t>
            </a:r>
          </a:p>
          <a:p>
            <a:r>
              <a:rPr lang="cs-CZ" b="1" dirty="0"/>
              <a:t>HL – 2 kurie</a:t>
            </a:r>
            <a:r>
              <a:rPr lang="cs-CZ" dirty="0"/>
              <a:t>: šlechta, města;</a:t>
            </a:r>
          </a:p>
          <a:p>
            <a:r>
              <a:rPr lang="cs-CZ" b="1" dirty="0"/>
              <a:t>DL – 4 kurie</a:t>
            </a:r>
            <a:r>
              <a:rPr lang="cs-CZ" dirty="0"/>
              <a:t>: duchovenstvo, panstvo, rytíři, města;</a:t>
            </a:r>
          </a:p>
          <a:p>
            <a:r>
              <a:rPr lang="cs-CZ" b="1" dirty="0"/>
              <a:t>Slez. – 4 kurie</a:t>
            </a:r>
            <a:r>
              <a:rPr lang="cs-CZ" dirty="0"/>
              <a:t>: knížata, duchovenstvo, svob. šlechta + král. města podléhající čes. </a:t>
            </a:r>
            <a:r>
              <a:rPr lang="cs-CZ" dirty="0" smtClean="0"/>
              <a:t>	králi</a:t>
            </a:r>
            <a:r>
              <a:rPr lang="cs-CZ" dirty="0"/>
              <a:t>, ostat. král. města a manská </a:t>
            </a:r>
            <a:r>
              <a:rPr lang="cs-CZ" dirty="0" smtClean="0"/>
              <a:t>šlechta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265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b="1" u="sng" dirty="0"/>
              <a:t>Stavovské instituce </a:t>
            </a:r>
            <a:r>
              <a:rPr lang="cs-CZ" b="1" u="sng" dirty="0" smtClean="0"/>
              <a:t>(2)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052736"/>
            <a:ext cx="8496944" cy="56886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u="sng" dirty="0"/>
              <a:t>zem. soud</a:t>
            </a:r>
            <a:r>
              <a:rPr lang="cs-CZ" sz="1600" dirty="0"/>
              <a:t> – do 1435 výhradně páni</a:t>
            </a:r>
            <a:r>
              <a:rPr lang="cs-CZ" sz="1600" dirty="0" smtClean="0"/>
              <a:t>, 1435 </a:t>
            </a:r>
            <a:r>
              <a:rPr lang="cs-CZ" sz="1600" dirty="0"/>
              <a:t>požadavek vladyků na zastoupení; </a:t>
            </a:r>
            <a:r>
              <a:rPr lang="cs-CZ" sz="1600" dirty="0" smtClean="0"/>
              <a:t>ZS nefungoval </a:t>
            </a:r>
            <a:r>
              <a:rPr lang="cs-CZ" sz="1600" dirty="0"/>
              <a:t>1440</a:t>
            </a:r>
            <a:r>
              <a:rPr lang="cs-CZ" sz="1600" dirty="0" smtClean="0"/>
              <a:t>–	1453</a:t>
            </a:r>
            <a:r>
              <a:rPr lang="cs-CZ" sz="1600" dirty="0"/>
              <a:t>, </a:t>
            </a:r>
            <a:r>
              <a:rPr lang="cs-CZ" sz="1600" dirty="0" smtClean="0"/>
              <a:t>1467–1485; obsazení </a:t>
            </a:r>
            <a:r>
              <a:rPr lang="cs-CZ" sz="1600" dirty="0"/>
              <a:t>upraveno Č 1487 /12:8/; M 1492 /14:6/</a:t>
            </a:r>
          </a:p>
          <a:p>
            <a:r>
              <a:rPr lang="cs-CZ" sz="1600" b="1" dirty="0" smtClean="0"/>
              <a:t>desky </a:t>
            </a:r>
            <a:r>
              <a:rPr lang="cs-CZ" sz="1600" b="1" dirty="0"/>
              <a:t>zemské</a:t>
            </a:r>
            <a:r>
              <a:rPr lang="cs-CZ" sz="1600" dirty="0"/>
              <a:t> – vedle </a:t>
            </a:r>
            <a:r>
              <a:rPr lang="cs-CZ" sz="1600" dirty="0" err="1"/>
              <a:t>tradič</a:t>
            </a:r>
            <a:r>
              <a:rPr lang="cs-CZ" sz="1600" dirty="0"/>
              <a:t>. řad (soudní nálezy majetkové agendy – převody </a:t>
            </a:r>
            <a:r>
              <a:rPr lang="cs-CZ" sz="1600" dirty="0" smtClean="0"/>
              <a:t>nemovitostí </a:t>
            </a:r>
            <a:r>
              <a:rPr lang="cs-CZ" sz="1600" dirty="0"/>
              <a:t>a dluhy) zavedeny i desky památné (též usnesení sněmů)</a:t>
            </a:r>
          </a:p>
          <a:p>
            <a:endParaRPr lang="cs-CZ" sz="1600" u="sng" dirty="0" smtClean="0"/>
          </a:p>
          <a:p>
            <a:pPr marL="0" indent="0">
              <a:buNone/>
            </a:pPr>
            <a:r>
              <a:rPr lang="cs-CZ" sz="1600" b="1" u="sng" dirty="0" smtClean="0"/>
              <a:t>zem</a:t>
            </a:r>
            <a:r>
              <a:rPr lang="cs-CZ" sz="1600" b="1" u="sng" dirty="0"/>
              <a:t>. úřady</a:t>
            </a:r>
            <a:r>
              <a:rPr lang="cs-CZ" sz="1600" b="1" dirty="0"/>
              <a:t> </a:t>
            </a:r>
            <a:r>
              <a:rPr lang="cs-CZ" sz="1600" dirty="0"/>
              <a:t>– rozdělení stanoveno Č: 1497 /8:4/; M: /4:3/ obdobně, ale méně úřadů</a:t>
            </a:r>
          </a:p>
          <a:p>
            <a:pPr marL="0" indent="0">
              <a:buNone/>
            </a:pPr>
            <a:r>
              <a:rPr lang="cs-CZ" sz="1600" b="1" dirty="0"/>
              <a:t>Č </a:t>
            </a:r>
            <a:r>
              <a:rPr lang="cs-CZ" sz="1600" dirty="0"/>
              <a:t>– zastoupení všechny 3 stavy:</a:t>
            </a:r>
          </a:p>
          <a:p>
            <a:r>
              <a:rPr lang="cs-CZ" sz="1600" dirty="0"/>
              <a:t>VŠ (8) – nejvyšší purkrabí, hofmistr, maršálek, komorník, zem. a </a:t>
            </a:r>
            <a:r>
              <a:rPr lang="cs-CZ" sz="1600" dirty="0" err="1"/>
              <a:t>dvors</a:t>
            </a:r>
            <a:r>
              <a:rPr lang="cs-CZ" sz="1600" dirty="0"/>
              <a:t>. sudí, kancléř, </a:t>
            </a:r>
            <a:r>
              <a:rPr lang="cs-CZ" sz="1600" dirty="0" smtClean="0"/>
              <a:t>jeden </a:t>
            </a:r>
            <a:r>
              <a:rPr lang="cs-CZ" sz="1600" dirty="0"/>
              <a:t>purkrabí </a:t>
            </a:r>
            <a:r>
              <a:rPr lang="cs-CZ" sz="1600" dirty="0" err="1"/>
              <a:t>karlštejn</a:t>
            </a:r>
            <a:r>
              <a:rPr lang="cs-CZ" sz="1600" dirty="0"/>
              <a:t>.</a:t>
            </a:r>
          </a:p>
          <a:p>
            <a:r>
              <a:rPr lang="cs-CZ" sz="1600" dirty="0"/>
              <a:t>NŠ (4) – nejvyšší písař, purkrabí </a:t>
            </a:r>
            <a:r>
              <a:rPr lang="cs-CZ" sz="1600" dirty="0" err="1"/>
              <a:t>hradec</a:t>
            </a:r>
            <a:r>
              <a:rPr lang="cs-CZ" sz="1600" dirty="0"/>
              <a:t>. kraje, 1 purkrabí </a:t>
            </a:r>
            <a:r>
              <a:rPr lang="cs-CZ" sz="1600" dirty="0" err="1"/>
              <a:t>karlštejn</a:t>
            </a:r>
            <a:r>
              <a:rPr lang="cs-CZ" sz="1600" dirty="0"/>
              <a:t>., podkomoří – </a:t>
            </a:r>
            <a:endParaRPr lang="cs-CZ" sz="1600" dirty="0" smtClean="0"/>
          </a:p>
          <a:p>
            <a:r>
              <a:rPr lang="cs-CZ" sz="1600" dirty="0" smtClean="0"/>
              <a:t>(</a:t>
            </a:r>
            <a:r>
              <a:rPr lang="cs-CZ" sz="1600" dirty="0"/>
              <a:t>města) – podkomoří musí být zároveň obyvatelem </a:t>
            </a:r>
            <a:r>
              <a:rPr lang="cs-CZ" sz="1600" dirty="0" err="1"/>
              <a:t>StMpr</a:t>
            </a:r>
            <a:endParaRPr lang="cs-CZ" sz="1600" dirty="0"/>
          </a:p>
          <a:p>
            <a:pPr marL="0" indent="0">
              <a:buNone/>
            </a:pPr>
            <a:r>
              <a:rPr lang="cs-CZ" sz="1600" b="1" dirty="0" smtClean="0"/>
              <a:t>M</a:t>
            </a:r>
            <a:r>
              <a:rPr lang="cs-CZ" sz="1600" dirty="0"/>
              <a:t>: </a:t>
            </a:r>
            <a:endParaRPr lang="cs-CZ" sz="1600" dirty="0" smtClean="0"/>
          </a:p>
          <a:p>
            <a:r>
              <a:rPr lang="cs-CZ" sz="1600" dirty="0" smtClean="0"/>
              <a:t>páni </a:t>
            </a:r>
            <a:r>
              <a:rPr lang="cs-CZ" sz="1600" dirty="0"/>
              <a:t>(4) – zem. </a:t>
            </a:r>
            <a:r>
              <a:rPr lang="cs-CZ" sz="1600" dirty="0" err="1"/>
              <a:t>hejtm</a:t>
            </a:r>
            <a:r>
              <a:rPr lang="cs-CZ" sz="1600" dirty="0"/>
              <a:t>., </a:t>
            </a:r>
            <a:r>
              <a:rPr lang="cs-CZ" sz="1600" dirty="0" err="1"/>
              <a:t>nejv</a:t>
            </a:r>
            <a:r>
              <a:rPr lang="cs-CZ" sz="1600" dirty="0"/>
              <a:t>. maršálek (společný pro Č+M), </a:t>
            </a:r>
            <a:r>
              <a:rPr lang="cs-CZ" sz="1600" dirty="0" err="1"/>
              <a:t>nejv</a:t>
            </a:r>
            <a:r>
              <a:rPr lang="cs-CZ" sz="1600" dirty="0"/>
              <a:t>. komorník a sudí</a:t>
            </a:r>
          </a:p>
          <a:p>
            <a:r>
              <a:rPr lang="cs-CZ" sz="1600" dirty="0" smtClean="0"/>
              <a:t>rytíři </a:t>
            </a:r>
            <a:r>
              <a:rPr lang="cs-CZ" sz="1600" dirty="0"/>
              <a:t>(3) – dvorský sudí (</a:t>
            </a:r>
            <a:r>
              <a:rPr lang="cs-CZ" sz="1600" dirty="0" err="1"/>
              <a:t>hofrychtéř</a:t>
            </a:r>
            <a:r>
              <a:rPr lang="cs-CZ" sz="1600" dirty="0"/>
              <a:t>), podkomoří, </a:t>
            </a:r>
            <a:r>
              <a:rPr lang="cs-CZ" sz="1600" dirty="0" err="1"/>
              <a:t>nejv</a:t>
            </a:r>
            <a:r>
              <a:rPr lang="cs-CZ" sz="1600" dirty="0"/>
              <a:t>. písař</a:t>
            </a:r>
          </a:p>
          <a:p>
            <a:endParaRPr lang="cs-CZ" sz="1600" b="1" dirty="0" smtClean="0"/>
          </a:p>
          <a:p>
            <a:pPr marL="0" indent="0">
              <a:buNone/>
            </a:pPr>
            <a:r>
              <a:rPr lang="cs-CZ" sz="1600" b="1" dirty="0" smtClean="0"/>
              <a:t>Uzavírání </a:t>
            </a:r>
            <a:r>
              <a:rPr lang="cs-CZ" sz="1600" b="1" dirty="0"/>
              <a:t>stavů</a:t>
            </a:r>
            <a:r>
              <a:rPr lang="cs-CZ" sz="1600" dirty="0"/>
              <a:t> (omezena </a:t>
            </a:r>
            <a:r>
              <a:rPr lang="cs-CZ" sz="1600" dirty="0" err="1"/>
              <a:t>mezistavovská</a:t>
            </a:r>
            <a:r>
              <a:rPr lang="cs-CZ" sz="1600" dirty="0"/>
              <a:t> mobilita):</a:t>
            </a:r>
          </a:p>
          <a:p>
            <a:r>
              <a:rPr lang="cs-CZ" sz="1600" dirty="0"/>
              <a:t>dotud hrála roli </a:t>
            </a:r>
            <a:r>
              <a:rPr lang="cs-CZ" sz="1600" dirty="0" err="1"/>
              <a:t>momentál</a:t>
            </a:r>
            <a:r>
              <a:rPr lang="cs-CZ" sz="1600" dirty="0"/>
              <a:t>. majetková situace, teď se stanoví pravidla přijímání do stavu:</a:t>
            </a:r>
          </a:p>
          <a:p>
            <a:r>
              <a:rPr lang="cs-CZ" sz="1600" dirty="0"/>
              <a:t>Č: 47 starobylým rodů (1497/1501); nižší </a:t>
            </a:r>
            <a:r>
              <a:rPr lang="cs-CZ" sz="1600" dirty="0" err="1"/>
              <a:t>šl</a:t>
            </a:r>
            <a:r>
              <a:rPr lang="cs-CZ" sz="1600" dirty="0"/>
              <a:t>. 1513, 1516;</a:t>
            </a:r>
          </a:p>
          <a:p>
            <a:r>
              <a:rPr lang="cs-CZ" sz="1600" dirty="0"/>
              <a:t>M: 15 + 8 mladších (1480) = Kniha Tovačovská (mezi starobylé rody povznesení až po 3 generacích příslušnosti k </a:t>
            </a:r>
            <a:r>
              <a:rPr lang="cs-CZ" sz="1600" dirty="0" smtClean="0"/>
              <a:t>panskému </a:t>
            </a:r>
            <a:r>
              <a:rPr lang="cs-CZ" sz="1600" dirty="0"/>
              <a:t>stavu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47066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cs-CZ" sz="4000" dirty="0" smtClean="0"/>
              <a:t>Vladislav Jagellonský a Anna z </a:t>
            </a:r>
            <a:r>
              <a:rPr lang="cs-CZ" sz="4000" dirty="0" err="1" smtClean="0"/>
              <a:t>Foix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3600" dirty="0" smtClean="0"/>
              <a:t>ve svatováclavské kapli</a:t>
            </a:r>
            <a:endParaRPr lang="cs-CZ" sz="36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40768"/>
            <a:ext cx="6480720" cy="5400600"/>
          </a:xfrm>
        </p:spPr>
      </p:pic>
    </p:spTree>
    <p:extLst>
      <p:ext uri="{BB962C8B-B14F-4D97-AF65-F5344CB8AC3E}">
        <p14:creationId xmlns:p14="http://schemas.microsoft.com/office/powerpoint/2010/main" val="215794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926976"/>
          </a:xfrm>
        </p:spPr>
        <p:txBody>
          <a:bodyPr>
            <a:normAutofit fontScale="90000"/>
          </a:bodyPr>
          <a:lstStyle/>
          <a:p>
            <a:r>
              <a:rPr lang="cs-CZ" dirty="0"/>
              <a:t>Vladislavský sál – místo sněmování?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195" y="3212976"/>
            <a:ext cx="5612859" cy="3528392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4752528" cy="4127437"/>
          </a:xfrm>
        </p:spPr>
      </p:pic>
    </p:spTree>
    <p:extLst>
      <p:ext uri="{BB962C8B-B14F-4D97-AF65-F5344CB8AC3E}">
        <p14:creationId xmlns:p14="http://schemas.microsoft.com/office/powerpoint/2010/main" val="400372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78696" cy="272231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Stará sněmovna na Pražském hradě</a:t>
            </a:r>
            <a:endParaRPr lang="cs-CZ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268" y="116632"/>
            <a:ext cx="5141372" cy="3672408"/>
          </a:xfrm>
        </p:spPr>
      </p:pic>
      <p:pic>
        <p:nvPicPr>
          <p:cNvPr id="12" name="Zástupný symbol pro obsah 11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35" y="3140968"/>
            <a:ext cx="5132485" cy="3600400"/>
          </a:xfrm>
        </p:spPr>
      </p:pic>
    </p:spTree>
    <p:extLst>
      <p:ext uri="{BB962C8B-B14F-4D97-AF65-F5344CB8AC3E}">
        <p14:creationId xmlns:p14="http://schemas.microsoft.com/office/powerpoint/2010/main" val="340039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Zasedání zemského soudu</a:t>
            </a:r>
            <a:br>
              <a:rPr lang="cs-CZ" dirty="0" smtClean="0"/>
            </a:br>
            <a:r>
              <a:rPr lang="cs-CZ" sz="3200" dirty="0" smtClean="0"/>
              <a:t>rok 1530 a 1564</a:t>
            </a:r>
            <a:endParaRPr lang="cs-CZ" sz="32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859" y="1260189"/>
            <a:ext cx="4058613" cy="5409171"/>
          </a:xfrm>
        </p:spPr>
      </p:pic>
      <p:pic>
        <p:nvPicPr>
          <p:cNvPr id="3" name="Zástupný symbol pro obsah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09511"/>
            <a:ext cx="4404008" cy="5359849"/>
          </a:xfrm>
        </p:spPr>
      </p:pic>
    </p:spTree>
    <p:extLst>
      <p:ext uri="{BB962C8B-B14F-4D97-AF65-F5344CB8AC3E}">
        <p14:creationId xmlns:p14="http://schemas.microsoft.com/office/powerpoint/2010/main" val="171028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994122"/>
          </a:xfrm>
        </p:spPr>
        <p:txBody>
          <a:bodyPr>
            <a:normAutofit/>
          </a:bodyPr>
          <a:lstStyle/>
          <a:p>
            <a:r>
              <a:rPr lang="cs-CZ" dirty="0" smtClean="0"/>
              <a:t>Kancelář desek zemských 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4104456" cy="5472608"/>
          </a:xfrm>
        </p:spPr>
      </p:pic>
      <p:pic>
        <p:nvPicPr>
          <p:cNvPr id="3" name="Zástupný symbol pro obsah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149" y="1484784"/>
            <a:ext cx="4416491" cy="3312368"/>
          </a:xfrm>
        </p:spPr>
      </p:pic>
    </p:spTree>
    <p:extLst>
      <p:ext uri="{BB962C8B-B14F-4D97-AF65-F5344CB8AC3E}">
        <p14:creationId xmlns:p14="http://schemas.microsoft.com/office/powerpoint/2010/main" val="220877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31840" y="274638"/>
            <a:ext cx="5554960" cy="1066130"/>
          </a:xfrm>
        </p:spPr>
        <p:txBody>
          <a:bodyPr>
            <a:normAutofit/>
          </a:bodyPr>
          <a:lstStyle/>
          <a:p>
            <a:r>
              <a:rPr lang="cs-CZ" dirty="0" smtClean="0"/>
              <a:t>Desky zemské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284984"/>
            <a:ext cx="4608512" cy="3456384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2754306" cy="367240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556792"/>
            <a:ext cx="3024336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6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Písař desek dvorských </a:t>
            </a:r>
            <a:r>
              <a:rPr lang="cs-CZ" sz="3600" dirty="0" err="1" smtClean="0"/>
              <a:t>Sezima</a:t>
            </a:r>
            <a:r>
              <a:rPr lang="cs-CZ" sz="3600" dirty="0" smtClean="0"/>
              <a:t> (1411).</a:t>
            </a:r>
            <a:br>
              <a:rPr lang="cs-CZ" sz="3600" dirty="0" smtClean="0"/>
            </a:br>
            <a:r>
              <a:rPr lang="cs-CZ" sz="3600" dirty="0" smtClean="0"/>
              <a:t>Dnešní uložení DZ v </a:t>
            </a:r>
            <a:r>
              <a:rPr lang="cs-CZ" sz="3600" dirty="0" err="1" smtClean="0"/>
              <a:t>Nár</a:t>
            </a:r>
            <a:r>
              <a:rPr lang="cs-CZ" sz="3600" dirty="0" smtClean="0"/>
              <a:t>. archivu.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3996444" cy="532859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40768"/>
            <a:ext cx="3996444" cy="5328592"/>
          </a:xfrm>
        </p:spPr>
      </p:pic>
    </p:spTree>
    <p:extLst>
      <p:ext uri="{BB962C8B-B14F-4D97-AF65-F5344CB8AC3E}">
        <p14:creationId xmlns:p14="http://schemas.microsoft.com/office/powerpoint/2010/main" val="380360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sz="3200" b="1" dirty="0" smtClean="0"/>
              <a:t>Přechod </a:t>
            </a:r>
            <a:r>
              <a:rPr lang="cs-CZ" sz="3200" b="1" dirty="0"/>
              <a:t>od klasické monarchie v monarchii </a:t>
            </a:r>
            <a:r>
              <a:rPr lang="cs-CZ" sz="3200" b="1" dirty="0" smtClean="0"/>
              <a:t>stavovskou na konci středověku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24744"/>
            <a:ext cx="8640960" cy="5616624"/>
          </a:xfrm>
        </p:spPr>
        <p:txBody>
          <a:bodyPr>
            <a:noAutofit/>
          </a:bodyPr>
          <a:lstStyle/>
          <a:p>
            <a:r>
              <a:rPr lang="cs-CZ" sz="1600" dirty="0" smtClean="0"/>
              <a:t>Středověká </a:t>
            </a:r>
            <a:r>
              <a:rPr lang="cs-CZ" sz="1600" u="sng" dirty="0"/>
              <a:t>monarchie</a:t>
            </a:r>
            <a:r>
              <a:rPr lang="cs-CZ" sz="1600" dirty="0"/>
              <a:t> – </a:t>
            </a:r>
            <a:r>
              <a:rPr lang="cs-CZ" sz="1600" u="sng" dirty="0"/>
              <a:t>král</a:t>
            </a:r>
            <a:r>
              <a:rPr lang="cs-CZ" sz="1600" dirty="0"/>
              <a:t> jako zástupce Boha na zemi, Bohem vyvolený, pomazaný, tedy nad běžné smrtelníky povýšený; </a:t>
            </a:r>
          </a:p>
          <a:p>
            <a:r>
              <a:rPr lang="cs-CZ" sz="1600" dirty="0"/>
              <a:t>přesto musí od určitého momentu brát ohled na svého mocenského partnera, kterým je šlechtická </a:t>
            </a:r>
            <a:r>
              <a:rPr lang="cs-CZ" sz="1600" u="sng" dirty="0"/>
              <a:t>zemská </a:t>
            </a:r>
            <a:r>
              <a:rPr lang="cs-CZ" sz="1600" u="sng" dirty="0" smtClean="0"/>
              <a:t>obec</a:t>
            </a:r>
            <a:r>
              <a:rPr lang="cs-CZ" sz="1600" dirty="0" smtClean="0"/>
              <a:t> (v čes. zemích </a:t>
            </a:r>
            <a:r>
              <a:rPr lang="cs-CZ" sz="1600" b="1" dirty="0" smtClean="0"/>
              <a:t>zformování </a:t>
            </a:r>
            <a:r>
              <a:rPr lang="cs-CZ" sz="1600" b="1" dirty="0"/>
              <a:t>zemské obce</a:t>
            </a:r>
            <a:r>
              <a:rPr lang="cs-CZ" sz="1600" dirty="0"/>
              <a:t> </a:t>
            </a:r>
            <a:r>
              <a:rPr lang="cs-CZ" sz="1600" dirty="0" smtClean="0"/>
              <a:t>po </a:t>
            </a:r>
            <a:r>
              <a:rPr lang="cs-CZ" sz="1600" dirty="0"/>
              <a:t>smrti P.O.II</a:t>
            </a:r>
            <a:r>
              <a:rPr lang="cs-CZ" sz="1600" dirty="0" smtClean="0"/>
              <a:t>. </a:t>
            </a:r>
            <a:r>
              <a:rPr lang="cs-CZ" sz="1600" dirty="0"/>
              <a:t>(1278-83). </a:t>
            </a:r>
            <a:endParaRPr lang="cs-CZ" sz="1600" dirty="0" smtClean="0"/>
          </a:p>
          <a:p>
            <a:r>
              <a:rPr lang="cs-CZ" sz="1600" dirty="0" smtClean="0"/>
              <a:t>Po </a:t>
            </a:r>
            <a:r>
              <a:rPr lang="cs-CZ" sz="1600" dirty="0"/>
              <a:t>celé 14. stol. vládne král jako pán nad zemí a lidmi, jako zákonodárce, který stojí nad </a:t>
            </a:r>
            <a:r>
              <a:rPr lang="cs-CZ" sz="1600" dirty="0" smtClean="0"/>
              <a:t>zákony. </a:t>
            </a:r>
            <a:r>
              <a:rPr lang="cs-CZ" sz="1600" dirty="0"/>
              <a:t>Přesto musí brát ohled na obec </a:t>
            </a:r>
            <a:r>
              <a:rPr lang="cs-CZ" sz="1600" dirty="0" smtClean="0"/>
              <a:t>šlechticů. Zemská </a:t>
            </a:r>
            <a:r>
              <a:rPr lang="cs-CZ" sz="1600" dirty="0"/>
              <a:t>obec – mocenská skupina šlechty, která není institucí, organizací. Jedná se o „</a:t>
            </a:r>
            <a:r>
              <a:rPr lang="cs-CZ" sz="1600" u="sng" dirty="0"/>
              <a:t>dualismus moci</a:t>
            </a:r>
            <a:r>
              <a:rPr lang="cs-CZ" sz="1600" dirty="0"/>
              <a:t>“ – pojem F</a:t>
            </a:r>
            <a:r>
              <a:rPr lang="cs-CZ" sz="1600" dirty="0" smtClean="0"/>
              <a:t>. Šmahel, </a:t>
            </a:r>
            <a:r>
              <a:rPr lang="cs-CZ" sz="1600" dirty="0"/>
              <a:t>ČČH 1992</a:t>
            </a:r>
          </a:p>
          <a:p>
            <a:r>
              <a:rPr lang="cs-CZ" sz="1600" u="sng" dirty="0"/>
              <a:t>stavy</a:t>
            </a:r>
            <a:r>
              <a:rPr lang="cs-CZ" sz="1600" dirty="0"/>
              <a:t> jsou sociální vrstvy, korporativně organizované, hájící vlastní stavovské (sociální) zájmy již na určitém právním základě. Nejedná se už jen o </a:t>
            </a:r>
            <a:r>
              <a:rPr lang="cs-CZ" sz="1600" dirty="0" smtClean="0"/>
              <a:t>šlechtu</a:t>
            </a:r>
            <a:endParaRPr lang="cs-CZ" sz="1600" dirty="0"/>
          </a:p>
          <a:p>
            <a:r>
              <a:rPr lang="cs-CZ" sz="1600" u="sng" dirty="0"/>
              <a:t>stavovská obec</a:t>
            </a:r>
            <a:r>
              <a:rPr lang="cs-CZ" sz="1600" dirty="0"/>
              <a:t> či </a:t>
            </a:r>
            <a:r>
              <a:rPr lang="cs-CZ" sz="1600" u="sng" dirty="0"/>
              <a:t>stavovská opozice</a:t>
            </a:r>
            <a:r>
              <a:rPr lang="cs-CZ" sz="1600" dirty="0"/>
              <a:t> – soubor všech stavů na určitém státoprávně vymezeném území (v 1 státě). </a:t>
            </a:r>
            <a:r>
              <a:rPr lang="cs-CZ" sz="1600" dirty="0" smtClean="0"/>
              <a:t>Stavovská </a:t>
            </a:r>
            <a:r>
              <a:rPr lang="cs-CZ" sz="1600" dirty="0"/>
              <a:t>obec se spolupodílí s panovníkem na zákonodárné, výkonné a soudní moci v </a:t>
            </a:r>
            <a:r>
              <a:rPr lang="cs-CZ" sz="1600" dirty="0" smtClean="0"/>
              <a:t>zemi </a:t>
            </a:r>
            <a:endParaRPr lang="cs-CZ" sz="1600" dirty="0"/>
          </a:p>
          <a:p>
            <a:r>
              <a:rPr lang="cs-CZ" sz="1600" u="sng" dirty="0"/>
              <a:t>Stavovské vědomí</a:t>
            </a:r>
            <a:r>
              <a:rPr lang="cs-CZ" sz="1600" dirty="0"/>
              <a:t> se odráží </a:t>
            </a:r>
            <a:r>
              <a:rPr lang="cs-CZ" sz="1600" b="1" dirty="0"/>
              <a:t>v politické ideologii</a:t>
            </a:r>
            <a:r>
              <a:rPr lang="cs-CZ" sz="1600" dirty="0"/>
              <a:t> – hledá oporu v historii, ve formulaci určitých tvrzení: v čes. situaci se poukazuje na Přemysla Oráče, na kontinuitu státu udržovanou stavy (nikoli měnícím se panovníkem), volba a předání insignií vlády stavovskou reprezentací. Takže vlastně </a:t>
            </a:r>
            <a:r>
              <a:rPr lang="cs-CZ" sz="1600" b="1" dirty="0"/>
              <a:t>stát = stavové</a:t>
            </a:r>
            <a:r>
              <a:rPr lang="cs-CZ" sz="1600" dirty="0"/>
              <a:t> (nikoli stát = panovník, jak platilo bez této artikulace v raných dobách a jak bude naformulováno teoretiky absolutismu</a:t>
            </a:r>
            <a:r>
              <a:rPr lang="cs-CZ" sz="1600" dirty="0" smtClean="0"/>
              <a:t>). Myšlenku zachytil např. </a:t>
            </a:r>
            <a:r>
              <a:rPr lang="cs-CZ" sz="1600" dirty="0" err="1" smtClean="0"/>
              <a:t>Hilarius</a:t>
            </a:r>
            <a:r>
              <a:rPr lang="cs-CZ" sz="1600" dirty="0" smtClean="0"/>
              <a:t> Litoměřický</a:t>
            </a:r>
            <a:endParaRPr lang="cs-CZ" sz="1600" dirty="0"/>
          </a:p>
          <a:p>
            <a:r>
              <a:rPr lang="cs-CZ" sz="1600" u="sng" dirty="0"/>
              <a:t>stavovská společnost</a:t>
            </a:r>
            <a:r>
              <a:rPr lang="cs-CZ" sz="1600" dirty="0"/>
              <a:t>, </a:t>
            </a:r>
            <a:r>
              <a:rPr lang="cs-CZ" sz="1600" u="sng" dirty="0"/>
              <a:t>stavovský stát</a:t>
            </a:r>
            <a:r>
              <a:rPr lang="cs-CZ" sz="1600" dirty="0"/>
              <a:t> – širší pojem, </a:t>
            </a:r>
            <a:r>
              <a:rPr lang="cs-CZ" sz="1600" dirty="0" err="1"/>
              <a:t>kt</a:t>
            </a:r>
            <a:r>
              <a:rPr lang="cs-CZ" sz="1600" dirty="0"/>
              <a:t>. vedle </a:t>
            </a:r>
            <a:r>
              <a:rPr lang="cs-CZ" sz="1600" dirty="0" err="1"/>
              <a:t>stavov</a:t>
            </a:r>
            <a:r>
              <a:rPr lang="cs-CZ" sz="1600" dirty="0"/>
              <a:t>. obce zahrnuje i panovníka a neprivilegované vrstvy (stojící mimo politický národ). Přechod k takové společnosti, zformování </a:t>
            </a:r>
            <a:r>
              <a:rPr lang="cs-CZ" sz="1600" dirty="0" err="1"/>
              <a:t>stavov</a:t>
            </a:r>
            <a:r>
              <a:rPr lang="cs-CZ" sz="1600" dirty="0"/>
              <a:t>. státu, je proces, který v českém prostředí probíhá od doby vlády Václava IV. po celé jedno </a:t>
            </a:r>
            <a:r>
              <a:rPr lang="cs-CZ" sz="1600" dirty="0" smtClean="0"/>
              <a:t>století.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42832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79512" y="274638"/>
            <a:ext cx="3744416" cy="2290266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Klaudyánova</a:t>
            </a:r>
            <a:r>
              <a:rPr lang="cs-CZ" dirty="0" smtClean="0"/>
              <a:t> mapa Čech (1518):</a:t>
            </a:r>
            <a:br>
              <a:rPr lang="cs-CZ" dirty="0" smtClean="0"/>
            </a:br>
            <a:r>
              <a:rPr lang="cs-CZ" sz="3100" dirty="0" smtClean="0"/>
              <a:t>panské a rytířské rody</a:t>
            </a:r>
            <a:endParaRPr lang="cs-CZ" sz="31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16632"/>
            <a:ext cx="4896544" cy="3672408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49538"/>
            <a:ext cx="5328592" cy="3996444"/>
          </a:xfrm>
        </p:spPr>
      </p:pic>
    </p:spTree>
    <p:extLst>
      <p:ext uri="{BB962C8B-B14F-4D97-AF65-F5344CB8AC3E}">
        <p14:creationId xmlns:p14="http://schemas.microsoft.com/office/powerpoint/2010/main" val="33215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Klaudyánova</a:t>
            </a:r>
            <a:r>
              <a:rPr lang="cs-CZ" dirty="0" smtClean="0"/>
              <a:t> mapa – alegorie rozdělené společnosti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2776"/>
            <a:ext cx="7056784" cy="5292588"/>
          </a:xfrm>
        </p:spPr>
      </p:pic>
    </p:spTree>
    <p:extLst>
      <p:ext uri="{BB962C8B-B14F-4D97-AF65-F5344CB8AC3E}">
        <p14:creationId xmlns:p14="http://schemas.microsoft.com/office/powerpoint/2010/main" val="260067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b="1" u="sng" dirty="0"/>
              <a:t>ZKČ jako celek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5400600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Stavovské obce jednotlivých ZKČ se </a:t>
            </a:r>
            <a:r>
              <a:rPr lang="cs-CZ" dirty="0" smtClean="0"/>
              <a:t>osamostatnily. ZKČ = </a:t>
            </a:r>
            <a:r>
              <a:rPr lang="cs-CZ" b="1" dirty="0" smtClean="0"/>
              <a:t>soustátí </a:t>
            </a:r>
            <a:r>
              <a:rPr lang="cs-CZ" b="1" dirty="0"/>
              <a:t>složené ze stavovsky uspořádaných </a:t>
            </a:r>
            <a:r>
              <a:rPr lang="cs-CZ" b="1" dirty="0" smtClean="0"/>
              <a:t>států.</a:t>
            </a:r>
            <a:r>
              <a:rPr lang="cs-CZ" dirty="0" smtClean="0"/>
              <a:t> Dezintegrace - nejvýrazněji </a:t>
            </a:r>
            <a:r>
              <a:rPr lang="cs-CZ" dirty="0"/>
              <a:t>se </a:t>
            </a:r>
            <a:r>
              <a:rPr lang="cs-CZ" dirty="0" smtClean="0"/>
              <a:t>projevovala </a:t>
            </a:r>
            <a:r>
              <a:rPr lang="cs-CZ" b="1" dirty="0"/>
              <a:t>při volbách a korunovacích králů</a:t>
            </a:r>
            <a:r>
              <a:rPr lang="cs-CZ" dirty="0"/>
              <a:t>:</a:t>
            </a:r>
          </a:p>
          <a:p>
            <a:r>
              <a:rPr lang="cs-CZ" dirty="0"/>
              <a:t>čeští stavové se chovali nadřazeně vůči reprezentaci Moravy a </a:t>
            </a:r>
            <a:r>
              <a:rPr lang="cs-CZ" dirty="0" smtClean="0"/>
              <a:t>dalších zemí, hájili </a:t>
            </a:r>
            <a:r>
              <a:rPr lang="cs-CZ" u="sng" dirty="0"/>
              <a:t>volitelnost krále</a:t>
            </a:r>
            <a:r>
              <a:rPr lang="cs-CZ" dirty="0"/>
              <a:t> a jeho nástup podmiňovali </a:t>
            </a:r>
            <a:r>
              <a:rPr lang="cs-CZ" u="sng" dirty="0" smtClean="0"/>
              <a:t>volební kapitulací;</a:t>
            </a:r>
            <a:r>
              <a:rPr lang="cs-CZ" dirty="0" smtClean="0"/>
              <a:t> </a:t>
            </a:r>
            <a:r>
              <a:rPr lang="cs-CZ" dirty="0"/>
              <a:t>stavové ostatních korunních zemí </a:t>
            </a:r>
            <a:r>
              <a:rPr lang="cs-CZ" dirty="0" smtClean="0"/>
              <a:t>z</a:t>
            </a:r>
            <a:r>
              <a:rPr lang="cs-CZ" dirty="0"/>
              <a:t> opozice vůči Čechům </a:t>
            </a:r>
            <a:r>
              <a:rPr lang="cs-CZ" u="sng" dirty="0"/>
              <a:t>přijímali krále jako </a:t>
            </a:r>
            <a:r>
              <a:rPr lang="cs-CZ" u="sng" dirty="0" smtClean="0"/>
              <a:t>dědice</a:t>
            </a:r>
            <a:r>
              <a:rPr lang="cs-CZ" dirty="0" smtClean="0"/>
              <a:t>.</a:t>
            </a:r>
            <a:endParaRPr lang="cs-CZ" dirty="0"/>
          </a:p>
          <a:p>
            <a:r>
              <a:rPr lang="cs-CZ" b="1" dirty="0"/>
              <a:t>M</a:t>
            </a:r>
            <a:r>
              <a:rPr lang="cs-CZ" dirty="0"/>
              <a:t>: po r. 1439 († Albrecht </a:t>
            </a:r>
            <a:r>
              <a:rPr lang="cs-CZ" dirty="0" err="1"/>
              <a:t>Habsb</a:t>
            </a:r>
            <a:r>
              <a:rPr lang="cs-CZ" dirty="0"/>
              <a:t>.) nebyl více </a:t>
            </a:r>
            <a:r>
              <a:rPr lang="cs-CZ" dirty="0" err="1"/>
              <a:t>samost</a:t>
            </a:r>
            <a:r>
              <a:rPr lang="cs-CZ" dirty="0"/>
              <a:t>. markrabě (titul nese čes. král); </a:t>
            </a:r>
            <a:r>
              <a:rPr lang="cs-CZ" dirty="0" smtClean="0"/>
              <a:t>ani </a:t>
            </a:r>
            <a:r>
              <a:rPr lang="cs-CZ" dirty="0"/>
              <a:t>jmenován místodržící, vládcem </a:t>
            </a:r>
            <a:r>
              <a:rPr lang="cs-CZ" dirty="0" smtClean="0"/>
              <a:t>zemský </a:t>
            </a:r>
            <a:r>
              <a:rPr lang="cs-CZ" dirty="0"/>
              <a:t>hejtman (tj. stavovský úřad – např. otec a syn Tovačovští), </a:t>
            </a:r>
            <a:r>
              <a:rPr lang="cs-CZ" dirty="0" smtClean="0"/>
              <a:t>1473–1477 </a:t>
            </a:r>
            <a:r>
              <a:rPr lang="cs-CZ" dirty="0"/>
              <a:t>stavy voleni 4 zemští ředitelé, 1477 Matyáš obnovil </a:t>
            </a:r>
            <a:r>
              <a:rPr lang="cs-CZ" dirty="0" smtClean="0"/>
              <a:t>hejtmana </a:t>
            </a:r>
            <a:r>
              <a:rPr lang="cs-CZ" dirty="0"/>
              <a:t>a </a:t>
            </a:r>
            <a:r>
              <a:rPr lang="cs-CZ" dirty="0" smtClean="0"/>
              <a:t>dovolil </a:t>
            </a:r>
            <a:r>
              <a:rPr lang="cs-CZ" dirty="0" err="1" smtClean="0"/>
              <a:t>landfrýd</a:t>
            </a:r>
            <a:r>
              <a:rPr lang="cs-CZ" dirty="0" smtClean="0"/>
              <a:t>; </a:t>
            </a:r>
            <a:r>
              <a:rPr lang="cs-CZ" dirty="0"/>
              <a:t>významné postavení </a:t>
            </a:r>
            <a:r>
              <a:rPr lang="cs-CZ" dirty="0" err="1" smtClean="0"/>
              <a:t>olom</a:t>
            </a:r>
            <a:r>
              <a:rPr lang="cs-CZ" dirty="0"/>
              <a:t>. </a:t>
            </a:r>
            <a:r>
              <a:rPr lang="cs-CZ" dirty="0" smtClean="0"/>
              <a:t>biskupa </a:t>
            </a:r>
            <a:r>
              <a:rPr lang="cs-CZ" dirty="0"/>
              <a:t>– zasedá stejně jako </a:t>
            </a:r>
            <a:r>
              <a:rPr lang="cs-CZ" dirty="0" smtClean="0"/>
              <a:t>opavský vévoda </a:t>
            </a:r>
            <a:r>
              <a:rPr lang="cs-CZ" dirty="0"/>
              <a:t>na </a:t>
            </a:r>
            <a:r>
              <a:rPr lang="cs-CZ" dirty="0" err="1"/>
              <a:t>morav</a:t>
            </a:r>
            <a:r>
              <a:rPr lang="cs-CZ" dirty="0"/>
              <a:t>. zem. sněmu =) vytrácí se trojčlennost Moravy; silný </a:t>
            </a:r>
            <a:r>
              <a:rPr lang="cs-CZ" dirty="0" err="1"/>
              <a:t>stavov</a:t>
            </a:r>
            <a:r>
              <a:rPr lang="cs-CZ" dirty="0"/>
              <a:t>. princip </a:t>
            </a:r>
            <a:r>
              <a:rPr lang="cs-CZ" dirty="0" smtClean="0"/>
              <a:t>(</a:t>
            </a:r>
            <a:r>
              <a:rPr lang="cs-CZ" dirty="0" err="1" smtClean="0"/>
              <a:t>Jos</a:t>
            </a:r>
            <a:r>
              <a:rPr lang="cs-CZ" dirty="0"/>
              <a:t>. Válka mluví téměř o </a:t>
            </a:r>
            <a:r>
              <a:rPr lang="cs-CZ" dirty="0" err="1"/>
              <a:t>stavov</a:t>
            </a:r>
            <a:r>
              <a:rPr lang="cs-CZ" dirty="0"/>
              <a:t>. </a:t>
            </a:r>
            <a:r>
              <a:rPr lang="cs-CZ" dirty="0" smtClean="0"/>
              <a:t>republice).</a:t>
            </a:r>
            <a:endParaRPr lang="cs-CZ" dirty="0"/>
          </a:p>
          <a:p>
            <a:r>
              <a:rPr lang="cs-CZ" dirty="0" smtClean="0"/>
              <a:t>1453/54 ohlášena </a:t>
            </a:r>
            <a:r>
              <a:rPr lang="cs-CZ" dirty="0"/>
              <a:t>rovnost stavovských </a:t>
            </a:r>
            <a:r>
              <a:rPr lang="cs-CZ" dirty="0" smtClean="0"/>
              <a:t>reprezentací. Aleš </a:t>
            </a:r>
            <a:r>
              <a:rPr lang="cs-CZ" dirty="0"/>
              <a:t>Holický odvolal svá slova o manství Moravanů, nazval je „milými bratry, příbuznými a dobrými přáteli urozenými, ve všem sobě rovni jsme“. </a:t>
            </a:r>
          </a:p>
          <a:p>
            <a:r>
              <a:rPr lang="cs-CZ" dirty="0"/>
              <a:t>Rozvolnil se </a:t>
            </a:r>
            <a:r>
              <a:rPr lang="cs-CZ" b="1" dirty="0" smtClean="0"/>
              <a:t>lenní </a:t>
            </a:r>
            <a:r>
              <a:rPr lang="cs-CZ" b="1" dirty="0"/>
              <a:t>princip výstavby České </a:t>
            </a:r>
            <a:r>
              <a:rPr lang="cs-CZ" b="1" dirty="0" smtClean="0"/>
              <a:t>koruny,</a:t>
            </a:r>
            <a:r>
              <a:rPr lang="cs-CZ" dirty="0" smtClean="0"/>
              <a:t> hrozil </a:t>
            </a:r>
            <a:r>
              <a:rPr lang="cs-CZ" dirty="0"/>
              <a:t>její rozpad. </a:t>
            </a:r>
            <a:r>
              <a:rPr lang="cs-CZ" dirty="0" smtClean="0"/>
              <a:t>Nezazněl ale </a:t>
            </a:r>
            <a:r>
              <a:rPr lang="cs-CZ" dirty="0"/>
              <a:t>hlas požadující trvalé rozdělení. </a:t>
            </a:r>
            <a:r>
              <a:rPr lang="cs-CZ" dirty="0" smtClean="0"/>
              <a:t>Nástup </a:t>
            </a:r>
            <a:r>
              <a:rPr lang="cs-CZ" dirty="0"/>
              <a:t>Habsburků a jejich pevná ruka, integrační až centralizační tendence měly </a:t>
            </a:r>
            <a:r>
              <a:rPr lang="cs-CZ" dirty="0" smtClean="0"/>
              <a:t>v tomto příznivé důsledky</a:t>
            </a:r>
            <a:r>
              <a:rPr lang="cs-CZ" dirty="0"/>
              <a:t>. </a:t>
            </a:r>
            <a:r>
              <a:rPr lang="cs-CZ" dirty="0" smtClean="0"/>
              <a:t>Politika </a:t>
            </a:r>
            <a:r>
              <a:rPr lang="cs-CZ" dirty="0"/>
              <a:t>Ferdinanda I. </a:t>
            </a:r>
            <a:r>
              <a:rPr lang="cs-CZ" dirty="0" smtClean="0"/>
              <a:t>se ale vyznačovala </a:t>
            </a:r>
            <a:r>
              <a:rPr lang="cs-CZ" dirty="0" err="1"/>
              <a:t>protistavovským</a:t>
            </a:r>
            <a:r>
              <a:rPr lang="cs-CZ" dirty="0"/>
              <a:t> charakterem.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48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b="1" u="sng" dirty="0" smtClean="0"/>
              <a:t>Země Koruny české </a:t>
            </a:r>
            <a:r>
              <a:rPr lang="cs-CZ" b="1" u="sng" dirty="0"/>
              <a:t>navenek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052736"/>
            <a:ext cx="8712968" cy="568863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Stavovský vývoj se odrazil i na státoprávních teoriích přesahujících nejen hranice Čech, ale i hranice ZKČ jako celku. </a:t>
            </a:r>
            <a:r>
              <a:rPr lang="cs-CZ" dirty="0" smtClean="0"/>
              <a:t>Proměnil se vztah </a:t>
            </a:r>
            <a:r>
              <a:rPr lang="cs-CZ" u="sng" dirty="0"/>
              <a:t>český král/království – Říše</a:t>
            </a:r>
            <a:r>
              <a:rPr lang="cs-CZ" u="sng" dirty="0" smtClean="0"/>
              <a:t>:</a:t>
            </a:r>
          </a:p>
          <a:p>
            <a:pPr marL="0" indent="0">
              <a:buNone/>
            </a:pPr>
            <a:r>
              <a:rPr lang="cs-CZ" dirty="0"/>
              <a:t>– otázka </a:t>
            </a:r>
            <a:r>
              <a:rPr lang="cs-CZ" u="sng" dirty="0"/>
              <a:t>lenního </a:t>
            </a:r>
            <a:r>
              <a:rPr lang="cs-CZ" u="sng" dirty="0" smtClean="0"/>
              <a:t>vztahu</a:t>
            </a:r>
          </a:p>
          <a:p>
            <a:pPr marL="0" indent="0">
              <a:buNone/>
            </a:pPr>
            <a:r>
              <a:rPr lang="cs-CZ" dirty="0"/>
              <a:t>– otázka </a:t>
            </a:r>
            <a:r>
              <a:rPr lang="cs-CZ" u="sng" dirty="0"/>
              <a:t>kurfiřtského </a:t>
            </a:r>
            <a:r>
              <a:rPr lang="cs-CZ" u="sng" dirty="0" smtClean="0"/>
              <a:t>hlasu</a:t>
            </a:r>
          </a:p>
          <a:p>
            <a:r>
              <a:rPr lang="cs-CZ" dirty="0"/>
              <a:t>1440 – </a:t>
            </a:r>
            <a:r>
              <a:rPr lang="cs-CZ" dirty="0" smtClean="0"/>
              <a:t>za </a:t>
            </a:r>
            <a:r>
              <a:rPr lang="cs-CZ" dirty="0"/>
              <a:t>interregna </a:t>
            </a:r>
            <a:r>
              <a:rPr lang="cs-CZ" dirty="0" smtClean="0"/>
              <a:t>se </a:t>
            </a:r>
            <a:r>
              <a:rPr lang="cs-CZ" dirty="0"/>
              <a:t>ujali kurfiřt. hlasu čeští </a:t>
            </a:r>
            <a:r>
              <a:rPr lang="cs-CZ" dirty="0" smtClean="0"/>
              <a:t>stavové, tentokrát </a:t>
            </a:r>
            <a:r>
              <a:rPr lang="cs-CZ" dirty="0"/>
              <a:t>uznáno (volba Fridricha III</a:t>
            </a:r>
            <a:r>
              <a:rPr lang="cs-CZ" dirty="0" smtClean="0"/>
              <a:t>.)</a:t>
            </a:r>
          </a:p>
          <a:p>
            <a:r>
              <a:rPr lang="cs-CZ" dirty="0"/>
              <a:t>1486 – při volbě Maxmiliána I. nebyl čes. král </a:t>
            </a:r>
            <a:r>
              <a:rPr lang="cs-CZ" dirty="0" err="1"/>
              <a:t>Vlad</a:t>
            </a:r>
            <a:r>
              <a:rPr lang="cs-CZ" dirty="0"/>
              <a:t>. II. pozván, ačkoli získal r. 1477 „lenní list“, kde mu bylo kurfiřtství a </a:t>
            </a:r>
            <a:r>
              <a:rPr lang="cs-CZ" dirty="0" err="1"/>
              <a:t>kurf</a:t>
            </a:r>
            <a:r>
              <a:rPr lang="cs-CZ" dirty="0"/>
              <a:t>. hlas </a:t>
            </a:r>
            <a:r>
              <a:rPr lang="cs-CZ" dirty="0" smtClean="0"/>
              <a:t>přiznán</a:t>
            </a:r>
          </a:p>
          <a:p>
            <a:r>
              <a:rPr lang="cs-CZ" dirty="0"/>
              <a:t>1519 – </a:t>
            </a:r>
            <a:r>
              <a:rPr lang="cs-CZ" dirty="0"/>
              <a:t>Ludvík </a:t>
            </a:r>
            <a:r>
              <a:rPr lang="cs-CZ" dirty="0" smtClean="0"/>
              <a:t>nezletilý, k</a:t>
            </a:r>
            <a:r>
              <a:rPr lang="cs-CZ" dirty="0"/>
              <a:t> právu volit se opět hlásí </a:t>
            </a:r>
            <a:r>
              <a:rPr lang="cs-CZ" dirty="0" smtClean="0"/>
              <a:t>stavové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013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300192" y="274638"/>
            <a:ext cx="2592288" cy="6034682"/>
          </a:xfrm>
        </p:spPr>
        <p:txBody>
          <a:bodyPr>
            <a:normAutofit fontScale="90000"/>
          </a:bodyPr>
          <a:lstStyle/>
          <a:p>
            <a:r>
              <a:rPr lang="cs-CZ" sz="3600" dirty="0" err="1" smtClean="0"/>
              <a:t>Svatováclav-ská</a:t>
            </a:r>
            <a:r>
              <a:rPr lang="cs-CZ" sz="3600" dirty="0" smtClean="0"/>
              <a:t> kaple – přijetí </a:t>
            </a:r>
            <a:br>
              <a:rPr lang="cs-CZ" sz="3600" dirty="0" smtClean="0"/>
            </a:br>
            <a:r>
              <a:rPr lang="cs-CZ" sz="3600" dirty="0" smtClean="0"/>
              <a:t>sv. Václava mezi kurfiřty či na říšském sněmu</a:t>
            </a:r>
            <a:br>
              <a:rPr lang="cs-CZ" sz="3600" dirty="0" smtClean="0"/>
            </a:br>
            <a:r>
              <a:rPr lang="cs-CZ" sz="3600" dirty="0"/>
              <a:t/>
            </a:r>
            <a:br>
              <a:rPr lang="cs-CZ" sz="3600" dirty="0"/>
            </a:br>
            <a:r>
              <a:rPr lang="cs-CZ" sz="2700" dirty="0" smtClean="0"/>
              <a:t>(narážka na situaci krále Vladislava </a:t>
            </a:r>
            <a:br>
              <a:rPr lang="cs-CZ" sz="2700" dirty="0" smtClean="0"/>
            </a:br>
            <a:r>
              <a:rPr lang="cs-CZ" sz="2700" dirty="0" smtClean="0"/>
              <a:t>v r. 1486 nebo na stavovské zastoupení 1519?)</a:t>
            </a:r>
            <a:endParaRPr lang="cs-CZ" sz="27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914546" cy="6552728"/>
          </a:xfrm>
        </p:spPr>
      </p:pic>
    </p:spTree>
    <p:extLst>
      <p:ext uri="{BB962C8B-B14F-4D97-AF65-F5344CB8AC3E}">
        <p14:creationId xmlns:p14="http://schemas.microsoft.com/office/powerpoint/2010/main" val="362323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dirty="0"/>
              <a:t>Ludvík Jagellonský a Marie Habsburská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980728"/>
            <a:ext cx="4448449" cy="5256584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80728"/>
            <a:ext cx="3790155" cy="5256584"/>
          </a:xfrm>
        </p:spPr>
      </p:pic>
    </p:spTree>
    <p:extLst>
      <p:ext uri="{BB962C8B-B14F-4D97-AF65-F5344CB8AC3E}">
        <p14:creationId xmlns:p14="http://schemas.microsoft.com/office/powerpoint/2010/main" val="66406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l"/>
            <a:r>
              <a:rPr lang="cs-CZ" b="1" u="sng" dirty="0"/>
              <a:t>Závěr: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00600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Sledovali jsme postupnou </a:t>
            </a:r>
            <a:r>
              <a:rPr lang="cs-CZ" u="sng" dirty="0"/>
              <a:t>proměnu názorů na původ a rozložení moci ve státě</a:t>
            </a:r>
            <a:r>
              <a:rPr lang="cs-CZ" dirty="0"/>
              <a:t>, z čehož vyplynuly i důsledky pro každodenní politickou praxi.</a:t>
            </a:r>
          </a:p>
          <a:p>
            <a:r>
              <a:rPr lang="cs-CZ" u="sng" dirty="0"/>
              <a:t>Suverénní panovník </a:t>
            </a:r>
            <a:r>
              <a:rPr lang="cs-CZ" dirty="0"/>
              <a:t>byl stále více omezován ohledy na své mocenské </a:t>
            </a:r>
            <a:r>
              <a:rPr lang="cs-CZ" dirty="0" smtClean="0"/>
              <a:t>partnery. </a:t>
            </a:r>
          </a:p>
          <a:p>
            <a:r>
              <a:rPr lang="cs-CZ" u="sng" dirty="0" smtClean="0"/>
              <a:t>Stavovský </a:t>
            </a:r>
            <a:r>
              <a:rPr lang="cs-CZ" u="sng" dirty="0"/>
              <a:t>vývoj </a:t>
            </a:r>
            <a:r>
              <a:rPr lang="cs-CZ" dirty="0"/>
              <a:t>šel paralelně ve všech zemích širší střední Evropy vč. např. Anglie. Nebyl </a:t>
            </a:r>
            <a:r>
              <a:rPr lang="cs-CZ" dirty="0" smtClean="0"/>
              <a:t>všude </a:t>
            </a:r>
            <a:r>
              <a:rPr lang="cs-CZ" dirty="0"/>
              <a:t>shodný; </a:t>
            </a:r>
            <a:r>
              <a:rPr lang="cs-CZ" dirty="0" smtClean="0"/>
              <a:t>konec </a:t>
            </a:r>
            <a:r>
              <a:rPr lang="cs-CZ" dirty="0"/>
              <a:t>středověku vytváří různé </a:t>
            </a:r>
            <a:r>
              <a:rPr lang="cs-CZ" u="sng" dirty="0"/>
              <a:t>modely parlamentního uspořádání</a:t>
            </a:r>
            <a:r>
              <a:rPr lang="cs-CZ" dirty="0"/>
              <a:t>, které se stalo základem novověké podoby státního uspořádání jednotlivých zemí.</a:t>
            </a:r>
          </a:p>
          <a:p>
            <a:r>
              <a:rPr lang="cs-CZ" dirty="0"/>
              <a:t>Základní princip </a:t>
            </a:r>
            <a:r>
              <a:rPr lang="cs-CZ" dirty="0" err="1"/>
              <a:t>stavov</a:t>
            </a:r>
            <a:r>
              <a:rPr lang="cs-CZ" dirty="0"/>
              <a:t>. společnosti – </a:t>
            </a:r>
            <a:r>
              <a:rPr lang="cs-CZ" u="sng" dirty="0"/>
              <a:t>horizontální vztah mezi příslušníky </a:t>
            </a:r>
            <a:r>
              <a:rPr lang="cs-CZ" u="sng" dirty="0" err="1"/>
              <a:t>stavov</a:t>
            </a:r>
            <a:r>
              <a:rPr lang="cs-CZ" u="sng" dirty="0"/>
              <a:t>. obce</a:t>
            </a:r>
            <a:r>
              <a:rPr lang="cs-CZ" dirty="0"/>
              <a:t>. Mezi stavy i uvnitř nich se prosazují </a:t>
            </a:r>
            <a:r>
              <a:rPr lang="cs-CZ" u="sng" dirty="0"/>
              <a:t>hierarchizační tendence </a:t>
            </a:r>
            <a:r>
              <a:rPr lang="cs-CZ" dirty="0"/>
              <a:t>= znak vyzrávání </a:t>
            </a:r>
            <a:r>
              <a:rPr lang="cs-CZ" dirty="0" err="1"/>
              <a:t>stavov</a:t>
            </a:r>
            <a:r>
              <a:rPr lang="cs-CZ" dirty="0"/>
              <a:t>. společnosti: rozlišují se staré a nové rody; v panském stavu se objevuje přejatá titulatura vyvyšující některé jedince/rody (knížata </a:t>
            </a:r>
            <a:r>
              <a:rPr lang="cs-CZ" dirty="0" err="1"/>
              <a:t>Poděbradové</a:t>
            </a:r>
            <a:r>
              <a:rPr lang="cs-CZ" dirty="0"/>
              <a:t>, </a:t>
            </a:r>
            <a:r>
              <a:rPr lang="cs-CZ" dirty="0" err="1"/>
              <a:t>Gutštejnové</a:t>
            </a:r>
            <a:r>
              <a:rPr lang="cs-CZ" dirty="0"/>
              <a:t> uzurpují hraběcí titul, </a:t>
            </a:r>
            <a:r>
              <a:rPr lang="cs-CZ" dirty="0" err="1"/>
              <a:t>orsiniovská</a:t>
            </a:r>
            <a:r>
              <a:rPr lang="cs-CZ" dirty="0"/>
              <a:t> legenda Rožmberků); vyčleňuje se erbovní měšťanstvo v rámci 3. stavu. Panský stav po HR stále posiluje, rytířstvo vytlačováno z vedoucích pozic, dočasně povýšené rody poklesají, ztrácejí vedení v krajích, i </a:t>
            </a:r>
            <a:r>
              <a:rPr lang="cs-CZ" dirty="0" smtClean="0"/>
              <a:t>poprava (Jan </a:t>
            </a:r>
            <a:r>
              <a:rPr lang="cs-CZ" dirty="0"/>
              <a:t>Smiřický </a:t>
            </a:r>
            <a:r>
              <a:rPr lang="cs-CZ" dirty="0" smtClean="0"/>
              <a:t>1453).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325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Pečetidlo zemského soudu – český lev a sv. Václav (Pax </a:t>
            </a:r>
            <a:r>
              <a:rPr lang="cs-CZ" dirty="0" err="1" smtClean="0"/>
              <a:t>scti</a:t>
            </a:r>
            <a:r>
              <a:rPr lang="cs-CZ" dirty="0" smtClean="0"/>
              <a:t> </a:t>
            </a:r>
            <a:r>
              <a:rPr lang="cs-CZ" dirty="0" err="1" smtClean="0"/>
              <a:t>Wenceslai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5091386" cy="3816424"/>
          </a:xfr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84784"/>
            <a:ext cx="3728892" cy="5233391"/>
          </a:xfrm>
        </p:spPr>
      </p:pic>
    </p:spTree>
    <p:extLst>
      <p:ext uri="{BB962C8B-B14F-4D97-AF65-F5344CB8AC3E}">
        <p14:creationId xmlns:p14="http://schemas.microsoft.com/office/powerpoint/2010/main" val="409910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ZKČ za Václava IV.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52736"/>
            <a:ext cx="7584842" cy="5688632"/>
          </a:xfrm>
        </p:spPr>
      </p:pic>
    </p:spTree>
    <p:extLst>
      <p:ext uri="{BB962C8B-B14F-4D97-AF65-F5344CB8AC3E}">
        <p14:creationId xmlns:p14="http://schemas.microsoft.com/office/powerpoint/2010/main" val="368021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706090"/>
          </a:xfrm>
        </p:spPr>
        <p:txBody>
          <a:bodyPr>
            <a:normAutofit fontScale="90000"/>
          </a:bodyPr>
          <a:lstStyle/>
          <a:p>
            <a:pPr algn="l"/>
            <a:r>
              <a:rPr lang="cs-CZ" b="1" u="sng" dirty="0"/>
              <a:t>Politická </a:t>
            </a:r>
            <a:r>
              <a:rPr lang="cs-CZ" b="1" u="sng" dirty="0" smtClean="0"/>
              <a:t>situace (1)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052736"/>
            <a:ext cx="8496944" cy="554461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b="1" u="sng" dirty="0"/>
              <a:t>Vláda Václava IV.</a:t>
            </a:r>
            <a:r>
              <a:rPr lang="cs-CZ" b="1" dirty="0"/>
              <a:t> </a:t>
            </a:r>
            <a:r>
              <a:rPr lang="cs-CZ" dirty="0"/>
              <a:t>(1378–1419) – počátek takových projevů šlechty, které již přesahují rámec běžného soupeření krále a zemské obce:</a:t>
            </a:r>
          </a:p>
          <a:p>
            <a:r>
              <a:rPr lang="cs-CZ" dirty="0" smtClean="0"/>
              <a:t>spory </a:t>
            </a:r>
            <a:r>
              <a:rPr lang="cs-CZ" dirty="0"/>
              <a:t>se šlechtou vrcholící ve zformování dvou panských jednot a dvojím zajetím krále (1394 v Králově Dvoře u Berouna, na 2 měsíce, 1402 zajat v Praze a držen 1402-03 jeden a půl roku ve Vídni), kombinované vnitro-dynastickým </a:t>
            </a:r>
            <a:r>
              <a:rPr lang="cs-CZ" dirty="0" smtClean="0"/>
              <a:t>soupeřením. </a:t>
            </a:r>
          </a:p>
          <a:p>
            <a:r>
              <a:rPr lang="cs-CZ" dirty="0" smtClean="0"/>
              <a:t>Panstvu šlo o podíl </a:t>
            </a:r>
            <a:r>
              <a:rPr lang="cs-CZ" dirty="0"/>
              <a:t>na moci prostřednictvím vlivu na obsazování </a:t>
            </a:r>
            <a:r>
              <a:rPr lang="cs-CZ" u="sng" dirty="0"/>
              <a:t>královské rady</a:t>
            </a:r>
            <a:r>
              <a:rPr lang="cs-CZ" dirty="0"/>
              <a:t> – něco mezi poradním orgánem a </a:t>
            </a:r>
            <a:r>
              <a:rPr lang="cs-CZ" dirty="0" smtClean="0"/>
              <a:t>vládou. </a:t>
            </a:r>
            <a:r>
              <a:rPr lang="cs-CZ" dirty="0"/>
              <a:t>Václav musel vydat několik zápisů, v nichž se zavazoval brát ohled na návrhy pánů, v r. 1401 dokonce uznal právo veta svého bratra, uherského krále a následníka trůnu pro Čechy, Zikmunda Lucemburského.</a:t>
            </a:r>
          </a:p>
          <a:p>
            <a:r>
              <a:rPr lang="cs-CZ" dirty="0" smtClean="0"/>
              <a:t>Konflikt </a:t>
            </a:r>
            <a:r>
              <a:rPr lang="cs-CZ" dirty="0"/>
              <a:t>s arcibiskupem Janem z </a:t>
            </a:r>
            <a:r>
              <a:rPr lang="cs-CZ" dirty="0" err="1"/>
              <a:t>Jenštejna</a:t>
            </a:r>
            <a:endParaRPr lang="cs-CZ" dirty="0"/>
          </a:p>
          <a:p>
            <a:r>
              <a:rPr lang="cs-CZ" dirty="0" smtClean="0"/>
              <a:t>Církevně-ideové </a:t>
            </a:r>
            <a:r>
              <a:rPr lang="cs-CZ" dirty="0"/>
              <a:t>zabarvení událostí: do těchto „</a:t>
            </a:r>
            <a:r>
              <a:rPr lang="cs-CZ" dirty="0" err="1"/>
              <a:t>protostavovských</a:t>
            </a:r>
            <a:r>
              <a:rPr lang="cs-CZ" dirty="0"/>
              <a:t>“ konfliktů se promítá církevně-nápravné, reformní hnutí vrcholící v osobě a procesu mistra Jana Husa. Počáteční podpora Husa a jeho stoupenců králem Václavem a královnou Johanou, stejně jako listy české šlechty na obranu Husa, to jsou </a:t>
            </a:r>
            <a:r>
              <a:rPr lang="cs-CZ" dirty="0" smtClean="0"/>
              <a:t>peripetie procesu </a:t>
            </a:r>
            <a:r>
              <a:rPr lang="cs-CZ" dirty="0"/>
              <a:t>soupeření krále a šlechtické obce a projevy rostoucího sebevědomí i zemského (státního) uvědomění české a moravské šlechty.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09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Václav IV. jedná s panstvem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16731"/>
            <a:ext cx="7632848" cy="5724637"/>
          </a:xfrm>
        </p:spPr>
      </p:pic>
    </p:spTree>
    <p:extLst>
      <p:ext uri="{BB962C8B-B14F-4D97-AF65-F5344CB8AC3E}">
        <p14:creationId xmlns:p14="http://schemas.microsoft.com/office/powerpoint/2010/main" val="142575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60032" y="273050"/>
            <a:ext cx="4191930" cy="635670"/>
          </a:xfrm>
        </p:spPr>
        <p:txBody>
          <a:bodyPr>
            <a:normAutofit/>
          </a:bodyPr>
          <a:lstStyle/>
          <a:p>
            <a:pPr algn="ctr"/>
            <a:r>
              <a:rPr lang="cs-CZ" sz="2800" dirty="0" smtClean="0"/>
              <a:t>Symbolika Bible Václava IV.</a:t>
            </a:r>
            <a:endParaRPr lang="cs-CZ" sz="28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1" y="318964"/>
            <a:ext cx="4800533" cy="3600400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half" idx="2"/>
          </p:nvPr>
        </p:nvSpPr>
        <p:spPr>
          <a:xfrm>
            <a:off x="251520" y="4221088"/>
            <a:ext cx="4392488" cy="2160240"/>
          </a:xfrm>
        </p:spPr>
        <p:txBody>
          <a:bodyPr>
            <a:normAutofit/>
          </a:bodyPr>
          <a:lstStyle/>
          <a:p>
            <a:r>
              <a:rPr lang="cs-CZ" sz="2000" dirty="0" smtClean="0"/>
              <a:t>Král Václav jako vězeň</a:t>
            </a:r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/>
          </a:p>
          <a:p>
            <a:r>
              <a:rPr lang="cs-CZ" sz="2000" dirty="0" smtClean="0"/>
              <a:t>	            Vězeň Václav a lazebnice</a:t>
            </a:r>
            <a:endParaRPr lang="cs-CZ" sz="20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24744"/>
            <a:ext cx="419193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5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cs-CZ" sz="4000" dirty="0" err="1" smtClean="0"/>
              <a:t>Stížný</a:t>
            </a:r>
            <a:r>
              <a:rPr lang="cs-CZ" sz="4000" dirty="0" smtClean="0"/>
              <a:t> list české a moravské šlechty</a:t>
            </a:r>
            <a:br>
              <a:rPr lang="cs-CZ" sz="4000" dirty="0" smtClean="0"/>
            </a:br>
            <a:r>
              <a:rPr lang="cs-CZ" sz="4000" dirty="0" smtClean="0"/>
              <a:t>proti Husovu upálení 2. 9. 1415</a:t>
            </a:r>
            <a:endParaRPr lang="cs-CZ" sz="4000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340768"/>
            <a:ext cx="7345371" cy="5400600"/>
          </a:xfrm>
        </p:spPr>
      </p:pic>
    </p:spTree>
    <p:extLst>
      <p:ext uri="{BB962C8B-B14F-4D97-AF65-F5344CB8AC3E}">
        <p14:creationId xmlns:p14="http://schemas.microsoft.com/office/powerpoint/2010/main" val="375627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939</Words>
  <Application>Microsoft Office PowerPoint</Application>
  <PresentationFormat>Předvádění na obrazovce (4:3)</PresentationFormat>
  <Paragraphs>132</Paragraphs>
  <Slides>36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7" baseType="lpstr">
      <vt:lpstr>Motiv systému Office</vt:lpstr>
      <vt:lpstr>Počátky stavovské společnosti v českých zemích</vt:lpstr>
      <vt:lpstr>Český lev jako svorník (PH před 1490)</vt:lpstr>
      <vt:lpstr>Přechod od klasické monarchie v monarchii stavovskou na konci středověku</vt:lpstr>
      <vt:lpstr>Pečetidlo zemského soudu – český lev a sv. Václav (Pax scti Wenceslai)</vt:lpstr>
      <vt:lpstr>ZKČ za Václava IV.</vt:lpstr>
      <vt:lpstr>Politická situace (1)</vt:lpstr>
      <vt:lpstr>Václav IV. jedná s panstvem</vt:lpstr>
      <vt:lpstr>Symbolika Bible Václava IV.</vt:lpstr>
      <vt:lpstr>Stížný list české a moravské šlechty proti Husovu upálení 2. 9. 1415</vt:lpstr>
      <vt:lpstr>Politická situace (2)</vt:lpstr>
      <vt:lpstr>Zikmund – dědic českého trůnu</vt:lpstr>
      <vt:lpstr>Husitské války</vt:lpstr>
      <vt:lpstr>Role husitství v rámci formování stavovského státu</vt:lpstr>
      <vt:lpstr>Císař Zikmund Lucemburský</vt:lpstr>
      <vt:lpstr>Náhradní fungování státu</vt:lpstr>
      <vt:lpstr>Čechy rozdělené na kraje</vt:lpstr>
      <vt:lpstr>Stavovský vývoj – dobové události</vt:lpstr>
      <vt:lpstr>ZKČ po 1450</vt:lpstr>
      <vt:lpstr>ZKČ po úmluvách 1479  a po smrti Matyáše 1490</vt:lpstr>
      <vt:lpstr>Jiří a Matyáš</vt:lpstr>
      <vt:lpstr>Stavovské instituce (1)</vt:lpstr>
      <vt:lpstr>Stavovské instituce (2)</vt:lpstr>
      <vt:lpstr>Vladislav Jagellonský a Anna z Foix ve svatováclavské kapli</vt:lpstr>
      <vt:lpstr>Vladislavský sál – místo sněmování?</vt:lpstr>
      <vt:lpstr>Stará sněmovna na Pražském hradě</vt:lpstr>
      <vt:lpstr>Zasedání zemského soudu rok 1530 a 1564</vt:lpstr>
      <vt:lpstr>Kancelář desek zemských </vt:lpstr>
      <vt:lpstr>Desky zemské</vt:lpstr>
      <vt:lpstr>Písař desek dvorských Sezima (1411). Dnešní uložení DZ v Nár. archivu.</vt:lpstr>
      <vt:lpstr>Klaudyánova mapa Čech (1518): panské a rytířské rody</vt:lpstr>
      <vt:lpstr>Klaudyánova mapa – alegorie rozdělené společnosti</vt:lpstr>
      <vt:lpstr>ZKČ jako celek</vt:lpstr>
      <vt:lpstr>Země Koruny české navenek</vt:lpstr>
      <vt:lpstr>Svatováclav-ská kaple – přijetí  sv. Václava mezi kurfiřty či na říšském sněmu  (narážka na situaci krále Vladislava  v r. 1486 nebo na stavovské zastoupení 1519?)</vt:lpstr>
      <vt:lpstr>Ludvík Jagellonský a Marie Habsburská</vt:lpstr>
      <vt:lpstr>Závěr: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Počátky stavovské společnosti</dc:title>
  <dc:creator>Toshiba</dc:creator>
  <cp:lastModifiedBy>Toshiba</cp:lastModifiedBy>
  <cp:revision>36</cp:revision>
  <dcterms:created xsi:type="dcterms:W3CDTF">2017-02-16T22:38:09Z</dcterms:created>
  <dcterms:modified xsi:type="dcterms:W3CDTF">2021-02-25T00:11:16Z</dcterms:modified>
</cp:coreProperties>
</file>