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81" r:id="rId3"/>
    <p:sldId id="370" r:id="rId4"/>
    <p:sldId id="366" r:id="rId5"/>
    <p:sldId id="353" r:id="rId6"/>
    <p:sldId id="368" r:id="rId7"/>
    <p:sldId id="369" r:id="rId8"/>
    <p:sldId id="351" r:id="rId9"/>
    <p:sldId id="337" r:id="rId10"/>
    <p:sldId id="349" r:id="rId11"/>
    <p:sldId id="35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85" autoAdjust="0"/>
  </p:normalViewPr>
  <p:slideViewPr>
    <p:cSldViewPr>
      <p:cViewPr varScale="1">
        <p:scale>
          <a:sx n="78" d="100"/>
          <a:sy n="78" d="100"/>
        </p:scale>
        <p:origin x="850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55F8-D140-4175-A740-B78033A14386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2C713-5F17-4517-B23D-AD676B875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17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3C7CB-E5C0-452D-B78C-1E34EE6F921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9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6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3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11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3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8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6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96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7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3392" y="764704"/>
            <a:ext cx="11089232" cy="32403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Psaní odborné práce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49512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Jiří Mertl</a:t>
            </a:r>
          </a:p>
          <a:p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Jiri.mertl@fhs.cuni.cz</a:t>
            </a:r>
          </a:p>
        </p:txBody>
      </p:sp>
    </p:spTree>
    <p:extLst>
      <p:ext uri="{BB962C8B-B14F-4D97-AF65-F5344CB8AC3E}">
        <p14:creationId xmlns:p14="http://schemas.microsoft.com/office/powerpoint/2010/main" val="87395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11017224" cy="115212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Přílohy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398786"/>
            <a:ext cx="11017224" cy="53425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Dávají se až za literaturu, přičemž tam patří všechny doprovodné materiály, například jiné výstupy z diplomového projektu než je samotná DP (letáky, brožury atd.).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doporučeno dát do přílohy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scénář rozhovoru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aby bylo jasné, na co byli participanti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dotazovány, případně také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dotazník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nebo jakýkoliv jiný materiál použitý ve výzkumu.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Naopak tam v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žádném případě nepatří přepisy rozhovorů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–&gt; porušení etických zásad a ohrožení informantů a informantek. 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3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-24487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Literatura k probírané problematice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7606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Creswell, J. W. (2007). </a:t>
            </a:r>
            <a:r>
              <a:rPr lang="en-US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 Inquiry &amp; Research Design: Choosing among Five Approaches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Sage Publications.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Gray, D. E. (2004). </a:t>
            </a:r>
            <a:r>
              <a:rPr lang="en-US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Doing Research in the Real World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Sage Publications.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Porkertová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H. (2020).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analýza: Průvodce studentů a studentek kvantitativním a kvalitativním výzkumem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Mendelova univerzita v Brně.</a:t>
            </a:r>
          </a:p>
          <a:p>
            <a:pPr>
              <a:spcAft>
                <a:spcPts val="600"/>
              </a:spcAft>
            </a:pP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Saldaña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J. (2011). </a:t>
            </a:r>
            <a:r>
              <a:rPr lang="en-US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Fundamentals of Qualitative Research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Oxford University Press.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Pokud budete mít zájem, napište a literaturu poskytnu.</a:t>
            </a:r>
          </a:p>
        </p:txBody>
      </p:sp>
    </p:spTree>
    <p:extLst>
      <p:ext uri="{BB962C8B-B14F-4D97-AF65-F5344CB8AC3E}">
        <p14:creationId xmlns:p14="http://schemas.microsoft.com/office/powerpoint/2010/main" val="35190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671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Struktura odborné práce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360" y="1052736"/>
            <a:ext cx="11449272" cy="5616624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Úvod / úvodní diskuze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Obsahuje uvedení do tématu v obecné rovině a následně i zaměřené rovině (čemu konkrétnímu se chcete věnovat).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Dosavadní teoretické poznání + teoretické ukotvení / teoretická východiska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Navázání na úvod a rozvedení zkoumaného témat –&gt; představení dosavadních poznatků.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Představení teoretického aparátu, pomocí nějž se chcete na dané téma dívat.</a:t>
            </a:r>
          </a:p>
          <a:p>
            <a:pPr lvl="1"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Pozicionalita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+ využité paradigma (sociální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kritický přístup, pragmatismus atd).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Metodologie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Výzkumný cíl, výzkumné otázky, proces vzorkování (z jaké populace), metody vytváření a analýzy dat.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Zjištění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Prezentace kategorií, témat, teorií zjištěných analýzou vytvořených nebo shromážděných dat.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Diskuze zjištění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Zpětné propojení zjištěných poznatků s teoretickou kapitolou a dosavadním poznáním.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Závěr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 výsledků výzkumu, diskuze limitů provedeného výzkumu a analýzy, představení nových témat a dalších možných směrů bádání.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Literatura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Seznam použité literatury.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65438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9628"/>
            <a:ext cx="11449272" cy="116064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Úvod / úvodní diskuze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268760"/>
            <a:ext cx="11233248" cy="547260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 úvodu patří: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Základní uvedení do problematiky a vybrání z této problematiky nějaký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zacílenější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aspekt/problém/téma, které bude probíráno dále.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téma deinstitucionalizace a multioborová spolupráce na tomto procesu –&gt; nejdříve obecné představení deinstitucionalizace jako specifického procesu a následně jak jej může ovlivňovat multioborová spolupráce.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Může obsahovat i motivaci k řešení tohoto tématu (například žitou zkušenost nebo poznatky z praxe).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problematická část –&gt; není vždy jasné, jak začít text, což může vyvolat „zaseknutí“.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Existuje několik strategií, jak psát úvod: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Průběžné psaní při přicházení nápadů a naplňování obsahu samotné práce.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Napsání úvodu až nakonec, kdy je jasné, co práce obsahuje a kam směřuje.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Úvod by se měl průběžně upravovat, aby odpovídal obsahu práce.</a:t>
            </a:r>
          </a:p>
        </p:txBody>
      </p:sp>
    </p:spTree>
    <p:extLst>
      <p:ext uri="{BB962C8B-B14F-4D97-AF65-F5344CB8AC3E}">
        <p14:creationId xmlns:p14="http://schemas.microsoft.com/office/powerpoint/2010/main" val="319174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Dosavadní teoretické poznání + teoretické ukotvení / teoretická východiska </a:t>
            </a:r>
            <a:endParaRPr lang="en-US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95456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45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Bližší rozvedení tématu z úvodu pomocí zhodnocení a diskuze dosavadního poznání.</a:t>
            </a:r>
          </a:p>
          <a:p>
            <a:pPr lvl="1"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Výběr literatury k prezentaci dosavadního poznání by měl nasedat na dané téma; literatura by neměla být obecná.</a:t>
            </a:r>
          </a:p>
          <a:p>
            <a:pPr lvl="1"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Optimálně prezentace souhry různých pohledů na danou problematiku + vlastní zhodnocení, k jakému pohledu se přikláníte a budete jej využívat dále.</a:t>
            </a:r>
          </a:p>
          <a:p>
            <a:pPr lvl="1"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Žádná obsáhlá historie nebo popis vývoje!</a:t>
            </a:r>
          </a:p>
          <a:p>
            <a:pPr>
              <a:spcAft>
                <a:spcPts val="45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Teoretické ukotvení práce a teoretická východiska.</a:t>
            </a:r>
          </a:p>
          <a:p>
            <a:pPr lvl="1"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Teoretické koncepty, skrze něž se díváte na danou problematiku a interpretujete si ji.</a:t>
            </a:r>
          </a:p>
          <a:p>
            <a:pPr lvl="1"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Mělo by nasedat na vybrané výzkumné paradigma – sociální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kosntrukcionismus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kritické přístupy, pragmatismus, (post-)pozitivismus atd.</a:t>
            </a:r>
          </a:p>
          <a:p>
            <a:pPr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Součástí kapitoly může být i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pozicionalita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pokud není jako samostatná kapitola.</a:t>
            </a:r>
          </a:p>
          <a:p>
            <a:pPr lvl="1"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Dobré navázání na teoretické ukotvení a poznání.</a:t>
            </a:r>
          </a:p>
          <a:p>
            <a:pPr lvl="1"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Zhodnocení, jak vlastní pozice ve zkoumaném terénu a vůči zkoumanému tématu může ovlivnit proces výzkumu a jeho výsledky + možné postupy, jak negativní dopady zmírnit nebo odrušit.</a:t>
            </a:r>
          </a:p>
        </p:txBody>
      </p:sp>
    </p:spTree>
    <p:extLst>
      <p:ext uri="{BB962C8B-B14F-4D97-AF65-F5344CB8AC3E}">
        <p14:creationId xmlns:p14="http://schemas.microsoft.com/office/powerpoint/2010/main" val="11983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0"/>
            <a:ext cx="10945216" cy="100811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Metodologie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908720"/>
            <a:ext cx="11377264" cy="594928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Cíl práce/výzkumu + výzkumné otázky.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Zvolení výzkumné strategie, jak toho dosáhnout (kvalitativní, kvantitativní nebo smíšený).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rámci zvolené strategie dále popsat,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a s kým bude realizován výzkum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Kdo je potenciální zkoumanou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populací (jak budete výzkum ohraničovat)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jak budete vytvářet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vzorek (popsání postupu + využití konkrétních vzorkovacích postupů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 konstrukci vzorku/souboru).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budou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vytvářena data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Popis konkrétní metody nebo kombinaci metod a proč zrovna tato metody/metody.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budou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data analyzována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Popis využití konkrétní analytické metody + popis procesu kódování.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Etické náležitosti výzkumu.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 etických dopadů práce + možné návrhy na kompenzaci negativních dopadů.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 všech částech je dobré popisovat co nejvíce a nejtransparentněji, včetně změn oproti původnímu záměru a jejich zdůvodnění a zvolení alternativního postupu.</a:t>
            </a:r>
          </a:p>
        </p:txBody>
      </p:sp>
    </p:spTree>
    <p:extLst>
      <p:ext uri="{BB962C8B-B14F-4D97-AF65-F5344CB8AC3E}">
        <p14:creationId xmlns:p14="http://schemas.microsoft.com/office/powerpoint/2010/main" val="279354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9628"/>
            <a:ext cx="11449272" cy="89909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Zjištění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344" y="908720"/>
            <a:ext cx="11737304" cy="59396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Prezentace poznatků v souladu se zvolenou metodou analýzy dat.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Při využití tematické analýzy prezentace témat + případně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dovysvětlujících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kategorií (ne pouze kategorie).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Při využití kvalitativní obsahové analýzy jednotlivé kategorie + případně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dovysvělující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sub-kategorie (ne témata).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Při využití zakotvené teorie zformulovanou teorii nebo teorie (nikoliv kategorie nebo témata).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 začátku kapitoly se hodí dát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soupis témat/kategorií/sub-kategorií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 větší přehlednost.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Mělo by být řečeno, jestli existují nějaké nezařazené kódy nebo témata/kategorie, která se objevila během výzkumu/analýzy a nebyla do práce zahrnuta (například se nehodila apod.).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Prezentace poznatků by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měla být jasná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zohledňovat, že práci čte někdo, kdo data a pozadí nezná, takže je potřeba být srozumitelný.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Témata/kategorie by měly mít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vlastní podnadpisy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být srozumitelně popsány.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žádoucí využívat anonymizované výpovědi z dat jako potvrzení vašeho popisu a interpretace, ale ty musí být vždy dobře uvozeny a ne vloženy ve smyslu, že „mluví samy za sebe“!</a:t>
            </a:r>
          </a:p>
        </p:txBody>
      </p:sp>
    </p:spTree>
    <p:extLst>
      <p:ext uri="{BB962C8B-B14F-4D97-AF65-F5344CB8AC3E}">
        <p14:creationId xmlns:p14="http://schemas.microsoft.com/office/powerpoint/2010/main" val="135762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116632"/>
            <a:ext cx="11449272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Diskuze ohledně zjištění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412776"/>
            <a:ext cx="11233248" cy="504056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Velmi důležitá sekce, na níž se poměrně často zapomíná.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Dochází ke zpětnému propojení dat s teoretickými východisky a ukotvením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–&gt; jasná interpretace dat skrze představené teoretické koncepty.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Může se využít i další literatura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nad rámec již uvedené, pokud je to důležité pro interpretaci zjištěných poznatků nebo případně vysvětlení nepředpokládaných zjištění.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Měla by být představena případná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nová zjištění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která nebyla předpokládána na začátku řešení projektu.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Interpretace se může dít částečně již v kapitole o zjištění (za pomoci literatury) a v diskuzi lze na tuto interpretaci navázat.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Měly by být jasně řečeny závěry, které vyplývají z analýzy.</a:t>
            </a:r>
          </a:p>
        </p:txBody>
      </p:sp>
    </p:spTree>
    <p:extLst>
      <p:ext uri="{BB962C8B-B14F-4D97-AF65-F5344CB8AC3E}">
        <p14:creationId xmlns:p14="http://schemas.microsoft.com/office/powerpoint/2010/main" val="320637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188640"/>
            <a:ext cx="11233248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Závěr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556792"/>
            <a:ext cx="11233248" cy="489654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se zde přeříkává pouze to, co je již v práci napsáno, zejména její struktura, zjištěné kategorie atd. –&gt;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 tomu závěr neslouží!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závěru by měly být probrány zjištění a závěry s ohledem na tyto aspekty: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Implikace pro praxi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–&gt; jak by mohla zjištění a závěry ovlivnit společenskou nebo odbornou praxi; co by se (ne)mělo dít apod.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Limity výzkumu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–&gt; s jakými limity je potřeba počítat při čtení a zohledňování obsahu práce a také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uptaňování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poznatů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 praxi nebo přenositelnosti do jiných kontextů.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Nové otázky a nevyjasněná témata a možné nastínění dalšího směřování výzkumu v dané oblasti.</a:t>
            </a:r>
          </a:p>
        </p:txBody>
      </p:sp>
    </p:spTree>
    <p:extLst>
      <p:ext uri="{BB962C8B-B14F-4D97-AF65-F5344CB8AC3E}">
        <p14:creationId xmlns:p14="http://schemas.microsoft.com/office/powerpoint/2010/main" val="111156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0"/>
            <a:ext cx="11017224" cy="9361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936104"/>
            <a:ext cx="11017224" cy="592189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Měla by být uvedena pouze použitá literatura a naopak by všechna použitá literatura by neměla scházet –&gt; pravidelně opakující se problém.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Řeší využíti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Zotera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nebo jiného softwaru na správu literatury a odkazování.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Nedoporučuji používat ISO 690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která mimo jiné (v revizi z 2022) stanovuje, že když si přečtu článek fyzicky, měl bych na něj odkazovat určitým způsobem, zatímco když si jej přečtu elektronicky (například přes odborné databáze), měl bych jej uvádět jinak.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Uvedení fyzického článku: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MERTL, Jiří. Prison employment and its conflict with therapeutic and counselling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programmes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The experiences of Czech prison personnel.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European Journal of Criminology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oč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20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(2023)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č. 2, s. 447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467. ISSN 1477-3708.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Uvedení toho samého článku, když si jej přečtu v elektronické podobě: 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MERTL, Jiří. Prison employment and its conflict with therapeutic and counselling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programmes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The experiences of Czech prison personnel. Online. </a:t>
            </a:r>
            <a:r>
              <a:rPr lang="en-US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European Journal of Criminology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2023,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roč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20, č. 2, s. 447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467. ISSN 1477-3708.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Dostupné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z: https://doi.org/10.1177/14773708211012624. [cit. 2023-12-12].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 srovnání APA 7: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Mertl, J. (2023). Prison Employment and its Conflict with Therapeutic and Counselling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Programmes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The Experiences of Czech Prison Personnel. </a:t>
            </a:r>
            <a:r>
              <a:rPr lang="en-US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European Journal of Criminology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20(2), 447–467. https://doi.org/10.1177/14773708211012624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To jde proti logice akademického citování a daná norma je spíše přítěží než ulehčením.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13588</TotalTime>
  <Words>1457</Words>
  <Application>Microsoft Office PowerPoint</Application>
  <PresentationFormat>Širokoúhlá obrazovka</PresentationFormat>
  <Paragraphs>100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Garamond</vt:lpstr>
      <vt:lpstr>Georgia</vt:lpstr>
      <vt:lpstr>Motiv systému Office</vt:lpstr>
      <vt:lpstr>Psaní odborné práce</vt:lpstr>
      <vt:lpstr>Struktura odborné práce</vt:lpstr>
      <vt:lpstr>Úvod / úvodní diskuze</vt:lpstr>
      <vt:lpstr>Dosavadní teoretické poznání + teoretické ukotvení / teoretická východiska </vt:lpstr>
      <vt:lpstr>Metodologie</vt:lpstr>
      <vt:lpstr>Zjištění</vt:lpstr>
      <vt:lpstr>Diskuze ohledně zjištění</vt:lpstr>
      <vt:lpstr>Závěr</vt:lpstr>
      <vt:lpstr>Literatura</vt:lpstr>
      <vt:lpstr>Přílohy</vt:lpstr>
      <vt:lpstr>Literatura k probírané problematice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Neoliberal Reforms in the Czech Republic</dc:title>
  <dc:creator>jm</dc:creator>
  <cp:lastModifiedBy>Jiří Mertl</cp:lastModifiedBy>
  <cp:revision>329</cp:revision>
  <dcterms:created xsi:type="dcterms:W3CDTF">2013-11-10T08:21:08Z</dcterms:created>
  <dcterms:modified xsi:type="dcterms:W3CDTF">2023-12-12T15:50:16Z</dcterms:modified>
</cp:coreProperties>
</file>