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2" r:id="rId2"/>
    <p:sldId id="283" r:id="rId3"/>
    <p:sldId id="284" r:id="rId4"/>
    <p:sldId id="293" r:id="rId5"/>
    <p:sldId id="298" r:id="rId6"/>
    <p:sldId id="289" r:id="rId7"/>
    <p:sldId id="292" r:id="rId8"/>
    <p:sldId id="285" r:id="rId9"/>
    <p:sldId id="291" r:id="rId10"/>
    <p:sldId id="286" r:id="rId11"/>
    <p:sldId id="287" r:id="rId12"/>
    <p:sldId id="294" r:id="rId13"/>
    <p:sldId id="295" r:id="rId14"/>
    <p:sldId id="288" r:id="rId15"/>
    <p:sldId id="296" r:id="rId16"/>
    <p:sldId id="297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93A5B6-D115-4910-9AC3-9AB7805AC129}" type="datetimeFigureOut">
              <a:rPr lang="cs-CZ" smtClean="0"/>
              <a:t>11. 10. 2016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</a:t>
            </a:r>
            <a:endParaRPr lang="cs-CZ" dirty="0"/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СИНТАКСИЧЕСКАЯ СИСТЕМА РУССКОГО ЯЗЫКА В СОПОСТАВЛЕНИИ С ЧЕШСКОЙ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462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71600" y="1859340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3. Подавление, 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анонимизация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, генерализация субъекта. Носитель действия остается невыраженным. Иногда даже трудно определимым.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Придется забыть про отдых.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(мне, тебе, кому?)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Прийти к Вам завтра?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(мне, ему, кому?)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Часто используются неопределенно-личные, обобщенно-личные предложения.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r>
              <a:rPr lang="ru-RU" i="1" dirty="0" smtClean="0">
                <a:effectLst/>
                <a:latin typeface="Times New Roman"/>
                <a:ea typeface="Times New Roman"/>
              </a:rPr>
              <a:t>К Вам пришли. В дверь позвонили. Так не делают. Тебя не поймешь.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1386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997839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effectLst/>
                <a:latin typeface="Times New Roman"/>
                <a:ea typeface="Times New Roman"/>
              </a:rPr>
              <a:t>К наиболее важным отличиям далее относятся отличия в выражении концептов существования и обладания.</a:t>
            </a:r>
            <a:r>
              <a:rPr lang="ru-RU" u="sng" dirty="0" smtClean="0">
                <a:effectLst/>
                <a:latin typeface="Times New Roman"/>
                <a:ea typeface="Times New Roman"/>
              </a:rPr>
              <a:t> 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РЯ относится к «быть»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языкам </a:t>
            </a:r>
            <a:r>
              <a:rPr lang="ru-RU" dirty="0">
                <a:latin typeface="Times New Roman"/>
                <a:ea typeface="Times New Roman"/>
              </a:rPr>
              <a:t>(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напр. венгерский, японский, эстонский, тюркские языки),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ЧЯ к «иметь»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языкам (напр. английский, немецкий, французский, польский</a:t>
            </a:r>
            <a:r>
              <a:rPr lang="ru-RU" smtClean="0">
                <a:effectLst/>
                <a:latin typeface="Times New Roman"/>
                <a:ea typeface="Times New Roman"/>
              </a:rPr>
              <a:t>, болгарский). 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У меня есть кошка. </a:t>
            </a:r>
            <a:r>
              <a:rPr lang="ru-RU" i="1" dirty="0" err="1" smtClean="0">
                <a:effectLst/>
                <a:latin typeface="Times New Roman"/>
                <a:ea typeface="Times New Roman"/>
              </a:rPr>
              <a:t>Mám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i="1" dirty="0" err="1" smtClean="0">
                <a:effectLst/>
                <a:latin typeface="Times New Roman"/>
                <a:ea typeface="Times New Roman"/>
              </a:rPr>
              <a:t>kočku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. </a:t>
            </a:r>
          </a:p>
          <a:p>
            <a:pPr>
              <a:spcAft>
                <a:spcPts val="0"/>
              </a:spcAft>
            </a:pPr>
            <a:endParaRPr lang="ru-RU" i="1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/>
                <a:ea typeface="Times New Roman"/>
              </a:rPr>
              <a:t>Для РЯ характерна пассивность субъекта. 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Times New Roman"/>
                <a:ea typeface="Times New Roman"/>
              </a:rPr>
              <a:t>ЧЯ приравнивает обладание к активному действию, в то время как РЯ приравнивает обладание к свойству или местонахождению.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6562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7686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777686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387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41682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324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43608" y="1028343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effectLst/>
                <a:latin typeface="Times New Roman"/>
                <a:ea typeface="Times New Roman"/>
              </a:rPr>
              <a:t>Следующая область отличий: тенденция РЯ к глагольной конденсации. Она ведет к большей распространенности полупредикативных конструкций.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То есть конструкций с неспрягаемыми глагольными формами и отглагольными существительными. В ЧЯ им соответствуют придаточные части сложного предложения (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vedlejší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věta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).  </a:t>
            </a:r>
          </a:p>
          <a:p>
            <a:pPr>
              <a:spcAft>
                <a:spcPts val="0"/>
              </a:spcAft>
            </a:pP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Деепричастия: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Мама напевала, готовя обед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Причастия: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Готовящая обед мама напевала веселую песенку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Инфинитив: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Он переезжает в город работать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Отглагольное сущ.: </a:t>
            </a:r>
            <a:r>
              <a:rPr lang="ru-RU" i="1" dirty="0" smtClean="0">
                <a:effectLst/>
                <a:latin typeface="Times New Roman"/>
                <a:ea typeface="Calibri"/>
              </a:rPr>
              <a:t>Переформулируйте предложения с использованием пассивной конструкции.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573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99288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792088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37112"/>
            <a:ext cx="784887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961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56084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763284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036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99592" y="1340768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Русский и чешский языки относятся к славянским языкам, поэтому их синтаксические системы благодаря родственности во многом подобны и имеют много общего.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Однако между этими языками есть и значительные, существенные отличия.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Основное из них - </a:t>
            </a:r>
            <a:r>
              <a:rPr lang="ru-RU" b="1" u="sng" dirty="0">
                <a:latin typeface="Times New Roman"/>
                <a:ea typeface="Times New Roman"/>
              </a:rPr>
              <a:t>ш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ирота распространения ассиметричной модели предложения в РЯ.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И в ЧЯ и в РЯ основной является двучленная модель, конструкция включающая подлежащее и сказуемое. 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Дедушка работает. </a:t>
            </a:r>
            <a:r>
              <a:rPr lang="cs-CZ" i="1" dirty="0" smtClean="0">
                <a:effectLst/>
                <a:latin typeface="Times New Roman"/>
                <a:ea typeface="Times New Roman"/>
              </a:rPr>
              <a:t>Dědeček pracuje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.</a:t>
            </a:r>
          </a:p>
          <a:p>
            <a:pPr>
              <a:spcAft>
                <a:spcPts val="0"/>
              </a:spcAft>
            </a:pPr>
            <a:endParaRPr lang="cs-CZ" dirty="0" smtClean="0">
              <a:effectLst/>
              <a:latin typeface="Times New Roman"/>
              <a:ea typeface="Times New Roman"/>
            </a:endParaRPr>
          </a:p>
          <a:p>
            <a:r>
              <a:rPr lang="ru-RU" b="1" dirty="0" smtClean="0">
                <a:effectLst/>
                <a:latin typeface="Times New Roman"/>
                <a:ea typeface="Times New Roman"/>
              </a:rPr>
              <a:t>Асимметричность конструкции предложения означает подавление одного из главных членов предложения, 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его формальную </a:t>
            </a:r>
            <a:r>
              <a:rPr lang="ru-RU" b="1" u="sng" dirty="0" err="1" smtClean="0">
                <a:effectLst/>
                <a:latin typeface="Times New Roman"/>
                <a:ea typeface="Times New Roman"/>
              </a:rPr>
              <a:t>невыраженность</a:t>
            </a:r>
            <a:r>
              <a:rPr lang="ru-RU" b="1" u="sng" dirty="0" smtClean="0">
                <a:effectLst/>
                <a:latin typeface="Times New Roman"/>
                <a:ea typeface="Times New Roman"/>
              </a:rPr>
              <a:t>, его выражение нетипичными способами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497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052736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1.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Первое и самое основное отличие –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отсутствие в РЯ спрягаемой формы глагола быть в настоящем времени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Полнозначный глагол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Театр в центре города.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Глагол связка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Земля – планета средних размеров.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Вспомогательный глагол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Документы подготовлены вовремя.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Я довольна. Вокруг города лес. Его брат – летчик. Мне его жаль.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Как следствие этого возникает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необходимость употреблять личные местоимения в позиции подлежащего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(не только там, где это необходимо по смыслу, но и в остальных случаях по аналогии).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Вы готовы? Я здесь сегодня один. // Мы все живем в этом микрорайоне. Я работаю на стройке.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И в РЯ возможно в разговорной речи опущение личного местоимения.</a:t>
            </a:r>
          </a:p>
          <a:p>
            <a:pPr marL="285750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Times New Roman"/>
                <a:ea typeface="Times New Roman"/>
              </a:rPr>
              <a:t>Приду вовремя.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В разговорной речи можно очень часто наблюдать эллипсис глаголов движения и речи.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567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5057"/>
            <a:ext cx="792088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792088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344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41682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76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13659"/>
            <a:ext cx="6552728" cy="299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76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06489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42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305342"/>
            <a:ext cx="7488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2. Субъект действия вытеснен с формальной позиции подлежащего (</a:t>
            </a:r>
            <a:r>
              <a:rPr lang="ru-RU" b="1" dirty="0" err="1" smtClean="0">
                <a:effectLst/>
                <a:latin typeface="Times New Roman"/>
                <a:ea typeface="Times New Roman"/>
              </a:rPr>
              <a:t>им.п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.) и выражен косвенным падежом.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 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effectLst/>
                <a:latin typeface="Times New Roman"/>
                <a:ea typeface="Times New Roman"/>
              </a:rPr>
              <a:t>Род.п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Ошибок в диктанте не было. В здании нет пожарных лестниц.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effectLst/>
                <a:latin typeface="Times New Roman"/>
                <a:ea typeface="Times New Roman"/>
              </a:rPr>
              <a:t>Род.п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У меня есть вопросы.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effectLst/>
                <a:latin typeface="Times New Roman"/>
                <a:ea typeface="Times New Roman"/>
              </a:rPr>
              <a:t>Дат.п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Нам хочется гулять, а не работать. Лишь бы нам повезло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Этот тип очень распространен для выражения модальных отношений. Употребляется с предикативными наречиями и модальными выражениями (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надо, можно, придется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)</a:t>
            </a:r>
            <a:endParaRPr lang="cs-CZ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err="1" smtClean="0">
                <a:effectLst/>
                <a:latin typeface="Times New Roman"/>
                <a:ea typeface="Times New Roman"/>
              </a:rPr>
              <a:t>Твор.п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 </a:t>
            </a:r>
            <a:r>
              <a:rPr lang="ru-RU" i="1" dirty="0" smtClean="0">
                <a:effectLst/>
                <a:latin typeface="Times New Roman"/>
                <a:ea typeface="Times New Roman"/>
              </a:rPr>
              <a:t>Лодку унесло ветром. Его ранило пулей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1471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12879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653136"/>
            <a:ext cx="712879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154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Složený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762</TotalTime>
  <Words>306</Words>
  <Application>Microsoft Office PowerPoint</Application>
  <PresentationFormat>Předvádění na obrazovce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Tok</vt:lpstr>
      <vt:lpstr>СИНТАКСИС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</dc:title>
  <dc:creator>René Stranz-Nikitin</dc:creator>
  <cp:lastModifiedBy>Veronika Stranz-Nikitina</cp:lastModifiedBy>
  <cp:revision>36</cp:revision>
  <dcterms:created xsi:type="dcterms:W3CDTF">2016-05-08T08:44:24Z</dcterms:created>
  <dcterms:modified xsi:type="dcterms:W3CDTF">2016-10-11T11:59:13Z</dcterms:modified>
</cp:coreProperties>
</file>