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2" r:id="rId4"/>
    <p:sldId id="259" r:id="rId5"/>
    <p:sldId id="260" r:id="rId6"/>
    <p:sldId id="338" r:id="rId7"/>
    <p:sldId id="335" r:id="rId8"/>
    <p:sldId id="265" r:id="rId9"/>
    <p:sldId id="315" r:id="rId10"/>
    <p:sldId id="324" r:id="rId11"/>
    <p:sldId id="322" r:id="rId12"/>
    <p:sldId id="293" r:id="rId13"/>
    <p:sldId id="273" r:id="rId14"/>
    <p:sldId id="339" r:id="rId15"/>
    <p:sldId id="340" r:id="rId16"/>
    <p:sldId id="337" r:id="rId17"/>
  </p:sldIdLst>
  <p:sldSz cx="12192000" cy="6858000"/>
  <p:notesSz cx="6797675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02074-13CB-49ED-B1A4-B731244131EC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50595-502A-4EF6-8C09-8A7589310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150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0847-D71B-4872-87F3-979C0148AE3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689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tohle místě většinou nechám studenty/</a:t>
            </a:r>
            <a:r>
              <a:rPr lang="cs-CZ" dirty="0" err="1"/>
              <a:t>ky</a:t>
            </a:r>
            <a:r>
              <a:rPr lang="cs-CZ" dirty="0"/>
              <a:t> dávat dohromady, co je vlastně výzkum…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Vám dám definici rovnou, a to tu, že jde o 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aktivní, vytrvalý, systematický a tvořivý proces bádání s cílem objevit, interpretovat nebo přepracovat data, a rozšířit tak vědění</a:t>
            </a:r>
            <a:endParaRPr lang="cs-CZ" dirty="0"/>
          </a:p>
          <a:p>
            <a:r>
              <a:rPr lang="cs-CZ" dirty="0"/>
              <a:t>I tady ale stojí za to tu definici prověřit – platí opravdu pro všechny typy výzkumů? A vylučuje i ne-výzkumy? Často tady se studenty hovoříme o novinařině, která ve svých vrcholných podobách může mít s výzkumem hodně společného, třeba když Saša Uhlová psala své Hrdiny kapitalistické práce, kde zkoumala pracovní podmínky a mentalitu lidí zaměstnaných v těch nejhůř placených profesích… Nebo mluvíme o špatných výzkumech. Mluvíme taky o tom, že kromě empirického výzkumu, který si většina lidí představí, existuje taky výzkum teoretický, který s daty vůbec nepracuje. Nebo že existuje výzkum tzv. základní, u kterého není zřejmé, k čemu bude ono rozšíření vědění dobré, a výzkum tzv. aplikovaný, u kterého je naopak možná důraz na užitečnost a na to, aby ono poznání rychle zapadlo do nějakého ozubeného kolečka a pomohlo mu se roztočit…</a:t>
            </a:r>
          </a:p>
          <a:p>
            <a:r>
              <a:rPr lang="cs-CZ" dirty="0"/>
              <a:t>To, co nicméně považuju za klíčové, je otázka, čím je tedy výzkum specifický a čím se liší třeba od dobré reportáže?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0847-D71B-4872-87F3-979C0148AE3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098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To klíčové je nějaký uznaný systematický postup nebo cesta, jak to vědění k těm poznatkům docházíme.</a:t>
            </a:r>
          </a:p>
          <a:p>
            <a:r>
              <a:rPr lang="cs-CZ" dirty="0"/>
              <a:t>V historii se metody výzkumné práce proměňují – mj. i v závislosti na tom, jakou techniku máme k dispozici.</a:t>
            </a:r>
          </a:p>
          <a:p>
            <a:r>
              <a:rPr lang="cs-CZ" dirty="0"/>
              <a:t>A i aktuálně je to tak, že není jedna uznávaná metoda, ale je jich vícero… A je to i tak, že jednotliví výzkumníci nemusejí považovat metody jiných výzkumníků za relevantní a dostatečně systematické.</a:t>
            </a:r>
          </a:p>
          <a:p>
            <a:r>
              <a:rPr lang="cs-CZ" dirty="0"/>
              <a:t>Tohle je vlastně věc, kterou považuju za hodně důležitou, protože leckdy je kvalitativní výzkum a jeho metody zpochybňovány, že to není ta opravdová věda. Věc, kterou bych tady ráda zdůraznila, je, že věda a výzkum a metoda jakbysmet, jsou věcí konsenzu vědecké komunity. Není to tak, že by nějaká metoda rovnou na první pohled přišla všem zázračná a dostalo se jí jednoznačného uznání. Spíš je to tak, že – stejně jako u jiných lidských výtvorů – je potřeba, aby ji jako relevantní uznala určitá část té vědecké komunity. Takže pokud by se vás někdo snažil přesvědčit, že kvalitativní výzkum a jeho metody jsou irelevantní a že jediný správný výzkum je kvantitativní, pak to znamená pouze je to pouze trochu omezený zástupce určité komunity, který uznává jen svou jednu pravdu. O utváření vědeckého konsenzu a o tom, jak je těžké ho zvrátit, svědčí hezky příběh </a:t>
            </a:r>
            <a:r>
              <a:rPr lang="cs-CZ" dirty="0" err="1"/>
              <a:t>Ignáze</a:t>
            </a:r>
            <a:r>
              <a:rPr lang="cs-CZ" dirty="0"/>
              <a:t> </a:t>
            </a:r>
            <a:r>
              <a:rPr lang="cs-CZ" dirty="0" err="1"/>
              <a:t>Semmelweise</a:t>
            </a:r>
            <a:r>
              <a:rPr lang="cs-CZ" dirty="0"/>
              <a:t>, který máte taky v </a:t>
            </a:r>
            <a:r>
              <a:rPr lang="cs-CZ" dirty="0" err="1"/>
              <a:t>moodlu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0847-D71B-4872-87F3-979C0148AE3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164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0847-D71B-4872-87F3-979C0148AE3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852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Poté, co jsme si řekli, že co je základně výzkum, a že má nějaká pravidla, se můžeme dostat k tomu, jaká jsou specifika kvalitativního výzkumu.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0847-D71B-4872-87F3-979C0148AE3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359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Často se kvalitativní výzkum vymezuje proti kvantitativnímu, který pracuje zjednodušeně řečeno s čísly, s nějakou kvantifikací… Mluví se o tom, co kvantitativní výzkum umí a co neumí, a naopak, co umí a neumí výzkum kvalitativní…</a:t>
            </a:r>
          </a:p>
          <a:p>
            <a:r>
              <a:rPr lang="cs-CZ" dirty="0"/>
              <a:t>Tahle definice mi přijde dobrá v tom, že se tímhle nezabývá a že rovnou a bez srovnávání mluví o tom, jaká ta perspektiva vlastně je.</a:t>
            </a:r>
          </a:p>
          <a:p>
            <a:r>
              <a:rPr lang="cs-CZ" dirty="0"/>
              <a:t>První důležitá věc „</a:t>
            </a:r>
            <a:r>
              <a:rPr lang="cs-CZ" i="1" dirty="0"/>
              <a:t>Kvalitativní výzkum je aktivitou, která staví pozorovatele do světa (nestojí „vně“).“</a:t>
            </a:r>
          </a:p>
          <a:p>
            <a:r>
              <a:rPr lang="cs-CZ" i="0" dirty="0"/>
              <a:t>Další: </a:t>
            </a:r>
            <a:r>
              <a:rPr lang="cs-CZ" i="1" dirty="0"/>
              <a:t>„data“</a:t>
            </a:r>
          </a:p>
          <a:p>
            <a:r>
              <a:rPr lang="cs-CZ" i="1" dirty="0"/>
              <a:t>A konečně: „Lidé věnující se kvalitativnímu výzkumu studují jevy v jejich přirozeném prostředí ve snaze porozumět nebo interpretovat dané fenomény tak, jak jim lidé rozumějí a jaké významy jim přikládají.“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0847-D71B-4872-87F3-979C0148AE3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8076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B2EE42-F129-46B9-8AC3-B8BFA83535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146FFBE-466F-45C9-800D-C1674F671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4751EE-51D4-40AE-A765-5F569D332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5B874B2-CFD5-4760-B664-C1144FAA4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1383D1-8CD5-40FD-AD17-2FFBDD357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74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C06178-AD0B-4785-9EC1-80ECE7B4A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1E3BB61-AC82-4554-B59F-1E80E6B93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D636EE-7C43-4008-869C-BB2B03E5D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91DC96-80EC-4A21-9D8B-AA09D5D2F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636BA5-8E07-4FB0-AA28-8AFF2365F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87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8628010-25BD-4773-B893-C8BDC3609D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BBA294C-340A-402A-98BC-C56A27E75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35E692-4583-431A-B782-3FE010875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F40480-D1B7-48DA-AB33-88314B974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95CC38-9FEF-412C-94E6-08A11F149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880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C2FFCE-3F38-4E14-A589-DD9296825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61DA9D-3843-4EA1-B4E4-719EC8D00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EDCB61-75E8-4D03-9601-CC28D704D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34F4E8-60EE-44C8-82A6-68ECA01A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16D82B-F304-4E5F-8BB6-29DA27AA2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544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DBC52-6EC5-413F-8E1D-32C5E39F5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60877C-0854-4620-847F-EE824BEA8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FB3C36-26DE-4EA0-B239-D4A1AA24C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248CA0-4338-44FE-A92C-EFC72380C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CCBDF2-FE34-44C9-8053-3644E4D7E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936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760BFA-CD5D-4001-A2A6-7CCCB8F9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9B3774-D0F6-4C50-A595-6C28CBE6C4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AEE9891-C6CF-417F-A058-1019053E3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B47D93-5192-4F54-AE66-75D9CCC66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677B7DA-395D-4BDF-9E1F-10D9DDE6C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49630A8-467D-4529-9711-AC419F9A5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63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AE660C-6638-44A3-8580-9A7F271C9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D19DD12-F867-425E-AE3D-CEF518DD5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24A7A59-650C-41B5-AD96-AE2B0A47D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252CD4A-5FDA-4B08-8C7D-98C2AD038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3B6FA5B-B97D-4507-B603-2F3B82D6FF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0DF6EAA-615F-4801-94BD-696B0DAB4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3C8ACB9-E426-435A-8996-19E097BA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FB30554-4826-40CA-9846-229E3A605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942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4CDF4B-FF09-4FDF-A93B-E7C7F4749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2773FD0-9914-41B9-AB08-1F8525117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0DC6842-2B78-4D60-A146-0A37E8C46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0887010-F97F-437B-8B6F-F889A74E4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061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1A5AD30-5E51-40F0-BBF0-36C84EE6D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A6EEA3D-4D74-4D8F-945A-A3E9675E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5CF0A9-2718-49AE-B061-DF293F70B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216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EBA4D1-3854-461B-B32C-94A134B46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FC526-DBE8-40EB-B43B-D8F623AC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8C35131-92BD-4A68-A3FF-7DE125591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20A03BF-6D29-49AE-9752-20E9069E8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8E43AD2-1E72-4984-8FA5-D184689E8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BEFDB5-D211-4790-B0CC-B7C1621C3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20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5F7929-DAE0-4432-BCBF-99C786A9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D8F749E-60B0-4CDB-B328-48E1D6370E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B4E299B-422E-48D5-930B-F50E0F5A5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56C856-573D-44B6-8F1A-5057EF6B9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34ECC8-9606-4B9D-BFD7-2900ED08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E3D11A-1428-41B9-AD16-AC473FD3F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486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F7F3291-8F1A-4411-917E-BE4F5A868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7F2F8F-E584-4DCA-8E76-0EC7DE96B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11F5FBD-994A-46D4-BF5B-36F758312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380DE-655F-45D8-8CE9-86C971C44ED0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AD673F-BAFC-4FE9-B10F-C6E450888E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D8FAB0-9E5A-48A1-ABDA-110A9E086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9C27E-5799-498D-82F0-DB0FDA28F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69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B3-1aKX7fjw" TargetMode="External"/><Relationship Id="rId2" Type="http://schemas.openxmlformats.org/officeDocument/2006/relationships/hyperlink" Target="https://www.youtube.com/shorts/fP4zPNRoCRQ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www.youtube.com/watch?v=9qSkbW96tHI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va.hejzlarova@fsv.cuni.cz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1016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10EA1-A614-4492-A137-7B1D4B5BAE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Kvalitativní výzkum</a:t>
            </a:r>
            <a:br>
              <a:rPr lang="cs-CZ" dirty="0"/>
            </a:br>
            <a:r>
              <a:rPr lang="cs-CZ" dirty="0"/>
              <a:t>JSB514 a JSB575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682E1F0-E384-4769-989B-6B0B4BC89F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Eva M. Hejzlarová, Ph.D.</a:t>
            </a:r>
          </a:p>
          <a:p>
            <a:r>
              <a:rPr lang="cs-CZ" dirty="0"/>
              <a:t>25. 2. 2026</a:t>
            </a:r>
          </a:p>
        </p:txBody>
      </p:sp>
    </p:spTree>
    <p:extLst>
      <p:ext uri="{BB962C8B-B14F-4D97-AF65-F5344CB8AC3E}">
        <p14:creationId xmlns:p14="http://schemas.microsoft.com/office/powerpoint/2010/main" val="1821279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3D546-58FA-4692-A4C0-198B3E4F2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výzkum?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8A2970-DBCA-429C-A883-5402422B5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0" i="0" dirty="0">
                <a:solidFill>
                  <a:srgbClr val="202122"/>
                </a:solidFill>
                <a:effectLst/>
              </a:rPr>
              <a:t>aktivní, vytrvalý, </a:t>
            </a:r>
            <a:r>
              <a:rPr lang="cs-CZ" b="1" i="0" dirty="0">
                <a:solidFill>
                  <a:srgbClr val="202122"/>
                </a:solidFill>
                <a:effectLst/>
              </a:rPr>
              <a:t>systematický</a:t>
            </a:r>
            <a:r>
              <a:rPr lang="cs-CZ" b="0" i="0" dirty="0">
                <a:solidFill>
                  <a:srgbClr val="202122"/>
                </a:solidFill>
                <a:effectLst/>
              </a:rPr>
              <a:t> a tvořivý proces bádání s cílem objevit, interpretovat nebo přepracovat data, a rozšířit tak vědění</a:t>
            </a:r>
          </a:p>
          <a:p>
            <a:r>
              <a:rPr lang="cs-CZ" b="1" dirty="0">
                <a:solidFill>
                  <a:srgbClr val="202122"/>
                </a:solidFill>
              </a:rPr>
              <a:t>Metoda</a:t>
            </a:r>
            <a:r>
              <a:rPr lang="cs-CZ" dirty="0">
                <a:solidFill>
                  <a:srgbClr val="202122"/>
                </a:solidFill>
              </a:rPr>
              <a:t>!</a:t>
            </a:r>
          </a:p>
          <a:p>
            <a:r>
              <a:rPr lang="cs-CZ" b="0" i="0" dirty="0">
                <a:solidFill>
                  <a:srgbClr val="222222"/>
                </a:solidFill>
                <a:effectLst/>
              </a:rPr>
              <a:t>z řeckého met-</a:t>
            </a:r>
            <a:r>
              <a:rPr lang="cs-CZ" b="0" i="0" dirty="0" err="1">
                <a:solidFill>
                  <a:srgbClr val="222222"/>
                </a:solidFill>
                <a:effectLst/>
              </a:rPr>
              <a:t>hodos</a:t>
            </a:r>
            <a:r>
              <a:rPr lang="cs-CZ" b="0" i="0" dirty="0">
                <a:solidFill>
                  <a:srgbClr val="222222"/>
                </a:solidFill>
                <a:effectLst/>
              </a:rPr>
              <a:t> – "cesta, následování, postup" – postup nebo návod, jak získávat správné poznatky, prostředek poznání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802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ignaz semmelweiss">
            <a:extLst>
              <a:ext uri="{FF2B5EF4-FFF2-40B4-BE49-F238E27FC236}">
                <a16:creationId xmlns:a16="http://schemas.microsoft.com/office/drawing/2014/main" id="{26096872-9C87-49C2-878E-E9A320B357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8" r="-2" b="32564"/>
          <a:stretch/>
        </p:blipFill>
        <p:spPr bwMode="auto">
          <a:xfrm>
            <a:off x="1614489" y="68264"/>
            <a:ext cx="8963025" cy="67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213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Co je podle vás kvalitativní výzkum?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9AE1E14-F3F8-49C4-B189-24AF974C7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Definice kvalitativního výzkumu a jeho logika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„Kvalitativní výzkum je aktivitou, která staví pozorovatele do světa (nestojí „vně“). Kvalitativní výzkum sestává z praktik, které svět, v němž se pozorovatel nachází, zviditelňují, a to prostřednictvím polních poznámek, formálních i neformálních rozhovorů, fotografií, nahrávek nebo zpráv (o světě). Lidé věnující se kvalitativnímu výzkumu studují jevy v jejich přirozeném prostředí ve snaze porozumět nebo interpretovat dané fenomény tak, jak jim lidé rozumějí a jaké významy jim přikládají.“ </a:t>
            </a:r>
          </a:p>
          <a:p>
            <a:r>
              <a:rPr lang="cs-CZ" dirty="0"/>
              <a:t>(parafráze z </a:t>
            </a:r>
            <a:r>
              <a:rPr lang="cs-CZ" dirty="0" err="1"/>
              <a:t>Ritchie</a:t>
            </a:r>
            <a:r>
              <a:rPr lang="cs-CZ" dirty="0"/>
              <a:t> a </a:t>
            </a:r>
            <a:r>
              <a:rPr lang="cs-CZ" dirty="0" err="1"/>
              <a:t>Lewis</a:t>
            </a:r>
            <a:r>
              <a:rPr lang="cs-CZ" dirty="0"/>
              <a:t>, resp. </a:t>
            </a:r>
            <a:r>
              <a:rPr lang="cs-CZ" dirty="0" err="1"/>
              <a:t>Denzina</a:t>
            </a:r>
            <a:r>
              <a:rPr lang="cs-CZ" dirty="0"/>
              <a:t> a Lincoln 2000)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42865-8C5B-EBFD-E75D-529551ADB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855" y="365125"/>
            <a:ext cx="5985163" cy="212869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sz="3300" dirty="0">
                <a:solidFill>
                  <a:schemeClr val="accent1"/>
                </a:solidFill>
                <a:latin typeface="+mn-lt"/>
              </a:rPr>
              <a:t>Co jste se dočetli v textech?</a:t>
            </a:r>
            <a:br>
              <a:rPr lang="cs-CZ" sz="3300" dirty="0">
                <a:solidFill>
                  <a:schemeClr val="accent1"/>
                </a:solidFill>
                <a:latin typeface="+mn-lt"/>
              </a:rPr>
            </a:br>
            <a:br>
              <a:rPr lang="cs-CZ" sz="3300" dirty="0">
                <a:solidFill>
                  <a:schemeClr val="accent1"/>
                </a:solidFill>
                <a:latin typeface="+mn-lt"/>
              </a:rPr>
            </a:br>
            <a:r>
              <a:rPr lang="cs-CZ" sz="3300" dirty="0">
                <a:solidFill>
                  <a:schemeClr val="accent1"/>
                </a:solidFill>
                <a:latin typeface="+mn-lt"/>
              </a:rPr>
              <a:t>Co vám přišlo zajímavé nebo bizarní?</a:t>
            </a:r>
            <a:br>
              <a:rPr lang="cs-CZ" sz="3300" dirty="0">
                <a:solidFill>
                  <a:schemeClr val="accent1"/>
                </a:solidFill>
                <a:latin typeface="+mn-lt"/>
              </a:rPr>
            </a:b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2056" name="Content Placeholder 2055">
            <a:extLst>
              <a:ext uri="{FF2B5EF4-FFF2-40B4-BE49-F238E27FC236}">
                <a16:creationId xmlns:a16="http://schemas.microsoft.com/office/drawing/2014/main" id="{2ACBC7CB-9728-0F67-C61B-6FBC3812A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anchor="ctr"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en-US" dirty="0"/>
          </a:p>
        </p:txBody>
      </p:sp>
      <p:pic>
        <p:nvPicPr>
          <p:cNvPr id="2050" name="Picture 2" descr="Židovský hřbitov v Turnově pochází z doby Albrechta z Valdštejna. Částečně  ho poničila stavba mostu | Střední Čechy">
            <a:extLst>
              <a:ext uri="{FF2B5EF4-FFF2-40B4-BE49-F238E27FC236}">
                <a16:creationId xmlns:a16="http://schemas.microsoft.com/office/drawing/2014/main" id="{AA7ED5A2-580C-D7EC-891C-B5F40EE17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1" b="6086"/>
          <a:stretch>
            <a:fillRect/>
          </a:stretch>
        </p:blipFill>
        <p:spPr bwMode="auto">
          <a:xfrm>
            <a:off x="20" y="2959630"/>
            <a:ext cx="6400781" cy="38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ndefined">
            <a:extLst>
              <a:ext uri="{FF2B5EF4-FFF2-40B4-BE49-F238E27FC236}">
                <a16:creationId xmlns:a16="http://schemas.microsoft.com/office/drawing/2014/main" id="{A93A866A-5A90-7C81-5F62-588C919E9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757"/>
          <a:stretch>
            <a:fillRect/>
          </a:stretch>
        </p:blipFill>
        <p:spPr bwMode="auto">
          <a:xfrm>
            <a:off x="6591299" y="1"/>
            <a:ext cx="56007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030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EBFF53-F117-2C49-748F-6B6246AE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To, co si lidé myslí, to, co považují za důležité, utváří náš svět.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E203E9-5635-B22F-E919-20AF8815E7B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Turnov – židovský hřbitov pod silnicí </a:t>
            </a:r>
          </a:p>
          <a:p>
            <a:endParaRPr lang="cs-CZ" dirty="0"/>
          </a:p>
          <a:p>
            <a:r>
              <a:rPr lang="cs-CZ" dirty="0"/>
              <a:t>Mrtví </a:t>
            </a:r>
          </a:p>
          <a:p>
            <a:pPr lvl="1"/>
            <a:r>
              <a:rPr lang="cs-CZ" dirty="0"/>
              <a:t>kontroverze spojená s kremacemi, kompostováním </a:t>
            </a:r>
          </a:p>
          <a:p>
            <a:pPr lvl="1"/>
            <a:r>
              <a:rPr lang="cs-CZ" dirty="0"/>
              <a:t>nemovitost u hřbitova? </a:t>
            </a:r>
          </a:p>
          <a:p>
            <a:pPr lvl="1"/>
            <a:r>
              <a:rPr lang="cs-CZ" dirty="0"/>
              <a:t>přespání na hřbitově?</a:t>
            </a:r>
          </a:p>
          <a:p>
            <a:endParaRPr lang="cs-CZ" dirty="0"/>
          </a:p>
          <a:p>
            <a:r>
              <a:rPr lang="cs-CZ" dirty="0"/>
              <a:t>Československo – </a:t>
            </a:r>
            <a:r>
              <a:rPr lang="cs-CZ" dirty="0">
                <a:hlinkClick r:id="rId2"/>
              </a:rPr>
              <a:t>kostel v Mostě</a:t>
            </a:r>
            <a:r>
              <a:rPr lang="cs-CZ" dirty="0"/>
              <a:t> (1975)</a:t>
            </a:r>
          </a:p>
          <a:p>
            <a:r>
              <a:rPr lang="cs-CZ" dirty="0"/>
              <a:t>Švédsko – </a:t>
            </a:r>
            <a:r>
              <a:rPr lang="cs-CZ" dirty="0">
                <a:hlinkClick r:id="rId3"/>
              </a:rPr>
              <a:t>kostel v </a:t>
            </a:r>
            <a:r>
              <a:rPr lang="cs-CZ" dirty="0" err="1">
                <a:hlinkClick r:id="rId3"/>
              </a:rPr>
              <a:t>Kiruna</a:t>
            </a:r>
            <a:r>
              <a:rPr lang="cs-CZ" dirty="0"/>
              <a:t> (2025); delší dobový dokument </a:t>
            </a:r>
            <a:r>
              <a:rPr lang="cs-CZ" dirty="0">
                <a:hlinkClick r:id="rId4"/>
              </a:rPr>
              <a:t>zde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E3B3040-64F0-19ED-3E88-ECA92FD53B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cs-CZ" dirty="0"/>
          </a:p>
        </p:txBody>
      </p:sp>
      <p:pic>
        <p:nvPicPr>
          <p:cNvPr id="5" name="Obrázek 4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37D90C39-3806-D72F-DFA2-F33844A55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825625"/>
            <a:ext cx="6115904" cy="2676899"/>
          </a:xfrm>
          <a:prstGeom prst="rect">
            <a:avLst/>
          </a:prstGeom>
        </p:spPr>
      </p:pic>
      <p:pic>
        <p:nvPicPr>
          <p:cNvPr id="10" name="Obrázek 9" descr="Obsah obrázku text, snímek obrazovky, Písmo, algebra&#10;&#10;Obsah generovaný pomocí AI může být nesprávný.">
            <a:extLst>
              <a:ext uri="{FF2B5EF4-FFF2-40B4-BE49-F238E27FC236}">
                <a16:creationId xmlns:a16="http://schemas.microsoft.com/office/drawing/2014/main" id="{2220F5E0-D8CB-435A-B68E-95BE0DDEDC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8868" y="4637461"/>
            <a:ext cx="6030167" cy="186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50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A6EDC7-CEA6-10AE-FC2B-3FDCCD3F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9276CD-67DF-DB7A-2528-C47A7C7F5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Úkol na příště (bude se psát první </a:t>
            </a:r>
            <a:r>
              <a:rPr lang="cs-CZ" dirty="0" err="1"/>
              <a:t>minitest</a:t>
            </a:r>
            <a:r>
              <a:rPr lang="cs-CZ" dirty="0"/>
              <a:t>):</a:t>
            </a:r>
          </a:p>
          <a:p>
            <a:pPr lvl="1"/>
            <a:r>
              <a:rPr lang="cs-CZ" dirty="0"/>
              <a:t>Poslechnout si rozhlasovou hru (1.1)</a:t>
            </a:r>
          </a:p>
          <a:p>
            <a:pPr lvl="1"/>
            <a:r>
              <a:rPr lang="cs-CZ" dirty="0"/>
              <a:t>Přečíst si texty (1.2)</a:t>
            </a:r>
          </a:p>
          <a:p>
            <a:pPr lvl="1"/>
            <a:r>
              <a:rPr lang="cs-CZ" dirty="0"/>
              <a:t>(možnost přečíst si text Saši Uhlové)</a:t>
            </a:r>
          </a:p>
        </p:txBody>
      </p:sp>
    </p:spTree>
    <p:extLst>
      <p:ext uri="{BB962C8B-B14F-4D97-AF65-F5344CB8AC3E}">
        <p14:creationId xmlns:p14="http://schemas.microsoft.com/office/powerpoint/2010/main" val="187921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D50036-9020-429E-ADF2-49B39DDE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Technikálie</a:t>
            </a:r>
            <a:r>
              <a:rPr lang="cs-CZ" dirty="0"/>
              <a:t> o mně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DB9E86-F7FC-4854-B06F-426766D5E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497945" cy="4351338"/>
          </a:xfrm>
        </p:spPr>
        <p:txBody>
          <a:bodyPr>
            <a:normAutofit/>
          </a:bodyPr>
          <a:lstStyle/>
          <a:p>
            <a:r>
              <a:rPr lang="cs-CZ" sz="2000" dirty="0"/>
              <a:t>Mgr. Eva M. Hejzlarová, Ph.D.</a:t>
            </a:r>
          </a:p>
          <a:p>
            <a:r>
              <a:rPr lang="cs-CZ" sz="2000" dirty="0"/>
              <a:t>odborná asistentka na Katedře veřejné a sociální politiky, FSV UK</a:t>
            </a:r>
          </a:p>
          <a:p>
            <a:pPr lvl="1"/>
            <a:r>
              <a:rPr lang="cs-CZ" sz="2000" dirty="0"/>
              <a:t>Metodologicky laděné kurzy a praktika</a:t>
            </a:r>
          </a:p>
          <a:p>
            <a:pPr lvl="1"/>
            <a:r>
              <a:rPr lang="cs-CZ" sz="2000" dirty="0"/>
              <a:t>Public </a:t>
            </a:r>
            <a:r>
              <a:rPr lang="cs-CZ" sz="2000" dirty="0" err="1"/>
              <a:t>Policy</a:t>
            </a:r>
            <a:r>
              <a:rPr lang="cs-CZ" sz="2000" dirty="0"/>
              <a:t> </a:t>
            </a:r>
          </a:p>
          <a:p>
            <a:pPr lvl="1"/>
            <a:r>
              <a:rPr lang="cs-CZ" sz="2000" dirty="0" err="1"/>
              <a:t>Policy</a:t>
            </a:r>
            <a:r>
              <a:rPr lang="cs-CZ" sz="2000" dirty="0"/>
              <a:t> design a role emocí</a:t>
            </a:r>
          </a:p>
          <a:p>
            <a:r>
              <a:rPr lang="cs-CZ" sz="2000" dirty="0"/>
              <a:t>členka fakultní Komise pro etiku ve výzkumu</a:t>
            </a:r>
          </a:p>
          <a:p>
            <a:r>
              <a:rPr lang="cs-CZ" sz="2000" dirty="0">
                <a:hlinkClick r:id="rId2"/>
              </a:rPr>
              <a:t>Eva.hejzlarova@fsv.cuni.cz</a:t>
            </a:r>
            <a:r>
              <a:rPr lang="cs-CZ" sz="2000" dirty="0"/>
              <a:t> </a:t>
            </a:r>
          </a:p>
          <a:p>
            <a:r>
              <a:rPr lang="cs-CZ" sz="2000" dirty="0"/>
              <a:t>konzultace přes Google kalendář (typicky středa 15:00-15:45)</a:t>
            </a:r>
          </a:p>
          <a:p>
            <a:r>
              <a:rPr lang="cs-CZ" sz="2000" dirty="0"/>
              <a:t>Výuková asistentka: Bc. Paola Bianca </a:t>
            </a:r>
            <a:r>
              <a:rPr lang="cs-CZ" sz="2000" dirty="0" err="1"/>
              <a:t>Sissak</a:t>
            </a:r>
            <a:endParaRPr lang="cs-CZ" sz="2000" dirty="0"/>
          </a:p>
          <a:p>
            <a:r>
              <a:rPr lang="cs-CZ" sz="2000" dirty="0"/>
              <a:t>Cvičící: Bc. Eva Kosařová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C50051A-E5C3-973F-6025-4A1C5AD60C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cs-CZ" sz="2000" dirty="0"/>
              <a:t>Výzkumné projekty: </a:t>
            </a:r>
          </a:p>
          <a:p>
            <a:pPr lvl="2"/>
            <a:r>
              <a:rPr lang="cs-CZ" dirty="0"/>
              <a:t>„</a:t>
            </a:r>
            <a:r>
              <a:rPr lang="en-US" dirty="0"/>
              <a:t>Riders on the storm: Future imaginaries of populist leaders and their followers</a:t>
            </a:r>
            <a:r>
              <a:rPr lang="cs-CZ" dirty="0"/>
              <a:t>“ (GAČR 26-22327)</a:t>
            </a:r>
          </a:p>
          <a:p>
            <a:pPr lvl="2"/>
            <a:r>
              <a:rPr lang="cs-CZ" dirty="0"/>
              <a:t>„Hranice chudoby: regionální dimenze definice absolutní chudoby“ (TAČR TQ01000575)</a:t>
            </a:r>
          </a:p>
          <a:p>
            <a:pPr lvl="2"/>
            <a:r>
              <a:rPr lang="cs-CZ" sz="1500" dirty="0"/>
              <a:t>„</a:t>
            </a:r>
            <a:r>
              <a:rPr lang="cs-CZ" sz="1500" dirty="0" err="1"/>
              <a:t>Under</a:t>
            </a:r>
            <a:r>
              <a:rPr lang="cs-CZ" sz="1500" dirty="0"/>
              <a:t> </a:t>
            </a:r>
            <a:r>
              <a:rPr lang="cs-CZ" sz="1500" dirty="0" err="1"/>
              <a:t>pressure</a:t>
            </a:r>
            <a:r>
              <a:rPr lang="cs-CZ" sz="1500" dirty="0"/>
              <a:t>: krize, emoce a politické transformace kolem změny klimatu“ (GAČR 2022-2024)</a:t>
            </a:r>
          </a:p>
          <a:p>
            <a:pPr lvl="2"/>
            <a:r>
              <a:rPr lang="cs-CZ" sz="1500" dirty="0"/>
              <a:t>„Domov jako </a:t>
            </a:r>
            <a:r>
              <a:rPr lang="cs-CZ" sz="1500" dirty="0" err="1"/>
              <a:t>veřejněpolitický</a:t>
            </a:r>
            <a:r>
              <a:rPr lang="cs-CZ" sz="1500" dirty="0"/>
              <a:t> nástroj: emotivní dimenze domova v době karanténních opatření COVID-19 v Česku" (GAČR 2021-2023)</a:t>
            </a:r>
          </a:p>
          <a:p>
            <a:pPr lvl="2"/>
            <a:r>
              <a:rPr lang="cs-CZ" sz="1500" dirty="0"/>
              <a:t>„Role intimity v české kontroverzi ohledně domácích porodů“ (GAČR 2018-2020)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5253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59E4B-F635-4F25-AFA5-69CDA2F3D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K čemu si myslíte, že může být tento kurs dobrý?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DFDE16-7201-4FC5-B712-8EAAA7D1C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2371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4C9A0-F104-429F-86F3-9C10CF30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Kurs „Kvalitativní výzkum“: základní </a:t>
            </a:r>
            <a:r>
              <a:rPr lang="cs-CZ" dirty="0" err="1"/>
              <a:t>info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B3D367-6CE8-43C3-AD76-5F2A7D34B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Základní orientace v tom, co je kvalitativní výzkum</a:t>
            </a:r>
          </a:p>
          <a:p>
            <a:pPr lvl="1"/>
            <a:r>
              <a:rPr lang="cs-CZ" dirty="0"/>
              <a:t>Důležité pro další studium, praxi i pro státnice</a:t>
            </a:r>
          </a:p>
          <a:p>
            <a:r>
              <a:rPr lang="cs-CZ" dirty="0"/>
              <a:t>Základní dovednosti – jak koncipovat kvalitativní výzkum, na co myslet při jeho realizaci, provést rozhovor se všemi náležitostmi, analyzovat ho</a:t>
            </a:r>
          </a:p>
          <a:p>
            <a:r>
              <a:rPr lang="cs-CZ" dirty="0"/>
              <a:t>Nezbytná práce v prostředí </a:t>
            </a:r>
            <a:r>
              <a:rPr lang="cs-CZ" dirty="0" err="1"/>
              <a:t>moodle</a:t>
            </a:r>
            <a:r>
              <a:rPr lang="cs-CZ" dirty="0"/>
              <a:t> </a:t>
            </a:r>
            <a:r>
              <a:rPr lang="cs-CZ" dirty="0">
                <a:hlinkClick r:id="rId2"/>
              </a:rPr>
              <a:t>https://dl1.cuni.cz/course/view.php?id=10166</a:t>
            </a:r>
            <a:endParaRPr lang="cs-CZ" dirty="0"/>
          </a:p>
          <a:p>
            <a:r>
              <a:rPr lang="cs-CZ" b="1" dirty="0"/>
              <a:t>Přednášky</a:t>
            </a:r>
            <a:r>
              <a:rPr lang="cs-CZ" dirty="0"/>
              <a:t> ve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středu 11:00-12:20 v aule B103b</a:t>
            </a:r>
          </a:p>
          <a:p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</a:t>
            </a:r>
            <a:r>
              <a:rPr lang="cs-CZ" b="1" dirty="0"/>
              <a:t>áře</a:t>
            </a:r>
            <a:r>
              <a:rPr lang="cs-CZ" dirty="0"/>
              <a:t> pak ve vybrané pátky (13. 3., 27. 3. a 24. 4.) v čase 9:30-10:50 (jedna skupina) a 11:00-12:20 (druhá skupina) opět v B103b</a:t>
            </a:r>
          </a:p>
          <a:p>
            <a:r>
              <a:rPr lang="cs-CZ" dirty="0"/>
              <a:t>Kdo bude pracovat, tak kurs absolvuje</a:t>
            </a:r>
          </a:p>
        </p:txBody>
      </p:sp>
    </p:spTree>
    <p:extLst>
      <p:ext uri="{BB962C8B-B14F-4D97-AF65-F5344CB8AC3E}">
        <p14:creationId xmlns:p14="http://schemas.microsoft.com/office/powerpoint/2010/main" val="1296252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156F78-9367-48B3-80F9-1E937DA20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Kurs „Kvalitativní výzkum“: body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9943E2-5874-47D3-B51B-826117F014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96036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rámci práce v semestru je možné získat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49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bodů.</a:t>
            </a:r>
          </a:p>
          <a:p>
            <a:pPr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za „hlavní úkoly“ (ty jsou v semestru čtyři: 1) informovaný souhlas, návod k rozhovoru, reflexe cizího rozhovoru, 2) nahrávka a přepis rozhovoru a jeho reflexe, 3)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přečtení 5 rozhovorů a pořízení výpisků z nich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4) analýza rozhovoru) je 4-8 bodů (pokud není dodržen termín odevzdání, maximální hodnocení se sníží na polovinu, tj. 2, resp. 4 body); celkem 20 bodů.</a:t>
            </a:r>
          </a:p>
          <a:p>
            <a:pPr>
              <a:spcAft>
                <a:spcPts val="80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z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aktivní účast na každém semináři (jsou tři) je možné získat 3 body.</a:t>
            </a:r>
          </a:p>
          <a:p>
            <a:pPr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za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minitesty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přednáškách je možné získat 2 body, za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minitest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přednášce 2. 4. to budou max. 4 body).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skončení semestru už nebudou žádné povinnosti, jen napsání testu, který bude hodnocen z maxima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bodů.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9B4FDE8-CBD3-4BE9-ADFC-587E6EBF7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5280" y="1825625"/>
            <a:ext cx="2418080" cy="4351338"/>
          </a:xfrm>
        </p:spPr>
        <p:txBody>
          <a:bodyPr>
            <a:noAutofit/>
          </a:bodyPr>
          <a:lstStyle/>
          <a:p>
            <a:pPr algn="l"/>
            <a:r>
              <a:rPr lang="cs-CZ" sz="2000" b="0" i="0" u="none" strike="noStrike" baseline="0" dirty="0"/>
              <a:t>Výsledná známka bude odrážet celkový počet bodů podle přehledu uvedeného níže:</a:t>
            </a:r>
          </a:p>
          <a:p>
            <a:r>
              <a:rPr lang="cs-CZ" sz="2000" dirty="0"/>
              <a:t>91-100 A </a:t>
            </a:r>
          </a:p>
          <a:p>
            <a:r>
              <a:rPr lang="cs-CZ" sz="2000" dirty="0"/>
              <a:t>81-90 B </a:t>
            </a:r>
          </a:p>
          <a:p>
            <a:r>
              <a:rPr lang="cs-CZ" sz="2000" dirty="0"/>
              <a:t>71-80 C </a:t>
            </a:r>
          </a:p>
          <a:p>
            <a:r>
              <a:rPr lang="cs-CZ" sz="2000" dirty="0"/>
              <a:t>61-70 D </a:t>
            </a:r>
          </a:p>
          <a:p>
            <a:r>
              <a:rPr lang="cs-CZ" sz="2000" dirty="0"/>
              <a:t>51-60 E </a:t>
            </a:r>
          </a:p>
          <a:p>
            <a:r>
              <a:rPr lang="cs-CZ" sz="2000" dirty="0"/>
              <a:t>50 a méně F</a:t>
            </a:r>
          </a:p>
        </p:txBody>
      </p:sp>
    </p:spTree>
    <p:extLst>
      <p:ext uri="{BB962C8B-B14F-4D97-AF65-F5344CB8AC3E}">
        <p14:creationId xmlns:p14="http://schemas.microsoft.com/office/powerpoint/2010/main" val="2053029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1DB833-C36F-E157-D9DE-D10EFD20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„Hlavní úkoly“: témata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53826C-1085-DB57-E4D2-971FFCB0B9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262091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(1) Akademická integrace studujících 1. ročníků na českých VŠ</a:t>
            </a:r>
          </a:p>
          <a:p>
            <a:pPr marL="0" indent="0">
              <a:buNone/>
            </a:pPr>
            <a:r>
              <a:rPr lang="cs-CZ" dirty="0"/>
              <a:t>(2) Zkušenost s pobíráním sociálních dávek</a:t>
            </a:r>
          </a:p>
          <a:p>
            <a:pPr marL="0" indent="0">
              <a:buNone/>
            </a:pPr>
            <a:r>
              <a:rPr lang="cs-CZ" dirty="0"/>
              <a:t>(3) Členství v mládežnické organizaci politické strany či hnutí</a:t>
            </a:r>
          </a:p>
          <a:p>
            <a:pPr marL="0" indent="0">
              <a:buNone/>
            </a:pPr>
            <a:r>
              <a:rPr lang="cs-CZ" dirty="0"/>
              <a:t>(Je mi to úplně jedno.)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506B015-3494-A65C-61C9-54F0582A8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91418" y="1825625"/>
            <a:ext cx="2662382" cy="435133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7" name="Obrázek 6" descr="Obsah obrázku text, řada/pruh, Písmo, číslo&#10;&#10;Obsah generovaný pomocí AI může být nesprávný.">
            <a:extLst>
              <a:ext uri="{FF2B5EF4-FFF2-40B4-BE49-F238E27FC236}">
                <a16:creationId xmlns:a16="http://schemas.microsoft.com/office/drawing/2014/main" id="{E7C8F89C-F30B-CEF2-72B1-F4C6A752A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81051"/>
            <a:ext cx="12192000" cy="16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03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714B12-BEB7-DEF2-EBC5-49CFBDF85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 si „nacvičíme“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AB711F-93D6-4FF9-D43F-265EBC56F3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koly a činnost na seminářích</a:t>
            </a:r>
          </a:p>
          <a:p>
            <a:r>
              <a:rPr lang="cs-CZ" sz="22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tvorba vlastního výzkumného designu </a:t>
            </a:r>
          </a:p>
          <a:p>
            <a:r>
              <a:rPr lang="cs-CZ" sz="2200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posouzení jiného výzkumného designu </a:t>
            </a:r>
          </a:p>
          <a:p>
            <a:r>
              <a:rPr lang="cs-CZ" sz="22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vytvoření návodu k rozhovoru</a:t>
            </a:r>
          </a:p>
          <a:p>
            <a:endParaRPr lang="en-GB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5E17621-DFA3-90CA-86B1-B571B0D8B6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závěrečný test</a:t>
            </a:r>
          </a:p>
          <a:p>
            <a:r>
              <a:rPr lang="cs-CZ" sz="22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napsat na zadané téma vl</a:t>
            </a:r>
            <a:r>
              <a:rPr lang="cs-CZ" sz="22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astní</a:t>
            </a:r>
            <a:r>
              <a:rPr lang="cs-CZ" sz="22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návrh výzk</a:t>
            </a:r>
            <a:r>
              <a:rPr lang="cs-CZ" sz="22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umného</a:t>
            </a:r>
            <a:r>
              <a:rPr lang="cs-CZ" sz="22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designu</a:t>
            </a:r>
          </a:p>
          <a:p>
            <a:r>
              <a:rPr lang="cs-CZ" sz="2200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posoudit modelový příklad výzkumu</a:t>
            </a:r>
          </a:p>
          <a:p>
            <a:r>
              <a:rPr lang="cs-CZ" sz="22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napsat návod k rozhovoru na určité téma (zvolit vhodné výzkumné otázky, zvolit vhodné otázky do rozhovoru)</a:t>
            </a:r>
          </a:p>
          <a:p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znalostní test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926443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Výzkum a specifika kvalitativního výzkumu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Co je výzkum?</a:t>
            </a:r>
            <a:endParaRPr lang="cs-CZ" sz="3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3D546-58FA-4692-A4C0-198B3E4F2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výzkum?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8A2970-DBCA-429C-A883-5402422B5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202122"/>
                </a:solidFill>
                <a:effectLst/>
              </a:rPr>
              <a:t>aktivní, vytrvalý, systematický a tvořivý proces bádání s cílem objevit, interpretovat nebo přepracovat data, a rozšířit tak vědění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10287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1560</Words>
  <Application>Microsoft Office PowerPoint</Application>
  <PresentationFormat>Širokoúhlá obrazovka</PresentationFormat>
  <Paragraphs>106</Paragraphs>
  <Slides>16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Kvalitativní výzkum JSB514 a JSB575</vt:lpstr>
      <vt:lpstr>Technikálie o mně</vt:lpstr>
      <vt:lpstr>K čemu si myslíte, že může být tento kurs dobrý?</vt:lpstr>
      <vt:lpstr>Kurs „Kvalitativní výzkum“: základní info</vt:lpstr>
      <vt:lpstr>Kurs „Kvalitativní výzkum“: body</vt:lpstr>
      <vt:lpstr>„Hlavní úkoly“: témata</vt:lpstr>
      <vt:lpstr>Test si „nacvičíme“</vt:lpstr>
      <vt:lpstr>1. Výzkum a specifika kvalitativního výzkumu</vt:lpstr>
      <vt:lpstr>Co je výzkum?</vt:lpstr>
      <vt:lpstr>Co je výzkum?</vt:lpstr>
      <vt:lpstr>Prezentace aplikace PowerPoint</vt:lpstr>
      <vt:lpstr>Co je podle vás kvalitativní výzkum?</vt:lpstr>
      <vt:lpstr>Definice kvalitativního výzkumu a jeho logika</vt:lpstr>
      <vt:lpstr>  Co jste se dočetli v textech?  Co vám přišlo zajímavé nebo bizarní?   </vt:lpstr>
      <vt:lpstr>To, co si lidé myslí, to, co považují za důležité, utváří náš svět.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Kvalitativní výzkum JSB514 a JSB575</dc:title>
  <dc:creator>Eva M. Hejzlarová</dc:creator>
  <cp:lastModifiedBy>Eva Hejzlarová</cp:lastModifiedBy>
  <cp:revision>13</cp:revision>
  <cp:lastPrinted>2025-02-19T09:15:23Z</cp:lastPrinted>
  <dcterms:created xsi:type="dcterms:W3CDTF">2021-09-29T20:45:59Z</dcterms:created>
  <dcterms:modified xsi:type="dcterms:W3CDTF">2026-02-24T14:42:02Z</dcterms:modified>
</cp:coreProperties>
</file>