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76" r:id="rId3"/>
    <p:sldId id="260" r:id="rId4"/>
    <p:sldId id="259" r:id="rId5"/>
    <p:sldId id="274" r:id="rId6"/>
    <p:sldId id="275"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D597B354-567C-49D7-AC2E-8BB59237665B}">
          <p14:sldIdLst>
            <p14:sldId id="256"/>
            <p14:sldId id="276"/>
            <p14:sldId id="260"/>
            <p14:sldId id="259"/>
            <p14:sldId id="274"/>
            <p14:sldId id="275"/>
            <p14:sldId id="277"/>
            <p14:sldId id="278"/>
            <p14:sldId id="279"/>
            <p14:sldId id="280"/>
            <p14:sldId id="281"/>
            <p14:sldId id="282"/>
            <p14:sldId id="283"/>
            <p14:sldId id="284"/>
            <p14:sldId id="285"/>
            <p14:sldId id="286"/>
            <p14:sldId id="287"/>
            <p14:sldId id="288"/>
            <p14:sldId id="289"/>
            <p14:sldId id="29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3" autoAdjust="0"/>
    <p:restoredTop sz="94660"/>
  </p:normalViewPr>
  <p:slideViewPr>
    <p:cSldViewPr snapToGrid="0">
      <p:cViewPr varScale="1">
        <p:scale>
          <a:sx n="86" d="100"/>
          <a:sy n="86" d="100"/>
        </p:scale>
        <p:origin x="4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AA434C-1D07-461E-9C9A-37D2D03FD76F}"/>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F25A0F86-A218-4A75-8323-CCB7F153A0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BA82AA25-5554-4DBA-8C24-F3CEB3780539}"/>
              </a:ext>
            </a:extLst>
          </p:cNvPr>
          <p:cNvSpPr>
            <a:spLocks noGrp="1"/>
          </p:cNvSpPr>
          <p:nvPr>
            <p:ph type="dt" sz="half" idx="10"/>
          </p:nvPr>
        </p:nvSpPr>
        <p:spPr/>
        <p:txBody>
          <a:bodyPr/>
          <a:lstStyle/>
          <a:p>
            <a:fld id="{96DCD1BD-EF6A-4DBE-A8AD-0E720D16C393}" type="datetimeFigureOut">
              <a:rPr lang="cs-CZ" smtClean="0"/>
              <a:t>07.12.2020</a:t>
            </a:fld>
            <a:endParaRPr lang="cs-CZ"/>
          </a:p>
        </p:txBody>
      </p:sp>
      <p:sp>
        <p:nvSpPr>
          <p:cNvPr id="5" name="Zástupný symbol pro zápatí 4">
            <a:extLst>
              <a:ext uri="{FF2B5EF4-FFF2-40B4-BE49-F238E27FC236}">
                <a16:creationId xmlns:a16="http://schemas.microsoft.com/office/drawing/2014/main" id="{403BE66A-73B9-4372-8BE0-80AE93B2A12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2446705-92F6-4F1B-B1D0-97BF4194768F}"/>
              </a:ext>
            </a:extLst>
          </p:cNvPr>
          <p:cNvSpPr>
            <a:spLocks noGrp="1"/>
          </p:cNvSpPr>
          <p:nvPr>
            <p:ph type="sldNum" sz="quarter" idx="12"/>
          </p:nvPr>
        </p:nvSpPr>
        <p:spPr/>
        <p:txBody>
          <a:bodyPr/>
          <a:lstStyle/>
          <a:p>
            <a:fld id="{D70EA61C-3AA0-4B68-B26E-CB804D250F44}" type="slidenum">
              <a:rPr lang="cs-CZ" smtClean="0"/>
              <a:t>‹#›</a:t>
            </a:fld>
            <a:endParaRPr lang="cs-CZ"/>
          </a:p>
        </p:txBody>
      </p:sp>
    </p:spTree>
    <p:extLst>
      <p:ext uri="{BB962C8B-B14F-4D97-AF65-F5344CB8AC3E}">
        <p14:creationId xmlns:p14="http://schemas.microsoft.com/office/powerpoint/2010/main" val="3765603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6812C4-CE7A-4D66-B0BF-139BC88996CF}"/>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E9B779CE-08EC-4320-937E-415B89B4BB59}"/>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DE6212C-0FCC-41AF-9470-CAA3F712120A}"/>
              </a:ext>
            </a:extLst>
          </p:cNvPr>
          <p:cNvSpPr>
            <a:spLocks noGrp="1"/>
          </p:cNvSpPr>
          <p:nvPr>
            <p:ph type="dt" sz="half" idx="10"/>
          </p:nvPr>
        </p:nvSpPr>
        <p:spPr/>
        <p:txBody>
          <a:bodyPr/>
          <a:lstStyle/>
          <a:p>
            <a:fld id="{96DCD1BD-EF6A-4DBE-A8AD-0E720D16C393}" type="datetimeFigureOut">
              <a:rPr lang="cs-CZ" smtClean="0"/>
              <a:t>07.12.2020</a:t>
            </a:fld>
            <a:endParaRPr lang="cs-CZ"/>
          </a:p>
        </p:txBody>
      </p:sp>
      <p:sp>
        <p:nvSpPr>
          <p:cNvPr id="5" name="Zástupný symbol pro zápatí 4">
            <a:extLst>
              <a:ext uri="{FF2B5EF4-FFF2-40B4-BE49-F238E27FC236}">
                <a16:creationId xmlns:a16="http://schemas.microsoft.com/office/drawing/2014/main" id="{CF2BCC47-15CF-4863-8A9E-5F268C026FB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DE67553-729F-4DCD-8EE5-32A54B99DA0F}"/>
              </a:ext>
            </a:extLst>
          </p:cNvPr>
          <p:cNvSpPr>
            <a:spLocks noGrp="1"/>
          </p:cNvSpPr>
          <p:nvPr>
            <p:ph type="sldNum" sz="quarter" idx="12"/>
          </p:nvPr>
        </p:nvSpPr>
        <p:spPr/>
        <p:txBody>
          <a:bodyPr/>
          <a:lstStyle/>
          <a:p>
            <a:fld id="{D70EA61C-3AA0-4B68-B26E-CB804D250F44}" type="slidenum">
              <a:rPr lang="cs-CZ" smtClean="0"/>
              <a:t>‹#›</a:t>
            </a:fld>
            <a:endParaRPr lang="cs-CZ"/>
          </a:p>
        </p:txBody>
      </p:sp>
    </p:spTree>
    <p:extLst>
      <p:ext uri="{BB962C8B-B14F-4D97-AF65-F5344CB8AC3E}">
        <p14:creationId xmlns:p14="http://schemas.microsoft.com/office/powerpoint/2010/main" val="3254073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85D6F20-42B8-4BB3-BD79-326E3F1A6C82}"/>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C4D7122-2CF6-4F7E-8117-D9FB972F9937}"/>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5457B89-7CD9-479E-A3C1-412CB6506FF1}"/>
              </a:ext>
            </a:extLst>
          </p:cNvPr>
          <p:cNvSpPr>
            <a:spLocks noGrp="1"/>
          </p:cNvSpPr>
          <p:nvPr>
            <p:ph type="dt" sz="half" idx="10"/>
          </p:nvPr>
        </p:nvSpPr>
        <p:spPr/>
        <p:txBody>
          <a:bodyPr/>
          <a:lstStyle/>
          <a:p>
            <a:fld id="{96DCD1BD-EF6A-4DBE-A8AD-0E720D16C393}" type="datetimeFigureOut">
              <a:rPr lang="cs-CZ" smtClean="0"/>
              <a:t>07.12.2020</a:t>
            </a:fld>
            <a:endParaRPr lang="cs-CZ"/>
          </a:p>
        </p:txBody>
      </p:sp>
      <p:sp>
        <p:nvSpPr>
          <p:cNvPr id="5" name="Zástupný symbol pro zápatí 4">
            <a:extLst>
              <a:ext uri="{FF2B5EF4-FFF2-40B4-BE49-F238E27FC236}">
                <a16:creationId xmlns:a16="http://schemas.microsoft.com/office/drawing/2014/main" id="{2999A371-2482-479E-B836-DB949F5356C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DFE2A3C-2A18-4E8F-B4BD-BC2FBC48FB8D}"/>
              </a:ext>
            </a:extLst>
          </p:cNvPr>
          <p:cNvSpPr>
            <a:spLocks noGrp="1"/>
          </p:cNvSpPr>
          <p:nvPr>
            <p:ph type="sldNum" sz="quarter" idx="12"/>
          </p:nvPr>
        </p:nvSpPr>
        <p:spPr/>
        <p:txBody>
          <a:bodyPr/>
          <a:lstStyle/>
          <a:p>
            <a:fld id="{D70EA61C-3AA0-4B68-B26E-CB804D250F44}" type="slidenum">
              <a:rPr lang="cs-CZ" smtClean="0"/>
              <a:t>‹#›</a:t>
            </a:fld>
            <a:endParaRPr lang="cs-CZ"/>
          </a:p>
        </p:txBody>
      </p:sp>
    </p:spTree>
    <p:extLst>
      <p:ext uri="{BB962C8B-B14F-4D97-AF65-F5344CB8AC3E}">
        <p14:creationId xmlns:p14="http://schemas.microsoft.com/office/powerpoint/2010/main" val="1325180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0A32BA-F727-44B8-BD96-EA7CEC1D018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B7EBFBC-AB00-47E5-BEC1-C8A6A005460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261A260-6D77-40C1-AD19-BEC886EC7918}"/>
              </a:ext>
            </a:extLst>
          </p:cNvPr>
          <p:cNvSpPr>
            <a:spLocks noGrp="1"/>
          </p:cNvSpPr>
          <p:nvPr>
            <p:ph type="dt" sz="half" idx="10"/>
          </p:nvPr>
        </p:nvSpPr>
        <p:spPr/>
        <p:txBody>
          <a:bodyPr/>
          <a:lstStyle/>
          <a:p>
            <a:fld id="{96DCD1BD-EF6A-4DBE-A8AD-0E720D16C393}" type="datetimeFigureOut">
              <a:rPr lang="cs-CZ" smtClean="0"/>
              <a:t>07.12.2020</a:t>
            </a:fld>
            <a:endParaRPr lang="cs-CZ"/>
          </a:p>
        </p:txBody>
      </p:sp>
      <p:sp>
        <p:nvSpPr>
          <p:cNvPr id="5" name="Zástupný symbol pro zápatí 4">
            <a:extLst>
              <a:ext uri="{FF2B5EF4-FFF2-40B4-BE49-F238E27FC236}">
                <a16:creationId xmlns:a16="http://schemas.microsoft.com/office/drawing/2014/main" id="{6B2494F5-78BB-418C-8A39-E6B102AD4F4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957CBD9-C37C-42F2-9CC4-453A7B491D88}"/>
              </a:ext>
            </a:extLst>
          </p:cNvPr>
          <p:cNvSpPr>
            <a:spLocks noGrp="1"/>
          </p:cNvSpPr>
          <p:nvPr>
            <p:ph type="sldNum" sz="quarter" idx="12"/>
          </p:nvPr>
        </p:nvSpPr>
        <p:spPr/>
        <p:txBody>
          <a:bodyPr/>
          <a:lstStyle/>
          <a:p>
            <a:fld id="{D70EA61C-3AA0-4B68-B26E-CB804D250F44}" type="slidenum">
              <a:rPr lang="cs-CZ" smtClean="0"/>
              <a:t>‹#›</a:t>
            </a:fld>
            <a:endParaRPr lang="cs-CZ"/>
          </a:p>
        </p:txBody>
      </p:sp>
    </p:spTree>
    <p:extLst>
      <p:ext uri="{BB962C8B-B14F-4D97-AF65-F5344CB8AC3E}">
        <p14:creationId xmlns:p14="http://schemas.microsoft.com/office/powerpoint/2010/main" val="1237764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C55FD6-FDFA-4898-B890-248240E3F0C1}"/>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67728A7A-2FD8-4A9D-B550-51337293B4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ABC11EFD-7CB4-4629-BF2E-F96388F8421E}"/>
              </a:ext>
            </a:extLst>
          </p:cNvPr>
          <p:cNvSpPr>
            <a:spLocks noGrp="1"/>
          </p:cNvSpPr>
          <p:nvPr>
            <p:ph type="dt" sz="half" idx="10"/>
          </p:nvPr>
        </p:nvSpPr>
        <p:spPr/>
        <p:txBody>
          <a:bodyPr/>
          <a:lstStyle/>
          <a:p>
            <a:fld id="{96DCD1BD-EF6A-4DBE-A8AD-0E720D16C393}" type="datetimeFigureOut">
              <a:rPr lang="cs-CZ" smtClean="0"/>
              <a:t>07.12.2020</a:t>
            </a:fld>
            <a:endParaRPr lang="cs-CZ"/>
          </a:p>
        </p:txBody>
      </p:sp>
      <p:sp>
        <p:nvSpPr>
          <p:cNvPr id="5" name="Zástupný symbol pro zápatí 4">
            <a:extLst>
              <a:ext uri="{FF2B5EF4-FFF2-40B4-BE49-F238E27FC236}">
                <a16:creationId xmlns:a16="http://schemas.microsoft.com/office/drawing/2014/main" id="{609D4173-BE25-4B47-A175-322D10A88D3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202755F-F169-4E42-AD6D-451522AB7F44}"/>
              </a:ext>
            </a:extLst>
          </p:cNvPr>
          <p:cNvSpPr>
            <a:spLocks noGrp="1"/>
          </p:cNvSpPr>
          <p:nvPr>
            <p:ph type="sldNum" sz="quarter" idx="12"/>
          </p:nvPr>
        </p:nvSpPr>
        <p:spPr/>
        <p:txBody>
          <a:bodyPr/>
          <a:lstStyle/>
          <a:p>
            <a:fld id="{D70EA61C-3AA0-4B68-B26E-CB804D250F44}" type="slidenum">
              <a:rPr lang="cs-CZ" smtClean="0"/>
              <a:t>‹#›</a:t>
            </a:fld>
            <a:endParaRPr lang="cs-CZ"/>
          </a:p>
        </p:txBody>
      </p:sp>
    </p:spTree>
    <p:extLst>
      <p:ext uri="{BB962C8B-B14F-4D97-AF65-F5344CB8AC3E}">
        <p14:creationId xmlns:p14="http://schemas.microsoft.com/office/powerpoint/2010/main" val="2508195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D75227-1016-47EA-9D28-E2165E7BC79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EEB704B-9611-4824-A6B5-26FC31C943CD}"/>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E7776D6-6C7C-4E1B-B20B-1FA4CA677842}"/>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285FC27-BE4A-4FEB-A8CC-45DF37461835}"/>
              </a:ext>
            </a:extLst>
          </p:cNvPr>
          <p:cNvSpPr>
            <a:spLocks noGrp="1"/>
          </p:cNvSpPr>
          <p:nvPr>
            <p:ph type="dt" sz="half" idx="10"/>
          </p:nvPr>
        </p:nvSpPr>
        <p:spPr/>
        <p:txBody>
          <a:bodyPr/>
          <a:lstStyle/>
          <a:p>
            <a:fld id="{96DCD1BD-EF6A-4DBE-A8AD-0E720D16C393}" type="datetimeFigureOut">
              <a:rPr lang="cs-CZ" smtClean="0"/>
              <a:t>07.12.2020</a:t>
            </a:fld>
            <a:endParaRPr lang="cs-CZ"/>
          </a:p>
        </p:txBody>
      </p:sp>
      <p:sp>
        <p:nvSpPr>
          <p:cNvPr id="6" name="Zástupný symbol pro zápatí 5">
            <a:extLst>
              <a:ext uri="{FF2B5EF4-FFF2-40B4-BE49-F238E27FC236}">
                <a16:creationId xmlns:a16="http://schemas.microsoft.com/office/drawing/2014/main" id="{AC7247CA-F675-4DF3-99C9-D15A57F6705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804293B-823E-46B2-A67C-72C509212AAE}"/>
              </a:ext>
            </a:extLst>
          </p:cNvPr>
          <p:cNvSpPr>
            <a:spLocks noGrp="1"/>
          </p:cNvSpPr>
          <p:nvPr>
            <p:ph type="sldNum" sz="quarter" idx="12"/>
          </p:nvPr>
        </p:nvSpPr>
        <p:spPr/>
        <p:txBody>
          <a:bodyPr/>
          <a:lstStyle/>
          <a:p>
            <a:fld id="{D70EA61C-3AA0-4B68-B26E-CB804D250F44}" type="slidenum">
              <a:rPr lang="cs-CZ" smtClean="0"/>
              <a:t>‹#›</a:t>
            </a:fld>
            <a:endParaRPr lang="cs-CZ"/>
          </a:p>
        </p:txBody>
      </p:sp>
    </p:spTree>
    <p:extLst>
      <p:ext uri="{BB962C8B-B14F-4D97-AF65-F5344CB8AC3E}">
        <p14:creationId xmlns:p14="http://schemas.microsoft.com/office/powerpoint/2010/main" val="1454710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9BAD9F-1DD5-47FF-996E-805BAFFF6024}"/>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612DF26D-9F96-4323-ADD1-031C5CBBB0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C6D3BE85-2516-4D05-B40B-E10C80CAD5A8}"/>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E6EDBF7E-443F-4C73-B76E-534E5B2C7E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713A07D3-F269-4E89-88F5-0621FBCDCC61}"/>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CAF4138E-36EE-4800-89FC-0FF4D6E14A44}"/>
              </a:ext>
            </a:extLst>
          </p:cNvPr>
          <p:cNvSpPr>
            <a:spLocks noGrp="1"/>
          </p:cNvSpPr>
          <p:nvPr>
            <p:ph type="dt" sz="half" idx="10"/>
          </p:nvPr>
        </p:nvSpPr>
        <p:spPr/>
        <p:txBody>
          <a:bodyPr/>
          <a:lstStyle/>
          <a:p>
            <a:fld id="{96DCD1BD-EF6A-4DBE-A8AD-0E720D16C393}" type="datetimeFigureOut">
              <a:rPr lang="cs-CZ" smtClean="0"/>
              <a:t>07.12.2020</a:t>
            </a:fld>
            <a:endParaRPr lang="cs-CZ"/>
          </a:p>
        </p:txBody>
      </p:sp>
      <p:sp>
        <p:nvSpPr>
          <p:cNvPr id="8" name="Zástupný symbol pro zápatí 7">
            <a:extLst>
              <a:ext uri="{FF2B5EF4-FFF2-40B4-BE49-F238E27FC236}">
                <a16:creationId xmlns:a16="http://schemas.microsoft.com/office/drawing/2014/main" id="{0A497712-0256-4640-AC15-9AF6FDD4A06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89B76C9B-6784-422A-BE69-5ECC866229A6}"/>
              </a:ext>
            </a:extLst>
          </p:cNvPr>
          <p:cNvSpPr>
            <a:spLocks noGrp="1"/>
          </p:cNvSpPr>
          <p:nvPr>
            <p:ph type="sldNum" sz="quarter" idx="12"/>
          </p:nvPr>
        </p:nvSpPr>
        <p:spPr/>
        <p:txBody>
          <a:bodyPr/>
          <a:lstStyle/>
          <a:p>
            <a:fld id="{D70EA61C-3AA0-4B68-B26E-CB804D250F44}" type="slidenum">
              <a:rPr lang="cs-CZ" smtClean="0"/>
              <a:t>‹#›</a:t>
            </a:fld>
            <a:endParaRPr lang="cs-CZ"/>
          </a:p>
        </p:txBody>
      </p:sp>
    </p:spTree>
    <p:extLst>
      <p:ext uri="{BB962C8B-B14F-4D97-AF65-F5344CB8AC3E}">
        <p14:creationId xmlns:p14="http://schemas.microsoft.com/office/powerpoint/2010/main" val="3828331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F5467B-51CE-44CC-B3A9-C8DA78DDEEB8}"/>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EAFA720B-6EA4-48A4-84C4-638D71C93CE4}"/>
              </a:ext>
            </a:extLst>
          </p:cNvPr>
          <p:cNvSpPr>
            <a:spLocks noGrp="1"/>
          </p:cNvSpPr>
          <p:nvPr>
            <p:ph type="dt" sz="half" idx="10"/>
          </p:nvPr>
        </p:nvSpPr>
        <p:spPr/>
        <p:txBody>
          <a:bodyPr/>
          <a:lstStyle/>
          <a:p>
            <a:fld id="{96DCD1BD-EF6A-4DBE-A8AD-0E720D16C393}" type="datetimeFigureOut">
              <a:rPr lang="cs-CZ" smtClean="0"/>
              <a:t>07.12.2020</a:t>
            </a:fld>
            <a:endParaRPr lang="cs-CZ"/>
          </a:p>
        </p:txBody>
      </p:sp>
      <p:sp>
        <p:nvSpPr>
          <p:cNvPr id="4" name="Zástupný symbol pro zápatí 3">
            <a:extLst>
              <a:ext uri="{FF2B5EF4-FFF2-40B4-BE49-F238E27FC236}">
                <a16:creationId xmlns:a16="http://schemas.microsoft.com/office/drawing/2014/main" id="{168EFC7A-D0AB-4F8D-ABA7-3DEF80A3F539}"/>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3E1F9FA3-8DD4-4F2C-817A-19198B0CE5B0}"/>
              </a:ext>
            </a:extLst>
          </p:cNvPr>
          <p:cNvSpPr>
            <a:spLocks noGrp="1"/>
          </p:cNvSpPr>
          <p:nvPr>
            <p:ph type="sldNum" sz="quarter" idx="12"/>
          </p:nvPr>
        </p:nvSpPr>
        <p:spPr/>
        <p:txBody>
          <a:bodyPr/>
          <a:lstStyle/>
          <a:p>
            <a:fld id="{D70EA61C-3AA0-4B68-B26E-CB804D250F44}" type="slidenum">
              <a:rPr lang="cs-CZ" smtClean="0"/>
              <a:t>‹#›</a:t>
            </a:fld>
            <a:endParaRPr lang="cs-CZ"/>
          </a:p>
        </p:txBody>
      </p:sp>
    </p:spTree>
    <p:extLst>
      <p:ext uri="{BB962C8B-B14F-4D97-AF65-F5344CB8AC3E}">
        <p14:creationId xmlns:p14="http://schemas.microsoft.com/office/powerpoint/2010/main" val="2810115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C9BFF99-DE1F-4008-BB75-FFDA637E0A82}"/>
              </a:ext>
            </a:extLst>
          </p:cNvPr>
          <p:cNvSpPr>
            <a:spLocks noGrp="1"/>
          </p:cNvSpPr>
          <p:nvPr>
            <p:ph type="dt" sz="half" idx="10"/>
          </p:nvPr>
        </p:nvSpPr>
        <p:spPr/>
        <p:txBody>
          <a:bodyPr/>
          <a:lstStyle/>
          <a:p>
            <a:fld id="{96DCD1BD-EF6A-4DBE-A8AD-0E720D16C393}" type="datetimeFigureOut">
              <a:rPr lang="cs-CZ" smtClean="0"/>
              <a:t>07.12.2020</a:t>
            </a:fld>
            <a:endParaRPr lang="cs-CZ"/>
          </a:p>
        </p:txBody>
      </p:sp>
      <p:sp>
        <p:nvSpPr>
          <p:cNvPr id="3" name="Zástupný symbol pro zápatí 2">
            <a:extLst>
              <a:ext uri="{FF2B5EF4-FFF2-40B4-BE49-F238E27FC236}">
                <a16:creationId xmlns:a16="http://schemas.microsoft.com/office/drawing/2014/main" id="{CB11434B-D390-41F9-AB30-58C246AA04C7}"/>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D43AB467-D488-467C-962F-579425879208}"/>
              </a:ext>
            </a:extLst>
          </p:cNvPr>
          <p:cNvSpPr>
            <a:spLocks noGrp="1"/>
          </p:cNvSpPr>
          <p:nvPr>
            <p:ph type="sldNum" sz="quarter" idx="12"/>
          </p:nvPr>
        </p:nvSpPr>
        <p:spPr/>
        <p:txBody>
          <a:bodyPr/>
          <a:lstStyle/>
          <a:p>
            <a:fld id="{D70EA61C-3AA0-4B68-B26E-CB804D250F44}" type="slidenum">
              <a:rPr lang="cs-CZ" smtClean="0"/>
              <a:t>‹#›</a:t>
            </a:fld>
            <a:endParaRPr lang="cs-CZ"/>
          </a:p>
        </p:txBody>
      </p:sp>
    </p:spTree>
    <p:extLst>
      <p:ext uri="{BB962C8B-B14F-4D97-AF65-F5344CB8AC3E}">
        <p14:creationId xmlns:p14="http://schemas.microsoft.com/office/powerpoint/2010/main" val="297108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F3674C-812D-4F0B-8FB1-55BCFBA646B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728CB87B-76C3-4BC2-8DD6-AF2EA903A6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8029C5EB-0180-4364-B4CB-E6C43D7CB5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3B192D5-8107-4F0F-A040-262A0F2A205A}"/>
              </a:ext>
            </a:extLst>
          </p:cNvPr>
          <p:cNvSpPr>
            <a:spLocks noGrp="1"/>
          </p:cNvSpPr>
          <p:nvPr>
            <p:ph type="dt" sz="half" idx="10"/>
          </p:nvPr>
        </p:nvSpPr>
        <p:spPr/>
        <p:txBody>
          <a:bodyPr/>
          <a:lstStyle/>
          <a:p>
            <a:fld id="{96DCD1BD-EF6A-4DBE-A8AD-0E720D16C393}" type="datetimeFigureOut">
              <a:rPr lang="cs-CZ" smtClean="0"/>
              <a:t>07.12.2020</a:t>
            </a:fld>
            <a:endParaRPr lang="cs-CZ"/>
          </a:p>
        </p:txBody>
      </p:sp>
      <p:sp>
        <p:nvSpPr>
          <p:cNvPr id="6" name="Zástupný symbol pro zápatí 5">
            <a:extLst>
              <a:ext uri="{FF2B5EF4-FFF2-40B4-BE49-F238E27FC236}">
                <a16:creationId xmlns:a16="http://schemas.microsoft.com/office/drawing/2014/main" id="{8DB2F70D-3710-4BBF-8C24-8401F5FCDB1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E1A09BC-9418-4221-A7D3-762444193BAA}"/>
              </a:ext>
            </a:extLst>
          </p:cNvPr>
          <p:cNvSpPr>
            <a:spLocks noGrp="1"/>
          </p:cNvSpPr>
          <p:nvPr>
            <p:ph type="sldNum" sz="quarter" idx="12"/>
          </p:nvPr>
        </p:nvSpPr>
        <p:spPr/>
        <p:txBody>
          <a:bodyPr/>
          <a:lstStyle/>
          <a:p>
            <a:fld id="{D70EA61C-3AA0-4B68-B26E-CB804D250F44}" type="slidenum">
              <a:rPr lang="cs-CZ" smtClean="0"/>
              <a:t>‹#›</a:t>
            </a:fld>
            <a:endParaRPr lang="cs-CZ"/>
          </a:p>
        </p:txBody>
      </p:sp>
    </p:spTree>
    <p:extLst>
      <p:ext uri="{BB962C8B-B14F-4D97-AF65-F5344CB8AC3E}">
        <p14:creationId xmlns:p14="http://schemas.microsoft.com/office/powerpoint/2010/main" val="1063948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0B4002-B17B-410C-BFA7-5803453D7A4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511D042-45C6-4C1E-A8F0-FCF8FB68CA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78AC89C2-9D9C-4CC8-8A93-6CEBEDDEB2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5FF9B42-9717-4545-83B6-D315F8C8D6B8}"/>
              </a:ext>
            </a:extLst>
          </p:cNvPr>
          <p:cNvSpPr>
            <a:spLocks noGrp="1"/>
          </p:cNvSpPr>
          <p:nvPr>
            <p:ph type="dt" sz="half" idx="10"/>
          </p:nvPr>
        </p:nvSpPr>
        <p:spPr/>
        <p:txBody>
          <a:bodyPr/>
          <a:lstStyle/>
          <a:p>
            <a:fld id="{96DCD1BD-EF6A-4DBE-A8AD-0E720D16C393}" type="datetimeFigureOut">
              <a:rPr lang="cs-CZ" smtClean="0"/>
              <a:t>07.12.2020</a:t>
            </a:fld>
            <a:endParaRPr lang="cs-CZ"/>
          </a:p>
        </p:txBody>
      </p:sp>
      <p:sp>
        <p:nvSpPr>
          <p:cNvPr id="6" name="Zástupný symbol pro zápatí 5">
            <a:extLst>
              <a:ext uri="{FF2B5EF4-FFF2-40B4-BE49-F238E27FC236}">
                <a16:creationId xmlns:a16="http://schemas.microsoft.com/office/drawing/2014/main" id="{C7C42E0E-9D8C-4B9A-B49B-8B71E978BA2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536ECF3-44F0-4314-A075-6A025C99B79A}"/>
              </a:ext>
            </a:extLst>
          </p:cNvPr>
          <p:cNvSpPr>
            <a:spLocks noGrp="1"/>
          </p:cNvSpPr>
          <p:nvPr>
            <p:ph type="sldNum" sz="quarter" idx="12"/>
          </p:nvPr>
        </p:nvSpPr>
        <p:spPr/>
        <p:txBody>
          <a:bodyPr/>
          <a:lstStyle/>
          <a:p>
            <a:fld id="{D70EA61C-3AA0-4B68-B26E-CB804D250F44}" type="slidenum">
              <a:rPr lang="cs-CZ" smtClean="0"/>
              <a:t>‹#›</a:t>
            </a:fld>
            <a:endParaRPr lang="cs-CZ"/>
          </a:p>
        </p:txBody>
      </p:sp>
    </p:spTree>
    <p:extLst>
      <p:ext uri="{BB962C8B-B14F-4D97-AF65-F5344CB8AC3E}">
        <p14:creationId xmlns:p14="http://schemas.microsoft.com/office/powerpoint/2010/main" val="2151295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6B8747C3-2A7B-4341-918A-0DFEE43D75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97A2FE39-7FBB-4F6C-A398-1046E05B44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373D25D-CF66-4390-A5FF-01CF3C9EE8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CD1BD-EF6A-4DBE-A8AD-0E720D16C393}" type="datetimeFigureOut">
              <a:rPr lang="cs-CZ" smtClean="0"/>
              <a:t>07.12.2020</a:t>
            </a:fld>
            <a:endParaRPr lang="cs-CZ"/>
          </a:p>
        </p:txBody>
      </p:sp>
      <p:sp>
        <p:nvSpPr>
          <p:cNvPr id="5" name="Zástupný symbol pro zápatí 4">
            <a:extLst>
              <a:ext uri="{FF2B5EF4-FFF2-40B4-BE49-F238E27FC236}">
                <a16:creationId xmlns:a16="http://schemas.microsoft.com/office/drawing/2014/main" id="{93FF99C4-F354-40A3-B171-CF58AC2CD0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A07E118A-C00B-4143-A97D-96E2175AAB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0EA61C-3AA0-4B68-B26E-CB804D250F44}" type="slidenum">
              <a:rPr lang="cs-CZ" smtClean="0"/>
              <a:t>‹#›</a:t>
            </a:fld>
            <a:endParaRPr lang="cs-CZ"/>
          </a:p>
        </p:txBody>
      </p:sp>
    </p:spTree>
    <p:extLst>
      <p:ext uri="{BB962C8B-B14F-4D97-AF65-F5344CB8AC3E}">
        <p14:creationId xmlns:p14="http://schemas.microsoft.com/office/powerpoint/2010/main" val="360444310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301E07F-4F79-4B58-8698-EF24DC1ECD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Arc 11">
            <a:extLst>
              <a:ext uri="{FF2B5EF4-FFF2-40B4-BE49-F238E27FC236}">
                <a16:creationId xmlns:a16="http://schemas.microsoft.com/office/drawing/2014/main" id="{E58B2195-5055-402F-A3E7-53FF0E4980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5836" y="775849"/>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75B8B771-4745-4F47-91FF-FAC26823FE48}"/>
              </a:ext>
            </a:extLst>
          </p:cNvPr>
          <p:cNvSpPr>
            <a:spLocks noGrp="1"/>
          </p:cNvSpPr>
          <p:nvPr>
            <p:ph type="ctrTitle"/>
          </p:nvPr>
        </p:nvSpPr>
        <p:spPr>
          <a:xfrm>
            <a:off x="7080738" y="647593"/>
            <a:ext cx="4467792" cy="3060541"/>
          </a:xfrm>
        </p:spPr>
        <p:txBody>
          <a:bodyPr>
            <a:normAutofit/>
          </a:bodyPr>
          <a:lstStyle/>
          <a:p>
            <a:r>
              <a:rPr lang="cs-CZ" dirty="0">
                <a:solidFill>
                  <a:srgbClr val="FFFFFF"/>
                </a:solidFill>
              </a:rPr>
              <a:t>Tréninkové jednotky basketbalu</a:t>
            </a:r>
          </a:p>
        </p:txBody>
      </p:sp>
      <p:sp>
        <p:nvSpPr>
          <p:cNvPr id="3" name="Podnadpis 2">
            <a:extLst>
              <a:ext uri="{FF2B5EF4-FFF2-40B4-BE49-F238E27FC236}">
                <a16:creationId xmlns:a16="http://schemas.microsoft.com/office/drawing/2014/main" id="{915CFD46-75BB-419E-8D11-A5F5B152A0BF}"/>
              </a:ext>
            </a:extLst>
          </p:cNvPr>
          <p:cNvSpPr>
            <a:spLocks noGrp="1"/>
          </p:cNvSpPr>
          <p:nvPr>
            <p:ph type="subTitle" idx="1"/>
          </p:nvPr>
        </p:nvSpPr>
        <p:spPr>
          <a:xfrm>
            <a:off x="7080738" y="3800209"/>
            <a:ext cx="4467792" cy="2410198"/>
          </a:xfrm>
        </p:spPr>
        <p:txBody>
          <a:bodyPr>
            <a:normAutofit/>
          </a:bodyPr>
          <a:lstStyle/>
          <a:p>
            <a:r>
              <a:rPr lang="cs-CZ">
                <a:solidFill>
                  <a:srgbClr val="FFFFFF"/>
                </a:solidFill>
              </a:rPr>
              <a:t>Milan Ptáčník, Jan Konvář</a:t>
            </a:r>
          </a:p>
        </p:txBody>
      </p:sp>
      <p:sp>
        <p:nvSpPr>
          <p:cNvPr id="14" name="Oval 13">
            <a:extLst>
              <a:ext uri="{FF2B5EF4-FFF2-40B4-BE49-F238E27FC236}">
                <a16:creationId xmlns:a16="http://schemas.microsoft.com/office/drawing/2014/main" id="{9EE6F773-742A-491A-9A00-A2A150DF50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4368" y="366810"/>
            <a:ext cx="6124381" cy="61243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fický objekt 4" descr="Basketbal">
            <a:extLst>
              <a:ext uri="{FF2B5EF4-FFF2-40B4-BE49-F238E27FC236}">
                <a16:creationId xmlns:a16="http://schemas.microsoft.com/office/drawing/2014/main" id="{8F45508B-93FD-41E5-BDD0-6AACF5A94A2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78572" y="1374798"/>
            <a:ext cx="4108404" cy="4108404"/>
          </a:xfrm>
          <a:custGeom>
            <a:avLst/>
            <a:gdLst/>
            <a:ahLst/>
            <a:cxnLst/>
            <a:rect l="l" t="t" r="r" b="b"/>
            <a:pathLst>
              <a:path w="4273177" h="4470400">
                <a:moveTo>
                  <a:pt x="75080" y="0"/>
                </a:moveTo>
                <a:lnTo>
                  <a:pt x="4198097" y="0"/>
                </a:lnTo>
                <a:cubicBezTo>
                  <a:pt x="4239563" y="0"/>
                  <a:pt x="4273177" y="33614"/>
                  <a:pt x="4273177" y="75080"/>
                </a:cubicBezTo>
                <a:lnTo>
                  <a:pt x="4273177" y="4395320"/>
                </a:lnTo>
                <a:cubicBezTo>
                  <a:pt x="4273177" y="4436786"/>
                  <a:pt x="4239563" y="4470400"/>
                  <a:pt x="4198097" y="4470400"/>
                </a:cubicBezTo>
                <a:lnTo>
                  <a:pt x="75080" y="4470400"/>
                </a:lnTo>
                <a:cubicBezTo>
                  <a:pt x="33614" y="4470400"/>
                  <a:pt x="0" y="4436786"/>
                  <a:pt x="0" y="4395320"/>
                </a:cubicBezTo>
                <a:lnTo>
                  <a:pt x="0" y="75080"/>
                </a:lnTo>
                <a:cubicBezTo>
                  <a:pt x="0" y="33614"/>
                  <a:pt x="33614" y="0"/>
                  <a:pt x="75080" y="0"/>
                </a:cubicBezTo>
                <a:close/>
              </a:path>
            </a:pathLst>
          </a:custGeom>
        </p:spPr>
      </p:pic>
    </p:spTree>
    <p:extLst>
      <p:ext uri="{BB962C8B-B14F-4D97-AF65-F5344CB8AC3E}">
        <p14:creationId xmlns:p14="http://schemas.microsoft.com/office/powerpoint/2010/main" val="3371088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pPr algn="ctr"/>
            <a:r>
              <a:rPr lang="cs-CZ" sz="4000" dirty="0">
                <a:solidFill>
                  <a:srgbClr val="FFFFFF"/>
                </a:solidFill>
              </a:rPr>
              <a:t>Hlavní část  (16 – 25 minut)</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529032" y="2494450"/>
            <a:ext cx="9694170" cy="3953484"/>
          </a:xfrm>
        </p:spPr>
        <p:txBody>
          <a:bodyPr>
            <a:normAutofit fontScale="92500" lnSpcReduction="20000"/>
          </a:bodyPr>
          <a:lstStyle/>
          <a:p>
            <a:r>
              <a:rPr lang="cs-CZ" sz="1800" dirty="0"/>
              <a:t>Přihrávkový závod - Žáky rozdělíme na dvě družstva. Hra probíhá </a:t>
            </a:r>
            <a:r>
              <a:rPr lang="cs-CZ" sz="1800" dirty="0" err="1"/>
              <a:t>nadél</a:t>
            </a:r>
            <a:r>
              <a:rPr lang="cs-CZ" sz="1800" dirty="0"/>
              <a:t> na basketbalovém hřišti, kdy žáci mají za cíl položit míč na koncovou čáru hřiště pouze pomocí přihrávek, bez driblinku. Pokud je žáků hodně, rozdělíme je na více družstev, ty mezi sebou závodí. Cílem je rychlá a přesná přihrávka a správné a rychlé chycení míče.</a:t>
            </a:r>
          </a:p>
          <a:p>
            <a:r>
              <a:rPr lang="cs-CZ" sz="1800" dirty="0" err="1"/>
              <a:t>Driblinkový</a:t>
            </a:r>
            <a:r>
              <a:rPr lang="cs-CZ" sz="1800" dirty="0"/>
              <a:t> závod – Stejné rozdělení a rozestavení jako u přihrávkového závodu, ale družstva žáků závodí v tom, které družstvo dříve </a:t>
            </a:r>
            <a:r>
              <a:rPr lang="cs-CZ" sz="1800" dirty="0" err="1"/>
              <a:t>dodribluje</a:t>
            </a:r>
            <a:r>
              <a:rPr lang="cs-CZ" sz="1800" dirty="0"/>
              <a:t> do cíle (koncová čára na druhé straně tělocvičny). Např. Žák 1 vybíhá, dribluje, obíhá s driblinkem Ž2, předává mu míč a Ž2 dělá to samé až předává míč Ž3. První družstvo s míčem na druhé straně tělocvičny vyhrává. Cílem je rychlý driblink bez ztráty míče a manipulace s míčem.</a:t>
            </a:r>
          </a:p>
          <a:p>
            <a:r>
              <a:rPr lang="cs-CZ" sz="1800" dirty="0"/>
              <a:t>Závod ve střelbě – Dvě družstva žáků střílí na jeden koš z trestného hodu (pokud je to těžké, zmenšíme vzdálenost). Určíme dva pomocníky pod košem, z nich každý podává svému spoluhráči míč, pokud ten nevstřelí koš. Pomocníci jdou v pořadí ve svém družstvu jako poslední a jsou nahrazení někým z týmu, kdo již házel. Pokud žák vstřelí koš, předává míč dalšímu hráči. Lze rozdělit na čtyři družstva (2 družstva na koš na jedné polovině, 2 družstva na koš na druhé polovině).</a:t>
            </a:r>
          </a:p>
          <a:p>
            <a:r>
              <a:rPr lang="cs-CZ" sz="1800" dirty="0"/>
              <a:t>Závod ve dvoutaktu – Dvě družstva žáků provádí dvoutakt na jeden koš. Pokud žák nevstřelí koš, musí si pro míč dojít, dostat se do vzdálenosti na dvoutakt a poté střílí znova. Pokud vstřelí koš, Předává míč dalšímu hráči v pořadí. Pozor – musíme zajistit bezpečnost pod košem, aby žáci pochopili, že na koš provádí dvoutakt pouze jeden, poté druhý, nikdy ne dva současně, aby se žáci nesrazili pod košem. Lze rozdělit na čtyři družstva (2 družstva na koš na jedné polovině, 2 družstva na koš na druhé polovině).</a:t>
            </a:r>
          </a:p>
          <a:p>
            <a:endParaRPr lang="cs-CZ" sz="1800" dirty="0"/>
          </a:p>
          <a:p>
            <a:endParaRPr lang="cs-CZ" sz="1800" dirty="0"/>
          </a:p>
          <a:p>
            <a:pPr marL="342900" indent="-342900">
              <a:buFont typeface="+mj-lt"/>
              <a:buAutoNum type="arabicPeriod"/>
            </a:pPr>
            <a:endParaRPr lang="cs-CZ" sz="1800" dirty="0"/>
          </a:p>
        </p:txBody>
      </p:sp>
    </p:spTree>
    <p:extLst>
      <p:ext uri="{BB962C8B-B14F-4D97-AF65-F5344CB8AC3E}">
        <p14:creationId xmlns:p14="http://schemas.microsoft.com/office/powerpoint/2010/main" val="3061537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pPr algn="ctr"/>
            <a:r>
              <a:rPr lang="cs-CZ" sz="4000" dirty="0">
                <a:solidFill>
                  <a:srgbClr val="FFFFFF"/>
                </a:solidFill>
              </a:rPr>
              <a:t>Hlavní část (25 – 40 minut)</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529032" y="2494450"/>
            <a:ext cx="9694170" cy="3953484"/>
          </a:xfrm>
        </p:spPr>
        <p:txBody>
          <a:bodyPr>
            <a:normAutofit/>
          </a:bodyPr>
          <a:lstStyle/>
          <a:p>
            <a:r>
              <a:rPr lang="cs-CZ" sz="1800" dirty="0"/>
              <a:t>Rozdělení žáků do družstev (případně mohou být např. ve 4 družstvech z předchozích cvičení)</a:t>
            </a:r>
          </a:p>
          <a:p>
            <a:r>
              <a:rPr lang="cs-CZ" sz="1800" dirty="0"/>
              <a:t>Hra basketbalu – záleží na počtu žáků, velikosti tělocvičny apod – např. 4 družstva po 5 žácích – hrají se dvě utkání 5-7 minut</a:t>
            </a:r>
          </a:p>
          <a:p>
            <a:r>
              <a:rPr lang="cs-CZ" sz="1800" dirty="0"/>
              <a:t>Ve cvičeních hře mohou žáci pokračovat v dalších hodinách a nadále se zdokonalovat</a:t>
            </a:r>
          </a:p>
          <a:p>
            <a:endParaRPr lang="cs-CZ" sz="1800" dirty="0"/>
          </a:p>
          <a:p>
            <a:pPr marL="342900" indent="-342900">
              <a:buFont typeface="+mj-lt"/>
              <a:buAutoNum type="arabicPeriod"/>
            </a:pPr>
            <a:endParaRPr lang="cs-CZ" sz="1800" dirty="0"/>
          </a:p>
        </p:txBody>
      </p:sp>
    </p:spTree>
    <p:extLst>
      <p:ext uri="{BB962C8B-B14F-4D97-AF65-F5344CB8AC3E}">
        <p14:creationId xmlns:p14="http://schemas.microsoft.com/office/powerpoint/2010/main" val="2891590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pPr algn="ctr"/>
            <a:r>
              <a:rPr lang="cs-CZ" sz="4000" dirty="0">
                <a:solidFill>
                  <a:srgbClr val="FFFFFF"/>
                </a:solidFill>
              </a:rPr>
              <a:t>Závěrečná část (40 – 45 minut)</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529032" y="2494450"/>
            <a:ext cx="9694170" cy="3953484"/>
          </a:xfrm>
        </p:spPr>
        <p:txBody>
          <a:bodyPr>
            <a:normAutofit/>
          </a:bodyPr>
          <a:lstStyle/>
          <a:p>
            <a:r>
              <a:rPr lang="cs-CZ" sz="1800" dirty="0"/>
              <a:t>Dvě kolečka kolem tělocvičny v poklusu. Cílem je uklidnit organismus a vydýchat se</a:t>
            </a:r>
          </a:p>
          <a:p>
            <a:r>
              <a:rPr lang="cs-CZ" sz="1800" dirty="0"/>
              <a:t>Zhodnocení hodiny a připomínky žáků, rozchod</a:t>
            </a:r>
          </a:p>
        </p:txBody>
      </p:sp>
    </p:spTree>
    <p:extLst>
      <p:ext uri="{BB962C8B-B14F-4D97-AF65-F5344CB8AC3E}">
        <p14:creationId xmlns:p14="http://schemas.microsoft.com/office/powerpoint/2010/main" val="2127542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18">
            <a:extLst>
              <a:ext uri="{FF2B5EF4-FFF2-40B4-BE49-F238E27FC236}">
                <a16:creationId xmlns:a16="http://schemas.microsoft.com/office/drawing/2014/main" id="{3E443FD7-A66B-4AA0-872D-B088B9BC5F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5B8B771-4745-4F47-91FF-FAC26823FE48}"/>
              </a:ext>
            </a:extLst>
          </p:cNvPr>
          <p:cNvSpPr>
            <a:spLocks noGrp="1"/>
          </p:cNvSpPr>
          <p:nvPr>
            <p:ph type="ctrTitle"/>
          </p:nvPr>
        </p:nvSpPr>
        <p:spPr>
          <a:xfrm>
            <a:off x="1094095" y="851517"/>
            <a:ext cx="5238466" cy="2991416"/>
          </a:xfrm>
        </p:spPr>
        <p:txBody>
          <a:bodyPr anchor="b">
            <a:normAutofit/>
          </a:bodyPr>
          <a:lstStyle/>
          <a:p>
            <a:pPr algn="l"/>
            <a:r>
              <a:rPr lang="cs-CZ" sz="4700" dirty="0"/>
              <a:t>3. TJ</a:t>
            </a:r>
            <a:br>
              <a:rPr lang="cs-CZ" sz="4700" dirty="0"/>
            </a:br>
            <a:r>
              <a:rPr lang="cs-CZ" sz="4700" dirty="0"/>
              <a:t>Basketbalový oddíl</a:t>
            </a:r>
            <a:br>
              <a:rPr lang="cs-CZ" sz="4700" dirty="0"/>
            </a:br>
            <a:r>
              <a:rPr lang="cs-CZ" sz="4700" dirty="0"/>
              <a:t>(dorostenci)</a:t>
            </a:r>
            <a:br>
              <a:rPr lang="cs-CZ" sz="4700" dirty="0"/>
            </a:br>
            <a:endParaRPr lang="cs-CZ" sz="4700" dirty="0"/>
          </a:p>
        </p:txBody>
      </p:sp>
      <p:sp>
        <p:nvSpPr>
          <p:cNvPr id="32" name="Freeform: Shape 20">
            <a:extLst>
              <a:ext uri="{FF2B5EF4-FFF2-40B4-BE49-F238E27FC236}">
                <a16:creationId xmlns:a16="http://schemas.microsoft.com/office/drawing/2014/main" id="{C04BE0EF-3561-49B4-9A29-F283168A9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0370" y="851518"/>
            <a:ext cx="6184806"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0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3 h 5154967"/>
              <a:gd name="connsiteX37" fmla="*/ 1625714 w 6184806"/>
              <a:gd name="connsiteY37" fmla="*/ 109243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2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0"/>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3"/>
                  <a:pt x="2445216" y="109243"/>
                </a:cubicBezTo>
                <a:cubicBezTo>
                  <a:pt x="1625714" y="109243"/>
                  <a:pt x="1625714" y="109243"/>
                  <a:pt x="1625714" y="109243"/>
                </a:cubicBezTo>
                <a:cubicBezTo>
                  <a:pt x="1572615" y="109243"/>
                  <a:pt x="1524825" y="137459"/>
                  <a:pt x="1498276" y="183309"/>
                </a:cubicBezTo>
                <a:cubicBezTo>
                  <a:pt x="1089410" y="890450"/>
                  <a:pt x="1089410" y="890450"/>
                  <a:pt x="1089410" y="890450"/>
                </a:cubicBezTo>
                <a:cubicBezTo>
                  <a:pt x="1062860" y="934537"/>
                  <a:pt x="1062860" y="990967"/>
                  <a:pt x="1089410" y="1035054"/>
                </a:cubicBezTo>
                <a:cubicBezTo>
                  <a:pt x="1498276" y="1742196"/>
                  <a:pt x="1498276" y="1742196"/>
                  <a:pt x="1498276" y="1742196"/>
                </a:cubicBezTo>
                <a:cubicBezTo>
                  <a:pt x="1511551" y="1765121"/>
                  <a:pt x="1530135" y="1783637"/>
                  <a:pt x="1552039" y="1796422"/>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Grafický objekt 7" descr="Basketbal">
            <a:extLst>
              <a:ext uri="{FF2B5EF4-FFF2-40B4-BE49-F238E27FC236}">
                <a16:creationId xmlns:a16="http://schemas.microsoft.com/office/drawing/2014/main" id="{FCB232AD-5253-44BF-A7D1-0E82DACCF0F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31503" y="2129307"/>
            <a:ext cx="3217333" cy="3217333"/>
          </a:xfrm>
          <a:prstGeom prst="rect">
            <a:avLst/>
          </a:prstGeom>
        </p:spPr>
      </p:pic>
    </p:spTree>
    <p:extLst>
      <p:ext uri="{BB962C8B-B14F-4D97-AF65-F5344CB8AC3E}">
        <p14:creationId xmlns:p14="http://schemas.microsoft.com/office/powerpoint/2010/main" val="3160964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pPr algn="ctr"/>
            <a:r>
              <a:rPr lang="cs-CZ" sz="4000" dirty="0">
                <a:solidFill>
                  <a:srgbClr val="FFFFFF"/>
                </a:solidFill>
              </a:rPr>
              <a:t>Informace o tréninkové jednotce</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529032" y="2494450"/>
            <a:ext cx="9694170" cy="3953484"/>
          </a:xfrm>
        </p:spPr>
        <p:txBody>
          <a:bodyPr>
            <a:normAutofit/>
          </a:bodyPr>
          <a:lstStyle/>
          <a:p>
            <a:r>
              <a:rPr lang="cs-CZ" sz="1800" dirty="0"/>
              <a:t>Určení TJ: Dorostenci v basketbalovém oddílu na výkonnostní úrovni</a:t>
            </a:r>
          </a:p>
          <a:p>
            <a:r>
              <a:rPr lang="cs-CZ" sz="1800" dirty="0"/>
              <a:t>Délka TJ: 60 minut</a:t>
            </a:r>
          </a:p>
          <a:p>
            <a:r>
              <a:rPr lang="cs-CZ" sz="1800" dirty="0"/>
              <a:t>Počet hráčů: 10 - 15</a:t>
            </a:r>
          </a:p>
          <a:p>
            <a:r>
              <a:rPr lang="cs-CZ" sz="1800" dirty="0"/>
              <a:t>Místo: Velká tělocvična standardních rozměrů s basketbalovým hřištěm</a:t>
            </a:r>
          </a:p>
          <a:p>
            <a:r>
              <a:rPr lang="cs-CZ" sz="1800" dirty="0"/>
              <a:t>Pomůcky: Basketbalové míče (alespoň 15 míčů – 1 do dvojice), rozlišovací dresy</a:t>
            </a:r>
          </a:p>
          <a:p>
            <a:r>
              <a:rPr lang="cs-CZ" sz="1800" dirty="0"/>
              <a:t>Předpoklady a zaměření: Hráči trénují 2x týdně, v sezoně mají 1x týdně zápas… jednotka je zaměřená na obranu i útok při přečíslení</a:t>
            </a:r>
            <a:endParaRPr lang="cs-CZ" sz="1600" dirty="0"/>
          </a:p>
        </p:txBody>
      </p:sp>
    </p:spTree>
    <p:extLst>
      <p:ext uri="{BB962C8B-B14F-4D97-AF65-F5344CB8AC3E}">
        <p14:creationId xmlns:p14="http://schemas.microsoft.com/office/powerpoint/2010/main" val="2968399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pPr algn="ctr"/>
            <a:r>
              <a:rPr lang="cs-CZ" sz="4000" dirty="0">
                <a:solidFill>
                  <a:srgbClr val="FFFFFF"/>
                </a:solidFill>
              </a:rPr>
              <a:t>Úvodní část (1 – 20 minut)</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529032" y="2494450"/>
            <a:ext cx="9694170" cy="3953484"/>
          </a:xfrm>
        </p:spPr>
        <p:txBody>
          <a:bodyPr>
            <a:normAutofit/>
          </a:bodyPr>
          <a:lstStyle/>
          <a:p>
            <a:pPr marL="342900" indent="-342900">
              <a:buFont typeface="+mj-lt"/>
              <a:buAutoNum type="arabicPeriod"/>
            </a:pPr>
            <a:r>
              <a:rPr lang="cs-CZ" sz="1800" dirty="0"/>
              <a:t>Zahájení tréninkové jednotky, oznámení náplně, rozdání míčů - každý má svůj (1 – 5 minut)</a:t>
            </a:r>
          </a:p>
          <a:p>
            <a:pPr marL="342900" indent="-342900">
              <a:buFont typeface="+mj-lt"/>
              <a:buAutoNum type="arabicPeriod"/>
            </a:pPr>
            <a:r>
              <a:rPr lang="cs-CZ" sz="1800" dirty="0"/>
              <a:t>Basketbalové </a:t>
            </a:r>
            <a:r>
              <a:rPr lang="cs-CZ" sz="1800" dirty="0" err="1"/>
              <a:t>bago</a:t>
            </a:r>
            <a:r>
              <a:rPr lang="cs-CZ" sz="1800" dirty="0"/>
              <a:t> (5 – 10 minut) – 4 hráči vně kruhu si mezi sebou přihrávají míč, 2 hráči uvnitř kruhu míč musí zachytit. Při zachycení míče se hráči na pozicích střídají. Rozšířená varianta – mohou házet a chytat jen pravou/levou rukou </a:t>
            </a:r>
          </a:p>
          <a:p>
            <a:pPr marL="342900" indent="-342900">
              <a:buFont typeface="+mj-lt"/>
              <a:buAutoNum type="arabicPeriod"/>
            </a:pPr>
            <a:r>
              <a:rPr lang="cs-CZ" sz="1800" dirty="0"/>
              <a:t>Rozcvičení (11-15 minut)  – důraz především na horní a dolní končetiny (protahovací a mobilizační cvičení kloubních spojení u dolních končetin, protože v tělocvičně je tvrdý povrch, u dolních končetin zejména v zápěstním, loketním, ramenním kloubu). </a:t>
            </a:r>
          </a:p>
          <a:p>
            <a:pPr marL="342900" indent="-342900">
              <a:buFont typeface="+mj-lt"/>
              <a:buAutoNum type="arabicPeriod"/>
            </a:pPr>
            <a:r>
              <a:rPr lang="cs-CZ" sz="1800" dirty="0"/>
              <a:t>Rozházení (16 – 20 minut) – každý hráč má svůj čas na kontakt s míčem, rozházení na koš apod.</a:t>
            </a:r>
          </a:p>
        </p:txBody>
      </p:sp>
    </p:spTree>
    <p:extLst>
      <p:ext uri="{BB962C8B-B14F-4D97-AF65-F5344CB8AC3E}">
        <p14:creationId xmlns:p14="http://schemas.microsoft.com/office/powerpoint/2010/main" val="1519349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pPr algn="ctr"/>
            <a:r>
              <a:rPr lang="cs-CZ" sz="4000" dirty="0">
                <a:solidFill>
                  <a:srgbClr val="FFFFFF"/>
                </a:solidFill>
              </a:rPr>
              <a:t>Hlavní část (20 – 30 minut)</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529032" y="2494450"/>
            <a:ext cx="9694170" cy="3953484"/>
          </a:xfrm>
        </p:spPr>
        <p:txBody>
          <a:bodyPr>
            <a:normAutofit/>
          </a:bodyPr>
          <a:lstStyle/>
          <a:p>
            <a:pPr marL="0" indent="0">
              <a:buNone/>
            </a:pPr>
            <a:r>
              <a:rPr lang="cs-CZ" sz="1800" dirty="0"/>
              <a:t>Cvičení na přihrávku a střelu s jedním míčem ve dvojici:</a:t>
            </a:r>
          </a:p>
          <a:p>
            <a:r>
              <a:rPr lang="cs-CZ" sz="1800" dirty="0"/>
              <a:t>nahrávky trčením obouruč, běh přes hřiště – jeden hráč nahrává druhému trčením na druhou půli hřiště + zakončení</a:t>
            </a:r>
          </a:p>
          <a:p>
            <a:r>
              <a:rPr lang="cs-CZ" sz="1800" dirty="0"/>
              <a:t>chycení a nahrávka míče ve výskoku – jeden hráč nahrává druhému pod koš do výskoku a ten zároveň chytá míč a zakončuje</a:t>
            </a:r>
          </a:p>
          <a:p>
            <a:r>
              <a:rPr lang="cs-CZ" sz="1800" dirty="0"/>
              <a:t>variace ve dvojici s míčem nahrávka + zakončení: s otočením míče kolem pasu, nahrávka jednou rukou za zády – „</a:t>
            </a:r>
            <a:r>
              <a:rPr lang="cs-CZ" sz="1800" dirty="0" err="1"/>
              <a:t>zádovky</a:t>
            </a:r>
            <a:r>
              <a:rPr lang="cs-CZ" sz="1800" dirty="0"/>
              <a:t>“ </a:t>
            </a:r>
          </a:p>
        </p:txBody>
      </p:sp>
    </p:spTree>
    <p:extLst>
      <p:ext uri="{BB962C8B-B14F-4D97-AF65-F5344CB8AC3E}">
        <p14:creationId xmlns:p14="http://schemas.microsoft.com/office/powerpoint/2010/main" val="3260515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649224" y="629266"/>
            <a:ext cx="5102351" cy="1676603"/>
          </a:xfrm>
        </p:spPr>
        <p:txBody>
          <a:bodyPr>
            <a:normAutofit/>
          </a:bodyPr>
          <a:lstStyle/>
          <a:p>
            <a:r>
              <a:rPr lang="cs-CZ"/>
              <a:t>Hlavní část (30 – 45 minut)</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649224" y="2438400"/>
            <a:ext cx="5102351" cy="3785419"/>
          </a:xfrm>
        </p:spPr>
        <p:txBody>
          <a:bodyPr>
            <a:normAutofit fontScale="85000" lnSpcReduction="20000"/>
          </a:bodyPr>
          <a:lstStyle/>
          <a:p>
            <a:pPr marL="457200" indent="-457200">
              <a:buAutoNum type="arabicPeriod"/>
            </a:pPr>
            <a:r>
              <a:rPr lang="cs-CZ" sz="2000" dirty="0"/>
              <a:t>Nácvik útočení a bránění při přečíslení - 4 útočníci, 1 obránce, 1 míč</a:t>
            </a:r>
          </a:p>
          <a:p>
            <a:pPr marL="0" indent="0">
              <a:buNone/>
            </a:pPr>
            <a:r>
              <a:rPr lang="cs-CZ" sz="2000" dirty="0"/>
              <a:t>Obránce musí bránit průchodu míče od trestného hodu pod koš a naopak, případně vstřelení koše jedním útočníkem, protože útočníci se nemohou střídat pod košem a za košem.</a:t>
            </a:r>
          </a:p>
          <a:p>
            <a:pPr marL="0" indent="0">
              <a:buNone/>
            </a:pPr>
            <a:r>
              <a:rPr lang="cs-CZ" sz="2000" dirty="0"/>
              <a:t>2. Nácvik útočení a bránění při přečíslení - 3 útočníci, 2 obránci, 1 míč</a:t>
            </a:r>
          </a:p>
          <a:p>
            <a:pPr marL="0" indent="0">
              <a:buNone/>
            </a:pPr>
            <a:r>
              <a:rPr lang="cs-CZ" sz="2000" dirty="0"/>
              <a:t>Obránci musí zamezit průchodu míče a vstřelení koše. Útočníci se mají pohybovat spolu jako trojúhelník a mohou měnit svoje pozice.</a:t>
            </a:r>
          </a:p>
          <a:p>
            <a:pPr marL="0" indent="0">
              <a:buNone/>
            </a:pPr>
            <a:endParaRPr lang="cs-CZ" sz="2000" dirty="0"/>
          </a:p>
          <a:p>
            <a:pPr marL="0" indent="0">
              <a:buNone/>
            </a:pPr>
            <a:r>
              <a:rPr lang="cs-CZ" sz="2000" dirty="0"/>
              <a:t>Pokud bude na tréninku více než 10 hráčů, jednotliví hráči se střídají na pozicích. Hráči, kteří zrovna nejsou zapojeni do cvičení, trénují střelbu na krajní koše.</a:t>
            </a:r>
          </a:p>
          <a:p>
            <a:pPr marL="0" indent="0">
              <a:buNone/>
            </a:pPr>
            <a:r>
              <a:rPr lang="cs-CZ" sz="2000" dirty="0"/>
              <a:t> </a:t>
            </a:r>
          </a:p>
        </p:txBody>
      </p:sp>
      <p:sp>
        <p:nvSpPr>
          <p:cNvPr id="83" name="Rectangle 82">
            <a:extLst>
              <a:ext uri="{FF2B5EF4-FFF2-40B4-BE49-F238E27FC236}">
                <a16:creationId xmlns:a16="http://schemas.microsoft.com/office/drawing/2014/main" id="{C95B82D5-A8BB-45BF-BED8-C7B206892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30112" y="0"/>
            <a:ext cx="5961888"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ounded Rectangle 9">
            <a:extLst>
              <a:ext uri="{FF2B5EF4-FFF2-40B4-BE49-F238E27FC236}">
                <a16:creationId xmlns:a16="http://schemas.microsoft.com/office/drawing/2014/main" id="{296C61EC-FBF4-4216-BE67-6C864D30A0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29984" y="484633"/>
            <a:ext cx="4846320" cy="2743200"/>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3">
            <a:extLst>
              <a:ext uri="{FF2B5EF4-FFF2-40B4-BE49-F238E27FC236}">
                <a16:creationId xmlns:a16="http://schemas.microsoft.com/office/drawing/2014/main" id="{D267EBC2-3696-4DF6-9F06-CE6AD662C15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982194" y="694945"/>
            <a:ext cx="2360188" cy="2322576"/>
          </a:xfrm>
          <a:prstGeom prst="rect">
            <a:avLst/>
          </a:prstGeom>
          <a:noFill/>
          <a:extLst>
            <a:ext uri="{909E8E84-426E-40DD-AFC4-6F175D3DCCD1}">
              <a14:hiddenFill xmlns:a14="http://schemas.microsoft.com/office/drawing/2010/main">
                <a:solidFill>
                  <a:srgbClr val="FFFFFF"/>
                </a:solidFill>
              </a14:hiddenFill>
            </a:ext>
          </a:extLst>
        </p:spPr>
      </p:pic>
      <p:sp>
        <p:nvSpPr>
          <p:cNvPr id="87" name="Rounded Rectangle 9">
            <a:extLst>
              <a:ext uri="{FF2B5EF4-FFF2-40B4-BE49-F238E27FC236}">
                <a16:creationId xmlns:a16="http://schemas.microsoft.com/office/drawing/2014/main" id="{39D6C490-0229-4573-9696-B73E5B3A9C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29984" y="3511296"/>
            <a:ext cx="4846320" cy="2743200"/>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a:extLst>
              <a:ext uri="{FF2B5EF4-FFF2-40B4-BE49-F238E27FC236}">
                <a16:creationId xmlns:a16="http://schemas.microsoft.com/office/drawing/2014/main" id="{6CAF99B5-D62C-49C7-B98D-6443DE57B63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915906" y="3721608"/>
            <a:ext cx="2492764" cy="2322576"/>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15903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pPr algn="ctr"/>
            <a:r>
              <a:rPr lang="cs-CZ" sz="4000" dirty="0">
                <a:solidFill>
                  <a:srgbClr val="FFFFFF"/>
                </a:solidFill>
              </a:rPr>
              <a:t>Hlavní část (45 – 55 minut) </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529032" y="2494450"/>
            <a:ext cx="9694170" cy="3953484"/>
          </a:xfrm>
        </p:spPr>
        <p:txBody>
          <a:bodyPr>
            <a:normAutofit/>
          </a:bodyPr>
          <a:lstStyle/>
          <a:p>
            <a:r>
              <a:rPr lang="cs-CZ" sz="1800" dirty="0"/>
              <a:t>Hra basketbalu 1x 10 minut našíř hřiště při přečíslení (záleží na počtu hráčů, např. 5 vs 3, 4 vs 2 atd.)</a:t>
            </a:r>
          </a:p>
          <a:p>
            <a:r>
              <a:rPr lang="cs-CZ" sz="1800" dirty="0"/>
              <a:t>V dalších TJ by se hráči již věnovali hře při plném počtu hráčů</a:t>
            </a:r>
          </a:p>
        </p:txBody>
      </p:sp>
    </p:spTree>
    <p:extLst>
      <p:ext uri="{BB962C8B-B14F-4D97-AF65-F5344CB8AC3E}">
        <p14:creationId xmlns:p14="http://schemas.microsoft.com/office/powerpoint/2010/main" val="35888277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pPr algn="ctr"/>
            <a:r>
              <a:rPr lang="cs-CZ" sz="4000" dirty="0">
                <a:solidFill>
                  <a:srgbClr val="FFFFFF"/>
                </a:solidFill>
              </a:rPr>
              <a:t>Závěrečná část</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529032" y="2494450"/>
            <a:ext cx="9694170" cy="3953484"/>
          </a:xfrm>
        </p:spPr>
        <p:txBody>
          <a:bodyPr>
            <a:normAutofit/>
          </a:bodyPr>
          <a:lstStyle/>
          <a:p>
            <a:r>
              <a:rPr lang="cs-CZ" sz="1800" dirty="0"/>
              <a:t>Dvě kolečka kolem tělocvičny v poklusu. Cílem je uklidnit organismus a vydýchat se. Protažení namáhaných kloubních spojení.</a:t>
            </a:r>
          </a:p>
          <a:p>
            <a:r>
              <a:rPr lang="cs-CZ" sz="1800" dirty="0"/>
              <a:t>Zhodnocení tréninku a připomínky hráčů, oznámení náplně dalšího tréninku. </a:t>
            </a:r>
          </a:p>
        </p:txBody>
      </p:sp>
    </p:spTree>
    <p:extLst>
      <p:ext uri="{BB962C8B-B14F-4D97-AF65-F5344CB8AC3E}">
        <p14:creationId xmlns:p14="http://schemas.microsoft.com/office/powerpoint/2010/main" val="3537198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18">
            <a:extLst>
              <a:ext uri="{FF2B5EF4-FFF2-40B4-BE49-F238E27FC236}">
                <a16:creationId xmlns:a16="http://schemas.microsoft.com/office/drawing/2014/main" id="{3E443FD7-A66B-4AA0-872D-B088B9BC5F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5B8B771-4745-4F47-91FF-FAC26823FE48}"/>
              </a:ext>
            </a:extLst>
          </p:cNvPr>
          <p:cNvSpPr>
            <a:spLocks noGrp="1"/>
          </p:cNvSpPr>
          <p:nvPr>
            <p:ph type="ctrTitle"/>
          </p:nvPr>
        </p:nvSpPr>
        <p:spPr>
          <a:xfrm>
            <a:off x="1094095" y="851517"/>
            <a:ext cx="5238466" cy="2991416"/>
          </a:xfrm>
        </p:spPr>
        <p:txBody>
          <a:bodyPr anchor="b">
            <a:normAutofit/>
          </a:bodyPr>
          <a:lstStyle/>
          <a:p>
            <a:pPr algn="l"/>
            <a:r>
              <a:rPr lang="cs-CZ" sz="4700" dirty="0"/>
              <a:t>1. TJ</a:t>
            </a:r>
            <a:br>
              <a:rPr lang="cs-CZ" sz="4700" dirty="0"/>
            </a:br>
            <a:r>
              <a:rPr lang="cs-CZ" sz="4700" dirty="0"/>
              <a:t>Přípravka</a:t>
            </a:r>
            <a:br>
              <a:rPr lang="cs-CZ" sz="4700" dirty="0"/>
            </a:br>
            <a:r>
              <a:rPr lang="cs-CZ" sz="4700" dirty="0"/>
              <a:t>(předškolní věk)</a:t>
            </a:r>
            <a:br>
              <a:rPr lang="cs-CZ" sz="4700" dirty="0"/>
            </a:br>
            <a:endParaRPr lang="cs-CZ" sz="4700" dirty="0"/>
          </a:p>
        </p:txBody>
      </p:sp>
      <p:sp>
        <p:nvSpPr>
          <p:cNvPr id="32" name="Freeform: Shape 20">
            <a:extLst>
              <a:ext uri="{FF2B5EF4-FFF2-40B4-BE49-F238E27FC236}">
                <a16:creationId xmlns:a16="http://schemas.microsoft.com/office/drawing/2014/main" id="{C04BE0EF-3561-49B4-9A29-F283168A9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0370" y="851518"/>
            <a:ext cx="6184806"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0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3 h 5154967"/>
              <a:gd name="connsiteX37" fmla="*/ 1625714 w 6184806"/>
              <a:gd name="connsiteY37" fmla="*/ 109243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2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0"/>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3"/>
                  <a:pt x="2445216" y="109243"/>
                </a:cubicBezTo>
                <a:cubicBezTo>
                  <a:pt x="1625714" y="109243"/>
                  <a:pt x="1625714" y="109243"/>
                  <a:pt x="1625714" y="109243"/>
                </a:cubicBezTo>
                <a:cubicBezTo>
                  <a:pt x="1572615" y="109243"/>
                  <a:pt x="1524825" y="137459"/>
                  <a:pt x="1498276" y="183309"/>
                </a:cubicBezTo>
                <a:cubicBezTo>
                  <a:pt x="1089410" y="890450"/>
                  <a:pt x="1089410" y="890450"/>
                  <a:pt x="1089410" y="890450"/>
                </a:cubicBezTo>
                <a:cubicBezTo>
                  <a:pt x="1062860" y="934537"/>
                  <a:pt x="1062860" y="990967"/>
                  <a:pt x="1089410" y="1035054"/>
                </a:cubicBezTo>
                <a:cubicBezTo>
                  <a:pt x="1498276" y="1742196"/>
                  <a:pt x="1498276" y="1742196"/>
                  <a:pt x="1498276" y="1742196"/>
                </a:cubicBezTo>
                <a:cubicBezTo>
                  <a:pt x="1511551" y="1765121"/>
                  <a:pt x="1530135" y="1783637"/>
                  <a:pt x="1552039" y="1796422"/>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Grafický objekt 7" descr="Basketbal">
            <a:extLst>
              <a:ext uri="{FF2B5EF4-FFF2-40B4-BE49-F238E27FC236}">
                <a16:creationId xmlns:a16="http://schemas.microsoft.com/office/drawing/2014/main" id="{FCB232AD-5253-44BF-A7D1-0E82DACCF0F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31503" y="2129307"/>
            <a:ext cx="3217333" cy="3217333"/>
          </a:xfrm>
          <a:prstGeom prst="rect">
            <a:avLst/>
          </a:prstGeom>
        </p:spPr>
      </p:pic>
    </p:spTree>
    <p:extLst>
      <p:ext uri="{BB962C8B-B14F-4D97-AF65-F5344CB8AC3E}">
        <p14:creationId xmlns:p14="http://schemas.microsoft.com/office/powerpoint/2010/main" val="1013255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pPr algn="ctr"/>
            <a:r>
              <a:rPr lang="cs-CZ" sz="4000" dirty="0">
                <a:solidFill>
                  <a:srgbClr val="FFFFFF"/>
                </a:solidFill>
              </a:rPr>
              <a:t>Zdroje</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529032" y="2494450"/>
            <a:ext cx="9694170" cy="3953484"/>
          </a:xfrm>
        </p:spPr>
        <p:txBody>
          <a:bodyPr>
            <a:normAutofit/>
          </a:bodyPr>
          <a:lstStyle/>
          <a:p>
            <a:pPr>
              <a:buFont typeface="+mj-lt"/>
              <a:buAutoNum type="arabicPeriod"/>
            </a:pPr>
            <a:r>
              <a:rPr lang="cs-CZ" sz="1800" dirty="0">
                <a:solidFill>
                  <a:srgbClr val="212529"/>
                </a:solidFill>
              </a:rPr>
              <a:t>DVOŘÁKOVÁ, Hana. </a:t>
            </a:r>
            <a:r>
              <a:rPr lang="cs-CZ" sz="1800" i="1" dirty="0">
                <a:solidFill>
                  <a:srgbClr val="212529"/>
                </a:solidFill>
              </a:rPr>
              <a:t>Školáci v pohybu: tělesná výchova v praxi</a:t>
            </a:r>
            <a:r>
              <a:rPr lang="cs-CZ" sz="1800" dirty="0">
                <a:solidFill>
                  <a:srgbClr val="212529"/>
                </a:solidFill>
              </a:rPr>
              <a:t>. 1. Praha: Grada, 2012. Děti a sport. ISBN 978-80-247-3733-1.</a:t>
            </a:r>
          </a:p>
          <a:p>
            <a:pPr>
              <a:buFont typeface="+mj-lt"/>
              <a:buAutoNum type="arabicPeriod"/>
            </a:pPr>
            <a:r>
              <a:rPr lang="cs-CZ" sz="1800" dirty="0"/>
              <a:t>h</a:t>
            </a:r>
            <a:r>
              <a:rPr lang="cs-CZ" sz="1800"/>
              <a:t>ttps</a:t>
            </a:r>
            <a:r>
              <a:rPr lang="cs-CZ" sz="1800" dirty="0"/>
              <a:t>://hop.rvp.cz/2-basketbal [online]. [cit. 2020-11-05].</a:t>
            </a:r>
          </a:p>
          <a:p>
            <a:pPr>
              <a:buFont typeface="+mj-lt"/>
              <a:buAutoNum type="arabicPeriod"/>
            </a:pPr>
            <a:r>
              <a:rPr lang="cs-CZ" sz="1800" dirty="0"/>
              <a:t>DOBRÝ, L. Malá škola basketbalu. Praha: Olympia Praha, 1986. ISBN 27-048-86.</a:t>
            </a:r>
          </a:p>
        </p:txBody>
      </p:sp>
    </p:spTree>
    <p:extLst>
      <p:ext uri="{BB962C8B-B14F-4D97-AF65-F5344CB8AC3E}">
        <p14:creationId xmlns:p14="http://schemas.microsoft.com/office/powerpoint/2010/main" val="2551587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r>
              <a:rPr lang="cs-CZ" sz="4000" dirty="0">
                <a:solidFill>
                  <a:srgbClr val="FFFFFF"/>
                </a:solidFill>
              </a:rPr>
              <a:t>Informace o tréninkové jednotce</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529032" y="2494450"/>
            <a:ext cx="9694170" cy="3953484"/>
          </a:xfrm>
        </p:spPr>
        <p:txBody>
          <a:bodyPr>
            <a:normAutofit/>
          </a:bodyPr>
          <a:lstStyle/>
          <a:p>
            <a:r>
              <a:rPr lang="cs-CZ" sz="2000" dirty="0"/>
              <a:t>Určení TJ: přípravka (předškolní věk)</a:t>
            </a:r>
          </a:p>
          <a:p>
            <a:r>
              <a:rPr lang="cs-CZ" sz="2000" dirty="0"/>
              <a:t>Délka TJ: 45 minut</a:t>
            </a:r>
          </a:p>
          <a:p>
            <a:r>
              <a:rPr lang="cs-CZ" sz="2000" dirty="0"/>
              <a:t>Počet dětí: 20 - 25 </a:t>
            </a:r>
          </a:p>
          <a:p>
            <a:r>
              <a:rPr lang="cs-CZ" sz="2000" dirty="0"/>
              <a:t>Místo: Velká tělocvična standardních rozměrů s basketbalovým hřištěm</a:t>
            </a:r>
          </a:p>
          <a:p>
            <a:r>
              <a:rPr lang="cs-CZ" sz="2000" dirty="0"/>
              <a:t>Pomůcky: Basketbalové míče, Volejbalové míče, Tenisové míčky, Molitanové míčky, kužely </a:t>
            </a:r>
          </a:p>
          <a:p>
            <a:r>
              <a:rPr lang="cs-CZ" sz="2000" dirty="0"/>
              <a:t>Zařazení TJ: První hodina zaměřená na přípravku (předškolní věk),  převážně hravou formou, zaměření na orientaci v prostoru, seznámení s míči </a:t>
            </a:r>
            <a:endParaRPr lang="cs-CZ" sz="1700" dirty="0"/>
          </a:p>
          <a:p>
            <a:pPr marL="342900" indent="-342900">
              <a:buAutoNum type="alphaUcParenR"/>
            </a:pPr>
            <a:endParaRPr lang="cs-CZ" sz="1700" dirty="0"/>
          </a:p>
        </p:txBody>
      </p:sp>
    </p:spTree>
    <p:extLst>
      <p:ext uri="{BB962C8B-B14F-4D97-AF65-F5344CB8AC3E}">
        <p14:creationId xmlns:p14="http://schemas.microsoft.com/office/powerpoint/2010/main" val="2725842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6" name="Rectangle 85">
            <a:extLst>
              <a:ext uri="{FF2B5EF4-FFF2-40B4-BE49-F238E27FC236}">
                <a16:creationId xmlns:a16="http://schemas.microsoft.com/office/drawing/2014/main" id="{427D15F9-FBA9-45B6-A1EE-7E26109074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8" name="Group 87">
            <a:extLst>
              <a:ext uri="{FF2B5EF4-FFF2-40B4-BE49-F238E27FC236}">
                <a16:creationId xmlns:a16="http://schemas.microsoft.com/office/drawing/2014/main" id="{549D845D-9A57-49AC-9523-BB0D6DA6FE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89" name="Freeform 44">
              <a:extLst>
                <a:ext uri="{FF2B5EF4-FFF2-40B4-BE49-F238E27FC236}">
                  <a16:creationId xmlns:a16="http://schemas.microsoft.com/office/drawing/2014/main" id="{3348EFE1-9D21-4DC0-8EC9-C887670613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0" name="Freeform 45">
              <a:extLst>
                <a:ext uri="{FF2B5EF4-FFF2-40B4-BE49-F238E27FC236}">
                  <a16:creationId xmlns:a16="http://schemas.microsoft.com/office/drawing/2014/main" id="{D9CD0CF4-76F6-470E-A8EF-DD74FC196C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1" name="Freeform 46">
              <a:extLst>
                <a:ext uri="{FF2B5EF4-FFF2-40B4-BE49-F238E27FC236}">
                  <a16:creationId xmlns:a16="http://schemas.microsoft.com/office/drawing/2014/main" id="{71645EB6-7E0C-491E-9A5B-C25E80A64A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2" name="Freeform 47">
              <a:extLst>
                <a:ext uri="{FF2B5EF4-FFF2-40B4-BE49-F238E27FC236}">
                  <a16:creationId xmlns:a16="http://schemas.microsoft.com/office/drawing/2014/main" id="{D20E5CAC-62A4-48E1-9F9F-1F81766831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 name="Rectangle 92">
              <a:extLst>
                <a:ext uri="{FF2B5EF4-FFF2-40B4-BE49-F238E27FC236}">
                  <a16:creationId xmlns:a16="http://schemas.microsoft.com/office/drawing/2014/main" id="{053A11D2-F06B-447E-96A7-27A21A8FA64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pPr algn="ctr"/>
            <a:r>
              <a:rPr lang="cs-CZ" sz="4000" dirty="0">
                <a:solidFill>
                  <a:srgbClr val="FFFFFF"/>
                </a:solidFill>
              </a:rPr>
              <a:t>Úvodní část  - Hry na zahřátí (1 – 15 minut) </a:t>
            </a:r>
          </a:p>
        </p:txBody>
      </p:sp>
      <p:pic>
        <p:nvPicPr>
          <p:cNvPr id="5" name="Obrázek 4">
            <a:extLst>
              <a:ext uri="{FF2B5EF4-FFF2-40B4-BE49-F238E27FC236}">
                <a16:creationId xmlns:a16="http://schemas.microsoft.com/office/drawing/2014/main" id="{3BA31294-689F-468F-9F88-388EFBEA5DC5}"/>
              </a:ext>
            </a:extLst>
          </p:cNvPr>
          <p:cNvPicPr>
            <a:picLocks noChangeAspect="1"/>
          </p:cNvPicPr>
          <p:nvPr/>
        </p:nvPicPr>
        <p:blipFill>
          <a:blip r:embed="rId2"/>
          <a:stretch>
            <a:fillRect/>
          </a:stretch>
        </p:blipFill>
        <p:spPr>
          <a:xfrm>
            <a:off x="1424902" y="2807016"/>
            <a:ext cx="3209779" cy="2934092"/>
          </a:xfrm>
          <a:prstGeom prst="rect">
            <a:avLst/>
          </a:prstGeom>
        </p:spPr>
      </p:pic>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5295569" y="2494450"/>
            <a:ext cx="5471529" cy="3563159"/>
          </a:xfrm>
        </p:spPr>
        <p:txBody>
          <a:bodyPr>
            <a:normAutofit lnSpcReduction="10000"/>
          </a:bodyPr>
          <a:lstStyle/>
          <a:p>
            <a:pPr marL="342900" indent="-342900">
              <a:buFont typeface="+mj-lt"/>
              <a:buAutoNum type="arabicPeriod"/>
            </a:pPr>
            <a:r>
              <a:rPr lang="cs-CZ" sz="1700" dirty="0"/>
              <a:t>Seznámení dětí s náplní tréninku, kontrola převlečení</a:t>
            </a:r>
          </a:p>
          <a:p>
            <a:pPr marL="342900" indent="-342900">
              <a:buFont typeface="+mj-lt"/>
              <a:buAutoNum type="arabicPeriod"/>
            </a:pPr>
            <a:r>
              <a:rPr lang="cs-CZ" sz="1700" dirty="0"/>
              <a:t>Hry na zahřátí: </a:t>
            </a:r>
          </a:p>
          <a:p>
            <a:pPr marL="342900" indent="-342900">
              <a:buFont typeface="+mj-lt"/>
              <a:buAutoNum type="arabicPeriod"/>
            </a:pPr>
            <a:r>
              <a:rPr lang="cs-CZ" sz="1700" b="1" dirty="0"/>
              <a:t>Pepa říká: </a:t>
            </a:r>
            <a:r>
              <a:rPr lang="cs-CZ" sz="1700" dirty="0"/>
              <a:t>Cokoliv Pepa říká, musí skupina následně provést – dotkni se podlahy – chytni se za hlavu – levá ruka chytne pravou botu – dvakrát tleskni atd. </a:t>
            </a:r>
          </a:p>
          <a:p>
            <a:pPr marL="342900" indent="-342900">
              <a:buFont typeface="+mj-lt"/>
              <a:buAutoNum type="arabicPeriod"/>
            </a:pPr>
            <a:r>
              <a:rPr lang="cs-CZ" sz="1700" b="1" dirty="0"/>
              <a:t>Kočka a myš:</a:t>
            </a:r>
            <a:r>
              <a:rPr lang="cs-CZ" sz="1700" dirty="0"/>
              <a:t> Děti utvoří kruh a chytí se za ruce - vyberou se dva hráči – kočka a myš. Kočka (B) začíná vně kruhu. Myš začíná uvnitř kruhu. Úkolem kočky je chytit myš. Ostatní děti chrání myš tím, že nenechají kočku proklouznout pod svými pažemi.</a:t>
            </a:r>
          </a:p>
          <a:p>
            <a:pPr marL="342900" indent="-342900">
              <a:buFont typeface="+mj-lt"/>
              <a:buAutoNum type="arabicPeriod"/>
            </a:pPr>
            <a:r>
              <a:rPr lang="cs-CZ" sz="1700" b="1" dirty="0"/>
              <a:t>Lichý vypadává: </a:t>
            </a:r>
            <a:r>
              <a:rPr lang="cs-CZ" sz="1700" dirty="0"/>
              <a:t>Děti se pohybují (chůze, poskoky, běh atd.) libovolně po hřišti. Na povel se musí chytit jakéhokoliv jiného hráče a nezůstat tím posledním – lichým – v poli.</a:t>
            </a:r>
          </a:p>
          <a:p>
            <a:pPr marL="342900" indent="-342900">
              <a:buAutoNum type="alphaUcParenR"/>
            </a:pPr>
            <a:endParaRPr lang="cs-CZ" sz="1700" dirty="0"/>
          </a:p>
          <a:p>
            <a:pPr marL="342900" indent="-342900">
              <a:buAutoNum type="alphaUcParenR"/>
            </a:pPr>
            <a:endParaRPr lang="cs-CZ" sz="1700" dirty="0"/>
          </a:p>
          <a:p>
            <a:pPr marL="342900" indent="-342900">
              <a:buAutoNum type="alphaUcParenR"/>
            </a:pPr>
            <a:endParaRPr lang="cs-CZ" sz="1700" dirty="0"/>
          </a:p>
        </p:txBody>
      </p:sp>
    </p:spTree>
    <p:extLst>
      <p:ext uri="{BB962C8B-B14F-4D97-AF65-F5344CB8AC3E}">
        <p14:creationId xmlns:p14="http://schemas.microsoft.com/office/powerpoint/2010/main" val="1775951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pPr algn="ctr"/>
            <a:r>
              <a:rPr lang="cs-CZ" sz="4000" dirty="0">
                <a:solidFill>
                  <a:srgbClr val="FFFFFF"/>
                </a:solidFill>
              </a:rPr>
              <a:t>Hlavní část - Seznámení s míčem (16 – 30 minut)</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529032" y="2494450"/>
            <a:ext cx="9694170" cy="3953484"/>
          </a:xfrm>
        </p:spPr>
        <p:txBody>
          <a:bodyPr>
            <a:normAutofit/>
          </a:bodyPr>
          <a:lstStyle/>
          <a:p>
            <a:pPr marL="0" indent="0">
              <a:buNone/>
            </a:pPr>
            <a:r>
              <a:rPr lang="cs-CZ" sz="1700" dirty="0"/>
              <a:t>Dětem předvedeme cvičení co mají dělat a potom rozdáme míče - pěnové míčky -&gt; tenisáky -&gt; volejbalové míče -&gt; basketbalové míče (vel. 3 – 4) (to záleží na tom, jak moc děti známe a víme, co a jak zvládnou)</a:t>
            </a:r>
          </a:p>
          <a:p>
            <a:pPr marL="0" indent="0">
              <a:buNone/>
            </a:pPr>
            <a:endParaRPr lang="cs-CZ" sz="1700" dirty="0"/>
          </a:p>
          <a:p>
            <a:pPr marL="342900" indent="-342900">
              <a:buFont typeface="+mj-lt"/>
              <a:buAutoNum type="arabicPeriod"/>
            </a:pPr>
            <a:r>
              <a:rPr lang="cs-CZ" sz="1700" b="1" dirty="0"/>
              <a:t>Přehazování:</a:t>
            </a:r>
            <a:r>
              <a:rPr lang="cs-CZ" sz="1700" dirty="0"/>
              <a:t> Přehazují si míč mezi rukama na vzdálenost cca 30 cm za použití prstů, ne dlaní.</a:t>
            </a:r>
          </a:p>
          <a:p>
            <a:pPr marL="342900" indent="-342900">
              <a:buFont typeface="+mj-lt"/>
              <a:buAutoNum type="arabicPeriod"/>
            </a:pPr>
            <a:r>
              <a:rPr lang="cs-CZ" sz="1700" b="1" dirty="0"/>
              <a:t>Předávání míče kolem hlavy: </a:t>
            </a:r>
            <a:r>
              <a:rPr lang="cs-CZ" sz="1700" dirty="0"/>
              <a:t>Rovná záda, kolena pokrčená, široká ramena. Rukama si předávají míč okolo hlavy, nepoužívejte dlaně.</a:t>
            </a:r>
          </a:p>
          <a:p>
            <a:pPr marL="342900" indent="-342900">
              <a:buFont typeface="+mj-lt"/>
              <a:buAutoNum type="arabicPeriod"/>
            </a:pPr>
            <a:r>
              <a:rPr lang="cs-CZ" sz="1700" b="1" dirty="0"/>
              <a:t>Předávání míče kolem pasu a nohou: </a:t>
            </a:r>
            <a:r>
              <a:rPr lang="cs-CZ" sz="1700" dirty="0"/>
              <a:t>Předávají si míč kolem pasu a kolem stehen. Opakují </a:t>
            </a:r>
          </a:p>
          <a:p>
            <a:pPr marL="342900" indent="-342900">
              <a:buFont typeface="+mj-lt"/>
              <a:buAutoNum type="arabicPeriod"/>
            </a:pPr>
            <a:r>
              <a:rPr lang="cs-CZ" sz="1700" b="1" dirty="0"/>
              <a:t>Předávání míče za sebou (housenka): </a:t>
            </a:r>
            <a:r>
              <a:rPr lang="cs-CZ" sz="1700" dirty="0"/>
              <a:t>Kolem pasu, nad hlavou, mezi nohama</a:t>
            </a:r>
          </a:p>
          <a:p>
            <a:pPr marL="342900" indent="-342900">
              <a:buFont typeface="+mj-lt"/>
              <a:buAutoNum type="arabicPeriod"/>
            </a:pPr>
            <a:r>
              <a:rPr lang="cs-CZ" sz="1700" b="1" dirty="0"/>
              <a:t>Padající míč za zády: </a:t>
            </a:r>
            <a:r>
              <a:rPr lang="cs-CZ" sz="1700" dirty="0"/>
              <a:t>Upustí míč shora za zády, chytí ho na úrovni pasu, (pokud jsou šikovné a mají tenisák) odrazí mezi nohama vpřed a chytí </a:t>
            </a:r>
          </a:p>
          <a:p>
            <a:pPr marL="342900" indent="-342900">
              <a:buFont typeface="+mj-lt"/>
              <a:buAutoNum type="arabicPeriod"/>
            </a:pPr>
            <a:endParaRPr lang="cs-CZ" sz="1700" dirty="0"/>
          </a:p>
          <a:p>
            <a:pPr marL="342900" indent="-342900">
              <a:buAutoNum type="alphaUcParenR"/>
            </a:pPr>
            <a:endParaRPr lang="cs-CZ" sz="1700" dirty="0"/>
          </a:p>
        </p:txBody>
      </p:sp>
    </p:spTree>
    <p:extLst>
      <p:ext uri="{BB962C8B-B14F-4D97-AF65-F5344CB8AC3E}">
        <p14:creationId xmlns:p14="http://schemas.microsoft.com/office/powerpoint/2010/main" val="9094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pPr algn="ctr"/>
            <a:r>
              <a:rPr lang="cs-CZ" sz="4000" dirty="0">
                <a:solidFill>
                  <a:srgbClr val="FFFFFF"/>
                </a:solidFill>
              </a:rPr>
              <a:t>Velká hra (hlavní část)</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529032" y="2494449"/>
            <a:ext cx="9694170" cy="4101659"/>
          </a:xfrm>
        </p:spPr>
        <p:txBody>
          <a:bodyPr>
            <a:normAutofit fontScale="92500"/>
          </a:bodyPr>
          <a:lstStyle/>
          <a:p>
            <a:pPr marL="457200" algn="just">
              <a:lnSpc>
                <a:spcPct val="115000"/>
              </a:lnSpc>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Vyznačíme na hřišti (lze tělocvična/louka) obdélník dlouhý 30 metrů a široký 15metrů a rozdělíme ho na tři pásma. Pásmo na levém konci patří veverkám, v prostředním čtverci se pohybuje kuna, úhlavní nepřítel veverek, a pravý krajní čtverec představuje oblast šišek (opět zvolíme míče </a:t>
            </a:r>
            <a:r>
              <a:rPr lang="cs-CZ" sz="1600" dirty="0">
                <a:latin typeface="Times New Roman" panose="02020603050405020304" pitchFamily="18" charset="0"/>
                <a:ea typeface="Calibri" panose="020F0502020204030204" pitchFamily="34" charset="0"/>
                <a:cs typeface="Times New Roman" panose="02020603050405020304" pitchFamily="18" charset="0"/>
              </a:rPr>
              <a:t>odpovídající úrovni děti - </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basketbalové míče/volejbalové míče/tenisáky/molitanové míčky), kde jich co nejvíc rozházíme. Každá veverka si v levém čtverci označí své hnízdo částí oděvu. Odtud podniká výpady za šiškami a vždycky, když se jí podaří bezpečně proběhnout prostředním pásmem, může si vzít jednu šišku. Jestliže se s ní vrátí zpátky, aniž ji chytí kuna, uloží si veverka kořist do svého hnízda a následně se může vypravit pro další šišku. Kunu představuje někdo rychlý. Každý hráč, kterého se dotkne v prostředním pásmu, by měl být vyřazen a však nechceme připravit dotyčné o zábavu. Proto je lepší veverku vyloučit pouze dočasně, na tak dlouho, dokud kuna nechytne další veverku. Veverky mezi sebou soutěží, která bude mít nejvíc šišek ve svém hnízdě. Hra trvá tak dlouho, dokud nejsou všechny šišky z pravého čtverce vysbírány.</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Hru můžeme upravit i pro míň hráčů. Zmenšíme hřiště, můžeme dát časový limit na sběr šišek. Hrát i v tělocvičně. </a:t>
            </a:r>
          </a:p>
          <a:p>
            <a:pPr marL="457200" algn="just">
              <a:lnSpc>
                <a:spcPct val="115000"/>
              </a:lnSpc>
              <a:spcAft>
                <a:spcPts val="100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V příští hodině by se již dalo navázat házením míče (přihrávkami), nebo boucháním míče o zem (náznak driblinku), či hodem míče na cíl (do koše)</a:t>
            </a:r>
          </a:p>
        </p:txBody>
      </p:sp>
    </p:spTree>
    <p:extLst>
      <p:ext uri="{BB962C8B-B14F-4D97-AF65-F5344CB8AC3E}">
        <p14:creationId xmlns:p14="http://schemas.microsoft.com/office/powerpoint/2010/main" val="1379956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18">
            <a:extLst>
              <a:ext uri="{FF2B5EF4-FFF2-40B4-BE49-F238E27FC236}">
                <a16:creationId xmlns:a16="http://schemas.microsoft.com/office/drawing/2014/main" id="{3E443FD7-A66B-4AA0-872D-B088B9BC5F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5B8B771-4745-4F47-91FF-FAC26823FE48}"/>
              </a:ext>
            </a:extLst>
          </p:cNvPr>
          <p:cNvSpPr>
            <a:spLocks noGrp="1"/>
          </p:cNvSpPr>
          <p:nvPr>
            <p:ph type="ctrTitle"/>
          </p:nvPr>
        </p:nvSpPr>
        <p:spPr>
          <a:xfrm>
            <a:off x="1094095" y="851517"/>
            <a:ext cx="5238466" cy="2991416"/>
          </a:xfrm>
        </p:spPr>
        <p:txBody>
          <a:bodyPr anchor="b">
            <a:normAutofit/>
          </a:bodyPr>
          <a:lstStyle/>
          <a:p>
            <a:pPr algn="l"/>
            <a:r>
              <a:rPr lang="cs-CZ" sz="4700" dirty="0"/>
              <a:t>2. VJ</a:t>
            </a:r>
            <a:br>
              <a:rPr lang="cs-CZ" sz="4700" dirty="0"/>
            </a:br>
            <a:r>
              <a:rPr lang="cs-CZ" sz="4700" dirty="0"/>
              <a:t>Žáci 9. třídy ZŠ</a:t>
            </a:r>
            <a:br>
              <a:rPr lang="cs-CZ" sz="4700" dirty="0"/>
            </a:br>
            <a:r>
              <a:rPr lang="cs-CZ" sz="4700" dirty="0"/>
              <a:t>(starší školní věk)</a:t>
            </a:r>
            <a:br>
              <a:rPr lang="cs-CZ" sz="4700" dirty="0"/>
            </a:br>
            <a:endParaRPr lang="cs-CZ" sz="4700" dirty="0"/>
          </a:p>
        </p:txBody>
      </p:sp>
      <p:sp>
        <p:nvSpPr>
          <p:cNvPr id="32" name="Freeform: Shape 20">
            <a:extLst>
              <a:ext uri="{FF2B5EF4-FFF2-40B4-BE49-F238E27FC236}">
                <a16:creationId xmlns:a16="http://schemas.microsoft.com/office/drawing/2014/main" id="{C04BE0EF-3561-49B4-9A29-F283168A9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0370" y="851518"/>
            <a:ext cx="6184806"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0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3 h 5154967"/>
              <a:gd name="connsiteX37" fmla="*/ 1625714 w 6184806"/>
              <a:gd name="connsiteY37" fmla="*/ 109243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2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0"/>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3"/>
                  <a:pt x="2445216" y="109243"/>
                </a:cubicBezTo>
                <a:cubicBezTo>
                  <a:pt x="1625714" y="109243"/>
                  <a:pt x="1625714" y="109243"/>
                  <a:pt x="1625714" y="109243"/>
                </a:cubicBezTo>
                <a:cubicBezTo>
                  <a:pt x="1572615" y="109243"/>
                  <a:pt x="1524825" y="137459"/>
                  <a:pt x="1498276" y="183309"/>
                </a:cubicBezTo>
                <a:cubicBezTo>
                  <a:pt x="1089410" y="890450"/>
                  <a:pt x="1089410" y="890450"/>
                  <a:pt x="1089410" y="890450"/>
                </a:cubicBezTo>
                <a:cubicBezTo>
                  <a:pt x="1062860" y="934537"/>
                  <a:pt x="1062860" y="990967"/>
                  <a:pt x="1089410" y="1035054"/>
                </a:cubicBezTo>
                <a:cubicBezTo>
                  <a:pt x="1498276" y="1742196"/>
                  <a:pt x="1498276" y="1742196"/>
                  <a:pt x="1498276" y="1742196"/>
                </a:cubicBezTo>
                <a:cubicBezTo>
                  <a:pt x="1511551" y="1765121"/>
                  <a:pt x="1530135" y="1783637"/>
                  <a:pt x="1552039" y="1796422"/>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Grafický objekt 7" descr="Basketbal">
            <a:extLst>
              <a:ext uri="{FF2B5EF4-FFF2-40B4-BE49-F238E27FC236}">
                <a16:creationId xmlns:a16="http://schemas.microsoft.com/office/drawing/2014/main" id="{FCB232AD-5253-44BF-A7D1-0E82DACCF0F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31503" y="2129307"/>
            <a:ext cx="3217333" cy="3217333"/>
          </a:xfrm>
          <a:prstGeom prst="rect">
            <a:avLst/>
          </a:prstGeom>
        </p:spPr>
      </p:pic>
    </p:spTree>
    <p:extLst>
      <p:ext uri="{BB962C8B-B14F-4D97-AF65-F5344CB8AC3E}">
        <p14:creationId xmlns:p14="http://schemas.microsoft.com/office/powerpoint/2010/main" val="3213179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pPr algn="ctr"/>
            <a:r>
              <a:rPr lang="cs-CZ" sz="4000" dirty="0">
                <a:solidFill>
                  <a:srgbClr val="FFFFFF"/>
                </a:solidFill>
              </a:rPr>
              <a:t>Informace o vyučovací jednotce</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529032" y="2494450"/>
            <a:ext cx="9694170" cy="3953484"/>
          </a:xfrm>
        </p:spPr>
        <p:txBody>
          <a:bodyPr>
            <a:normAutofit/>
          </a:bodyPr>
          <a:lstStyle/>
          <a:p>
            <a:r>
              <a:rPr lang="cs-CZ" sz="1800" dirty="0"/>
              <a:t>Určení VJ: Žáci 9.třídy ZŠ </a:t>
            </a:r>
          </a:p>
          <a:p>
            <a:r>
              <a:rPr lang="cs-CZ" sz="1800" dirty="0"/>
              <a:t>Délka VJ: 45 minut</a:t>
            </a:r>
          </a:p>
          <a:p>
            <a:r>
              <a:rPr lang="cs-CZ" sz="1800" dirty="0"/>
              <a:t>Počet žáků: 25-30 </a:t>
            </a:r>
          </a:p>
          <a:p>
            <a:r>
              <a:rPr lang="cs-CZ" sz="1800" dirty="0"/>
              <a:t>Místo: Velká tělocvična standardních rozměrů s basketbalovým hřištěm</a:t>
            </a:r>
          </a:p>
          <a:p>
            <a:r>
              <a:rPr lang="cs-CZ" sz="1800" dirty="0"/>
              <a:t>Pomůcky: Basketbalové míče (alespoň 10)</a:t>
            </a:r>
          </a:p>
          <a:p>
            <a:r>
              <a:rPr lang="cs-CZ" sz="1800" dirty="0"/>
              <a:t>Předpoklady a zaměření: Žáci již znají z předchozích ročníků a hodin základy driblinku, přihrávání, střelby, dvoutaktu, i pravidel -&gt; tato hodina je tedy zaměřena na opakování a zdokonalování herních dovedností pomocí miniher a zrychlení tempa cvičení</a:t>
            </a:r>
            <a:endParaRPr lang="cs-CZ" sz="1600" dirty="0"/>
          </a:p>
        </p:txBody>
      </p:sp>
    </p:spTree>
    <p:extLst>
      <p:ext uri="{BB962C8B-B14F-4D97-AF65-F5344CB8AC3E}">
        <p14:creationId xmlns:p14="http://schemas.microsoft.com/office/powerpoint/2010/main" val="26039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pPr algn="ctr"/>
            <a:r>
              <a:rPr lang="cs-CZ" sz="4000" dirty="0">
                <a:solidFill>
                  <a:srgbClr val="FFFFFF"/>
                </a:solidFill>
              </a:rPr>
              <a:t>Úvodní část (1 – 15 minut)</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529032" y="2494450"/>
            <a:ext cx="9694170" cy="3953484"/>
          </a:xfrm>
        </p:spPr>
        <p:txBody>
          <a:bodyPr>
            <a:normAutofit/>
          </a:bodyPr>
          <a:lstStyle/>
          <a:p>
            <a:pPr marL="342900" indent="-342900">
              <a:buFont typeface="+mj-lt"/>
              <a:buAutoNum type="arabicPeriod"/>
            </a:pPr>
            <a:r>
              <a:rPr lang="cs-CZ" sz="1800" dirty="0"/>
              <a:t>Zahájení hodiny (1-5 minut) - organizační záležitosti, oznámení náplně hodiny</a:t>
            </a:r>
          </a:p>
          <a:p>
            <a:pPr marL="342900" indent="-342900">
              <a:buFont typeface="+mj-lt"/>
              <a:buAutoNum type="arabicPeriod"/>
            </a:pPr>
            <a:r>
              <a:rPr lang="cs-CZ" sz="1800" dirty="0"/>
              <a:t>Hra na zahřátí (6-10 minut)</a:t>
            </a:r>
          </a:p>
          <a:p>
            <a:r>
              <a:rPr lang="cs-CZ" sz="1800" dirty="0"/>
              <a:t>Přihrávková honička - 2 žáci mají míč a vzájemně si nahrávají. Ostatní chytají pomocí dotyku s míčem - hraje na se půlce a chytači můžou udělat pouze jeden krok s míčem</a:t>
            </a:r>
          </a:p>
          <a:p>
            <a:r>
              <a:rPr lang="cs-CZ" sz="1800" dirty="0"/>
              <a:t>Honička s míčem – 2 žáci mají každý svůj míč a s driblinkem chytají ostatní (pokud je to těžké v důsledku ztráty míče při driblinku, zmenšíme herní prostor</a:t>
            </a:r>
          </a:p>
          <a:p>
            <a:pPr marL="0" indent="0">
              <a:buNone/>
            </a:pPr>
            <a:endParaRPr lang="cs-CZ" sz="1800" dirty="0"/>
          </a:p>
          <a:p>
            <a:pPr marL="342900" indent="-342900">
              <a:buFont typeface="+mj-lt"/>
              <a:buAutoNum type="arabicPeriod" startAt="3"/>
            </a:pPr>
            <a:r>
              <a:rPr lang="cs-CZ" sz="1800" dirty="0"/>
              <a:t>Rozcvičení (11-15 minut)  – důraz především na horní a dolní končetiny (protahovací a mobilizační cvičení kloubních spojení u dolních končetin, protože v tělocvičně je tvrdý povrch, u dolních končetin zejména v zápěstním, loketním, ramenním kloubu). Rozcvičení je důležité také kvůli vývinu celého těla ve věku staršího školního věku.</a:t>
            </a:r>
          </a:p>
          <a:p>
            <a:pPr marL="0" indent="0">
              <a:buNone/>
            </a:pPr>
            <a:endParaRPr lang="cs-CZ" sz="1800" dirty="0"/>
          </a:p>
        </p:txBody>
      </p:sp>
    </p:spTree>
    <p:extLst>
      <p:ext uri="{BB962C8B-B14F-4D97-AF65-F5344CB8AC3E}">
        <p14:creationId xmlns:p14="http://schemas.microsoft.com/office/powerpoint/2010/main" val="3697235427"/>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1933</Words>
  <Application>Microsoft Office PowerPoint</Application>
  <PresentationFormat>Širokoúhlá obrazovka</PresentationFormat>
  <Paragraphs>93</Paragraphs>
  <Slides>20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Calibri</vt:lpstr>
      <vt:lpstr>Calibri Light</vt:lpstr>
      <vt:lpstr>Times New Roman</vt:lpstr>
      <vt:lpstr>Motiv Office</vt:lpstr>
      <vt:lpstr>Tréninkové jednotky basketbalu</vt:lpstr>
      <vt:lpstr>1. TJ Přípravka (předškolní věk) </vt:lpstr>
      <vt:lpstr>Informace o tréninkové jednotce</vt:lpstr>
      <vt:lpstr>Úvodní část  - Hry na zahřátí (1 – 15 minut) </vt:lpstr>
      <vt:lpstr>Hlavní část - Seznámení s míčem (16 – 30 minut)</vt:lpstr>
      <vt:lpstr>Velká hra (hlavní část)</vt:lpstr>
      <vt:lpstr>2. VJ Žáci 9. třídy ZŠ (starší školní věk) </vt:lpstr>
      <vt:lpstr>Informace o vyučovací jednotce</vt:lpstr>
      <vt:lpstr>Úvodní část (1 – 15 minut)</vt:lpstr>
      <vt:lpstr>Hlavní část  (16 – 25 minut)</vt:lpstr>
      <vt:lpstr>Hlavní část (25 – 40 minut)</vt:lpstr>
      <vt:lpstr>Závěrečná část (40 – 45 minut)</vt:lpstr>
      <vt:lpstr>3. TJ Basketbalový oddíl (dorostenci) </vt:lpstr>
      <vt:lpstr>Informace o tréninkové jednotce</vt:lpstr>
      <vt:lpstr>Úvodní část (1 – 20 minut)</vt:lpstr>
      <vt:lpstr>Hlavní část (20 – 30 minut)</vt:lpstr>
      <vt:lpstr>Hlavní část (30 – 45 minut)</vt:lpstr>
      <vt:lpstr>Hlavní část (45 – 55 minut) </vt:lpstr>
      <vt:lpstr>Závěrečná část</vt:lpstr>
      <vt:lpstr>Zdroje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Tréninkové jednotky basketbalu</dc:title>
  <dc:creator>Mildex Ptáčník</dc:creator>
  <cp:lastModifiedBy>Mildex Ptáčník</cp:lastModifiedBy>
  <cp:revision>8</cp:revision>
  <dcterms:created xsi:type="dcterms:W3CDTF">2020-12-07T17:27:47Z</dcterms:created>
  <dcterms:modified xsi:type="dcterms:W3CDTF">2020-12-07T18:05:36Z</dcterms:modified>
</cp:coreProperties>
</file>