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notesMasterIdLst>
    <p:notesMasterId r:id="rId36"/>
  </p:notesMasterIdLst>
  <p:handoutMasterIdLst>
    <p:handoutMasterId r:id="rId37"/>
  </p:handoutMasterIdLst>
  <p:sldIdLst>
    <p:sldId id="256" r:id="rId2"/>
    <p:sldId id="452" r:id="rId3"/>
    <p:sldId id="330" r:id="rId4"/>
    <p:sldId id="285" r:id="rId5"/>
    <p:sldId id="354" r:id="rId6"/>
    <p:sldId id="312" r:id="rId7"/>
    <p:sldId id="313" r:id="rId8"/>
    <p:sldId id="355" r:id="rId9"/>
    <p:sldId id="453" r:id="rId10"/>
    <p:sldId id="304" r:id="rId11"/>
    <p:sldId id="305" r:id="rId12"/>
    <p:sldId id="306" r:id="rId13"/>
    <p:sldId id="454" r:id="rId14"/>
    <p:sldId id="455" r:id="rId15"/>
    <p:sldId id="309" r:id="rId16"/>
    <p:sldId id="311" r:id="rId17"/>
    <p:sldId id="314" r:id="rId18"/>
    <p:sldId id="456" r:id="rId19"/>
    <p:sldId id="315" r:id="rId20"/>
    <p:sldId id="316" r:id="rId21"/>
    <p:sldId id="317" r:id="rId22"/>
    <p:sldId id="318" r:id="rId23"/>
    <p:sldId id="319" r:id="rId24"/>
    <p:sldId id="321" r:id="rId25"/>
    <p:sldId id="336" r:id="rId26"/>
    <p:sldId id="334" r:id="rId27"/>
    <p:sldId id="333" r:id="rId28"/>
    <p:sldId id="323" r:id="rId29"/>
    <p:sldId id="324" r:id="rId30"/>
    <p:sldId id="325" r:id="rId31"/>
    <p:sldId id="326" r:id="rId32"/>
    <p:sldId id="327" r:id="rId33"/>
    <p:sldId id="328" r:id="rId34"/>
    <p:sldId id="457" r:id="rId35"/>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17" autoAdjust="0"/>
    <p:restoredTop sz="90039" autoAdjust="0"/>
  </p:normalViewPr>
  <p:slideViewPr>
    <p:cSldViewPr snapToGrid="0">
      <p:cViewPr varScale="1">
        <p:scale>
          <a:sx n="77" d="100"/>
          <a:sy n="77" d="100"/>
        </p:scale>
        <p:origin x="1768" y="19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31A503C9-9394-4789-9C3A-50C38EDE7D20}" type="datetimeFigureOut">
              <a:rPr lang="en-GB" smtClean="0"/>
              <a:t>05/11/2019</a:t>
            </a:fld>
            <a:endParaRPr lang="en-GB"/>
          </a:p>
        </p:txBody>
      </p:sp>
      <p:sp>
        <p:nvSpPr>
          <p:cNvPr id="4" name="Tijdelijke aanduiding voor voettekst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5" name="Tijdelijke aanduiding voor dianumm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211F8C07-FF78-4EE5-BF96-B78F2BB9E54A}" type="slidenum">
              <a:rPr lang="en-GB" smtClean="0"/>
              <a:t>‹#›</a:t>
            </a:fld>
            <a:endParaRPr lang="en-GB"/>
          </a:p>
        </p:txBody>
      </p:sp>
    </p:spTree>
    <p:extLst>
      <p:ext uri="{BB962C8B-B14F-4D97-AF65-F5344CB8AC3E}">
        <p14:creationId xmlns:p14="http://schemas.microsoft.com/office/powerpoint/2010/main" val="2884159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6B261311-2D78-4940-A472-08C78EEC5DAB}" type="datetimeFigureOut">
              <a:rPr lang="en-GB" smtClean="0"/>
              <a:t>05/11/2019</a:t>
            </a:fld>
            <a:endParaRPr lang="en-GB"/>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AD5AA0E7-8D47-478B-8E4B-53307C087464}" type="slidenum">
              <a:rPr lang="en-GB" smtClean="0"/>
              <a:t>‹#›</a:t>
            </a:fld>
            <a:endParaRPr lang="en-GB"/>
          </a:p>
        </p:txBody>
      </p:sp>
    </p:spTree>
    <p:extLst>
      <p:ext uri="{BB962C8B-B14F-4D97-AF65-F5344CB8AC3E}">
        <p14:creationId xmlns:p14="http://schemas.microsoft.com/office/powerpoint/2010/main" val="3218883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a:t>
            </a:fld>
            <a:endParaRPr lang="en-GB"/>
          </a:p>
        </p:txBody>
      </p:sp>
    </p:spTree>
    <p:extLst>
      <p:ext uri="{BB962C8B-B14F-4D97-AF65-F5344CB8AC3E}">
        <p14:creationId xmlns:p14="http://schemas.microsoft.com/office/powerpoint/2010/main" val="2974115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10</a:t>
            </a:fld>
            <a:endParaRPr lang="en-GB"/>
          </a:p>
        </p:txBody>
      </p:sp>
    </p:spTree>
    <p:extLst>
      <p:ext uri="{BB962C8B-B14F-4D97-AF65-F5344CB8AC3E}">
        <p14:creationId xmlns:p14="http://schemas.microsoft.com/office/powerpoint/2010/main" val="2455639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11</a:t>
            </a:fld>
            <a:endParaRPr lang="en-GB"/>
          </a:p>
        </p:txBody>
      </p:sp>
    </p:spTree>
    <p:extLst>
      <p:ext uri="{BB962C8B-B14F-4D97-AF65-F5344CB8AC3E}">
        <p14:creationId xmlns:p14="http://schemas.microsoft.com/office/powerpoint/2010/main" val="598052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12</a:t>
            </a:fld>
            <a:endParaRPr lang="en-GB"/>
          </a:p>
        </p:txBody>
      </p:sp>
    </p:spTree>
    <p:extLst>
      <p:ext uri="{BB962C8B-B14F-4D97-AF65-F5344CB8AC3E}">
        <p14:creationId xmlns:p14="http://schemas.microsoft.com/office/powerpoint/2010/main" val="35655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13</a:t>
            </a:fld>
            <a:endParaRPr lang="en-GB"/>
          </a:p>
        </p:txBody>
      </p:sp>
    </p:spTree>
    <p:extLst>
      <p:ext uri="{BB962C8B-B14F-4D97-AF65-F5344CB8AC3E}">
        <p14:creationId xmlns:p14="http://schemas.microsoft.com/office/powerpoint/2010/main" val="315184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14</a:t>
            </a:fld>
            <a:endParaRPr lang="en-GB"/>
          </a:p>
        </p:txBody>
      </p:sp>
    </p:spTree>
    <p:extLst>
      <p:ext uri="{BB962C8B-B14F-4D97-AF65-F5344CB8AC3E}">
        <p14:creationId xmlns:p14="http://schemas.microsoft.com/office/powerpoint/2010/main" val="312560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15</a:t>
            </a:fld>
            <a:endParaRPr lang="en-GB"/>
          </a:p>
        </p:txBody>
      </p:sp>
    </p:spTree>
    <p:extLst>
      <p:ext uri="{BB962C8B-B14F-4D97-AF65-F5344CB8AC3E}">
        <p14:creationId xmlns:p14="http://schemas.microsoft.com/office/powerpoint/2010/main" val="4154026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16</a:t>
            </a:fld>
            <a:endParaRPr lang="en-GB"/>
          </a:p>
        </p:txBody>
      </p:sp>
    </p:spTree>
    <p:extLst>
      <p:ext uri="{BB962C8B-B14F-4D97-AF65-F5344CB8AC3E}">
        <p14:creationId xmlns:p14="http://schemas.microsoft.com/office/powerpoint/2010/main" val="18805602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17</a:t>
            </a:fld>
            <a:endParaRPr lang="en-GB"/>
          </a:p>
        </p:txBody>
      </p:sp>
    </p:spTree>
    <p:extLst>
      <p:ext uri="{BB962C8B-B14F-4D97-AF65-F5344CB8AC3E}">
        <p14:creationId xmlns:p14="http://schemas.microsoft.com/office/powerpoint/2010/main" val="5529826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18</a:t>
            </a:fld>
            <a:endParaRPr lang="en-GB"/>
          </a:p>
        </p:txBody>
      </p:sp>
    </p:spTree>
    <p:extLst>
      <p:ext uri="{BB962C8B-B14F-4D97-AF65-F5344CB8AC3E}">
        <p14:creationId xmlns:p14="http://schemas.microsoft.com/office/powerpoint/2010/main" val="39295741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19</a:t>
            </a:fld>
            <a:endParaRPr lang="en-GB"/>
          </a:p>
        </p:txBody>
      </p:sp>
    </p:spTree>
    <p:extLst>
      <p:ext uri="{BB962C8B-B14F-4D97-AF65-F5344CB8AC3E}">
        <p14:creationId xmlns:p14="http://schemas.microsoft.com/office/powerpoint/2010/main" val="892634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a:t>
            </a:fld>
            <a:endParaRPr lang="en-GB"/>
          </a:p>
        </p:txBody>
      </p:sp>
    </p:spTree>
    <p:extLst>
      <p:ext uri="{BB962C8B-B14F-4D97-AF65-F5344CB8AC3E}">
        <p14:creationId xmlns:p14="http://schemas.microsoft.com/office/powerpoint/2010/main" val="29075658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20</a:t>
            </a:fld>
            <a:endParaRPr lang="en-GB"/>
          </a:p>
        </p:txBody>
      </p:sp>
    </p:spTree>
    <p:extLst>
      <p:ext uri="{BB962C8B-B14F-4D97-AF65-F5344CB8AC3E}">
        <p14:creationId xmlns:p14="http://schemas.microsoft.com/office/powerpoint/2010/main" val="15466982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21</a:t>
            </a:fld>
            <a:endParaRPr lang="en-GB"/>
          </a:p>
        </p:txBody>
      </p:sp>
    </p:spTree>
    <p:extLst>
      <p:ext uri="{BB962C8B-B14F-4D97-AF65-F5344CB8AC3E}">
        <p14:creationId xmlns:p14="http://schemas.microsoft.com/office/powerpoint/2010/main" val="1465050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22</a:t>
            </a:fld>
            <a:endParaRPr lang="en-GB"/>
          </a:p>
        </p:txBody>
      </p:sp>
    </p:spTree>
    <p:extLst>
      <p:ext uri="{BB962C8B-B14F-4D97-AF65-F5344CB8AC3E}">
        <p14:creationId xmlns:p14="http://schemas.microsoft.com/office/powerpoint/2010/main" val="15986137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23</a:t>
            </a:fld>
            <a:endParaRPr lang="en-GB"/>
          </a:p>
        </p:txBody>
      </p:sp>
    </p:spTree>
    <p:extLst>
      <p:ext uri="{BB962C8B-B14F-4D97-AF65-F5344CB8AC3E}">
        <p14:creationId xmlns:p14="http://schemas.microsoft.com/office/powerpoint/2010/main" val="8840810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24</a:t>
            </a:fld>
            <a:endParaRPr lang="en-GB"/>
          </a:p>
        </p:txBody>
      </p:sp>
    </p:spTree>
    <p:extLst>
      <p:ext uri="{BB962C8B-B14F-4D97-AF65-F5344CB8AC3E}">
        <p14:creationId xmlns:p14="http://schemas.microsoft.com/office/powerpoint/2010/main" val="22415004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25</a:t>
            </a:fld>
            <a:endParaRPr lang="en-GB"/>
          </a:p>
        </p:txBody>
      </p:sp>
    </p:spTree>
    <p:extLst>
      <p:ext uri="{BB962C8B-B14F-4D97-AF65-F5344CB8AC3E}">
        <p14:creationId xmlns:p14="http://schemas.microsoft.com/office/powerpoint/2010/main" val="3575441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26</a:t>
            </a:fld>
            <a:endParaRPr lang="en-GB"/>
          </a:p>
        </p:txBody>
      </p:sp>
    </p:spTree>
    <p:extLst>
      <p:ext uri="{BB962C8B-B14F-4D97-AF65-F5344CB8AC3E}">
        <p14:creationId xmlns:p14="http://schemas.microsoft.com/office/powerpoint/2010/main" val="40154244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27</a:t>
            </a:fld>
            <a:endParaRPr lang="en-GB"/>
          </a:p>
        </p:txBody>
      </p:sp>
    </p:spTree>
    <p:extLst>
      <p:ext uri="{BB962C8B-B14F-4D97-AF65-F5344CB8AC3E}">
        <p14:creationId xmlns:p14="http://schemas.microsoft.com/office/powerpoint/2010/main" val="17762924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28</a:t>
            </a:fld>
            <a:endParaRPr lang="en-GB"/>
          </a:p>
        </p:txBody>
      </p:sp>
    </p:spTree>
    <p:extLst>
      <p:ext uri="{BB962C8B-B14F-4D97-AF65-F5344CB8AC3E}">
        <p14:creationId xmlns:p14="http://schemas.microsoft.com/office/powerpoint/2010/main" val="2118348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29</a:t>
            </a:fld>
            <a:endParaRPr lang="en-GB"/>
          </a:p>
        </p:txBody>
      </p:sp>
    </p:spTree>
    <p:extLst>
      <p:ext uri="{BB962C8B-B14F-4D97-AF65-F5344CB8AC3E}">
        <p14:creationId xmlns:p14="http://schemas.microsoft.com/office/powerpoint/2010/main" val="2058722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a:t>
            </a:fld>
            <a:endParaRPr lang="en-GB"/>
          </a:p>
        </p:txBody>
      </p:sp>
    </p:spTree>
    <p:extLst>
      <p:ext uri="{BB962C8B-B14F-4D97-AF65-F5344CB8AC3E}">
        <p14:creationId xmlns:p14="http://schemas.microsoft.com/office/powerpoint/2010/main" val="6554665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30</a:t>
            </a:fld>
            <a:endParaRPr lang="en-GB"/>
          </a:p>
        </p:txBody>
      </p:sp>
    </p:spTree>
    <p:extLst>
      <p:ext uri="{BB962C8B-B14F-4D97-AF65-F5344CB8AC3E}">
        <p14:creationId xmlns:p14="http://schemas.microsoft.com/office/powerpoint/2010/main" val="10868804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31</a:t>
            </a:fld>
            <a:endParaRPr lang="en-GB"/>
          </a:p>
        </p:txBody>
      </p:sp>
    </p:spTree>
    <p:extLst>
      <p:ext uri="{BB962C8B-B14F-4D97-AF65-F5344CB8AC3E}">
        <p14:creationId xmlns:p14="http://schemas.microsoft.com/office/powerpoint/2010/main" val="24845587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32</a:t>
            </a:fld>
            <a:endParaRPr lang="en-GB"/>
          </a:p>
        </p:txBody>
      </p:sp>
    </p:spTree>
    <p:extLst>
      <p:ext uri="{BB962C8B-B14F-4D97-AF65-F5344CB8AC3E}">
        <p14:creationId xmlns:p14="http://schemas.microsoft.com/office/powerpoint/2010/main" val="25270915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33</a:t>
            </a:fld>
            <a:endParaRPr lang="en-GB"/>
          </a:p>
        </p:txBody>
      </p:sp>
    </p:spTree>
    <p:extLst>
      <p:ext uri="{BB962C8B-B14F-4D97-AF65-F5344CB8AC3E}">
        <p14:creationId xmlns:p14="http://schemas.microsoft.com/office/powerpoint/2010/main" val="3647118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4</a:t>
            </a:fld>
            <a:endParaRPr lang="en-GB"/>
          </a:p>
        </p:txBody>
      </p:sp>
    </p:spTree>
    <p:extLst>
      <p:ext uri="{BB962C8B-B14F-4D97-AF65-F5344CB8AC3E}">
        <p14:creationId xmlns:p14="http://schemas.microsoft.com/office/powerpoint/2010/main" val="2592126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5</a:t>
            </a:fld>
            <a:endParaRPr lang="en-GB"/>
          </a:p>
        </p:txBody>
      </p:sp>
    </p:spTree>
    <p:extLst>
      <p:ext uri="{BB962C8B-B14F-4D97-AF65-F5344CB8AC3E}">
        <p14:creationId xmlns:p14="http://schemas.microsoft.com/office/powerpoint/2010/main" val="1435350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6</a:t>
            </a:fld>
            <a:endParaRPr lang="en-GB"/>
          </a:p>
        </p:txBody>
      </p:sp>
    </p:spTree>
    <p:extLst>
      <p:ext uri="{BB962C8B-B14F-4D97-AF65-F5344CB8AC3E}">
        <p14:creationId xmlns:p14="http://schemas.microsoft.com/office/powerpoint/2010/main" val="1750103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7</a:t>
            </a:fld>
            <a:endParaRPr lang="en-GB"/>
          </a:p>
        </p:txBody>
      </p:sp>
    </p:spTree>
    <p:extLst>
      <p:ext uri="{BB962C8B-B14F-4D97-AF65-F5344CB8AC3E}">
        <p14:creationId xmlns:p14="http://schemas.microsoft.com/office/powerpoint/2010/main" val="779029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8</a:t>
            </a:fld>
            <a:endParaRPr lang="en-GB"/>
          </a:p>
        </p:txBody>
      </p:sp>
    </p:spTree>
    <p:extLst>
      <p:ext uri="{BB962C8B-B14F-4D97-AF65-F5344CB8AC3E}">
        <p14:creationId xmlns:p14="http://schemas.microsoft.com/office/powerpoint/2010/main" val="2733354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D5AA0E7-8D47-478B-8E4B-53307C087464}" type="slidenum">
              <a:rPr lang="en-GB" smtClean="0"/>
              <a:t>9</a:t>
            </a:fld>
            <a:endParaRPr lang="en-GB"/>
          </a:p>
        </p:txBody>
      </p:sp>
    </p:spTree>
    <p:extLst>
      <p:ext uri="{BB962C8B-B14F-4D97-AF65-F5344CB8AC3E}">
        <p14:creationId xmlns:p14="http://schemas.microsoft.com/office/powerpoint/2010/main" val="2049686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E6BFCB2D-35AF-4CDE-8FA9-7107F3D3A3C3}" type="datetime1">
              <a:rPr lang="en-US" smtClean="0"/>
              <a:t>11/5/19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r>
              <a:rPr lang="en-US"/>
              <a:t>
              </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D22F896-40B5-4ADD-8801-0D06FADFA09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7995453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FE27B8-1327-4657-BB57-1B3F2FD64650}" type="datetime1">
              <a:rPr lang="en-US" smtClean="0"/>
              <a:t>11/5/19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07924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122699-E3A4-43E5-85D0-B7F988CCD32A}" type="datetime1">
              <a:rPr lang="en-US" smtClean="0"/>
              <a:t>11/5/19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43195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FB922A-4852-4DFE-8B6B-C2339E86B69E}" type="datetime1">
              <a:rPr lang="en-US" smtClean="0"/>
              <a:t>11/5/19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56512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9AC4614-F4FC-449A-AE3F-928BE08F02A4}" type="datetime1">
              <a:rPr lang="en-US" smtClean="0"/>
              <a:t>11/5/19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r>
              <a:rPr lang="en-US"/>
              <a:t>
              </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53654111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4A5BBD-8C76-47F3-9BC6-9D097892F1A0}" type="datetime1">
              <a:rPr lang="en-US" smtClean="0"/>
              <a:t>11/5/19</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6768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EBEF18-D111-4987-AE56-3A094817F11C}" type="datetime1">
              <a:rPr lang="en-US" smtClean="0"/>
              <a:t>11/5/19</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98926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177D94-BB50-4437-833E-3A9D390692E1}" type="datetime1">
              <a:rPr lang="en-US" smtClean="0"/>
              <a:t>11/5/19</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9068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92C52-82AE-4BEB-A1E4-9A1A51709DA4}" type="datetime1">
              <a:rPr lang="en-US" smtClean="0"/>
              <a:t>11/5/19</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8879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85F3E55-486A-4836-ACFE-D04FFA9C63A0}" type="datetime1">
              <a:rPr lang="en-US" smtClean="0"/>
              <a:t>11/5/19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97442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B6ADBE0-BBFC-4C5D-B497-19183F2B4DD8}" type="datetime1">
              <a:rPr lang="en-US" smtClean="0"/>
              <a:t>11/5/19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54917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14B6F83-646E-4CB0-B1DB-43331DDACC14}" type="datetime1">
              <a:rPr lang="en-US" smtClean="0"/>
              <a:t>11/5/19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r>
              <a:rPr lang="en-US"/>
              <a:t>
              </a:t>
            </a:r>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D22F896-40B5-4ADD-8801-0D06FADFA09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432849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1850137"/>
            <a:ext cx="9144000" cy="1641490"/>
          </a:xfrm>
        </p:spPr>
        <p:txBody>
          <a:bodyPr/>
          <a:lstStyle/>
          <a:p>
            <a:r>
              <a:rPr lang="en-US" dirty="0"/>
              <a:t>Theory construction</a:t>
            </a:r>
          </a:p>
        </p:txBody>
      </p:sp>
      <p:sp>
        <p:nvSpPr>
          <p:cNvPr id="3" name="Subtitle 2"/>
          <p:cNvSpPr>
            <a:spLocks noGrp="1"/>
          </p:cNvSpPr>
          <p:nvPr>
            <p:ph type="subTitle" idx="1"/>
          </p:nvPr>
        </p:nvSpPr>
        <p:spPr>
          <a:xfrm>
            <a:off x="2679906" y="3956279"/>
            <a:ext cx="7744254" cy="1641490"/>
          </a:xfrm>
        </p:spPr>
        <p:txBody>
          <a:bodyPr>
            <a:normAutofit/>
          </a:bodyPr>
          <a:lstStyle/>
          <a:p>
            <a:r>
              <a:rPr lang="en-US" dirty="0"/>
              <a:t>6. Working Seminar</a:t>
            </a:r>
            <a:br>
              <a:rPr lang="en-US" dirty="0"/>
            </a:br>
            <a:br>
              <a:rPr lang="en-US" dirty="0"/>
            </a:br>
            <a:r>
              <a:rPr lang="en-US" b="1" dirty="0"/>
              <a:t>Dina Abdelhafez</a:t>
            </a:r>
            <a:br>
              <a:rPr lang="en-US" dirty="0"/>
            </a:br>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pPr/>
              <a:t>1</a:t>
            </a:fld>
            <a:endParaRPr lang="en-US" dirty="0"/>
          </a:p>
        </p:txBody>
      </p:sp>
    </p:spTree>
    <p:extLst>
      <p:ext uri="{BB962C8B-B14F-4D97-AF65-F5344CB8AC3E}">
        <p14:creationId xmlns:p14="http://schemas.microsoft.com/office/powerpoint/2010/main" val="756256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97527" y="202307"/>
            <a:ext cx="9601200" cy="1011351"/>
          </a:xfrm>
        </p:spPr>
        <p:txBody>
          <a:bodyPr>
            <a:normAutofit/>
          </a:bodyPr>
          <a:lstStyle/>
          <a:p>
            <a:r>
              <a:rPr lang="nl-BE" b="1" dirty="0"/>
              <a:t>Hooghe</a:t>
            </a:r>
            <a:r>
              <a:rPr lang="en-GB" b="1" dirty="0"/>
              <a:t>’s Article </a:t>
            </a:r>
          </a:p>
        </p:txBody>
      </p:sp>
      <p:sp>
        <p:nvSpPr>
          <p:cNvPr id="3" name="Tijdelijke aanduiding voor inhoud 2"/>
          <p:cNvSpPr>
            <a:spLocks noGrp="1"/>
          </p:cNvSpPr>
          <p:nvPr>
            <p:ph idx="1"/>
          </p:nvPr>
        </p:nvSpPr>
        <p:spPr>
          <a:xfrm>
            <a:off x="997527" y="1213658"/>
            <a:ext cx="10605655" cy="5442035"/>
          </a:xfrm>
        </p:spPr>
        <p:txBody>
          <a:bodyPr>
            <a:noAutofit/>
          </a:bodyPr>
          <a:lstStyle/>
          <a:p>
            <a:pPr marL="0" lvl="0" indent="0">
              <a:buNone/>
            </a:pPr>
            <a:r>
              <a:rPr lang="en-GB" b="1" dirty="0">
                <a:solidFill>
                  <a:schemeClr val="tx1"/>
                </a:solidFill>
              </a:rPr>
              <a:t>Deductive approach: starts from existing theories</a:t>
            </a:r>
          </a:p>
          <a:p>
            <a:pPr marL="0" lvl="0" indent="0">
              <a:buNone/>
            </a:pPr>
            <a:r>
              <a:rPr lang="en-GB" b="1" dirty="0">
                <a:solidFill>
                  <a:schemeClr val="tx1"/>
                </a:solidFill>
              </a:rPr>
              <a:t>1. Identifying a gap in the literature</a:t>
            </a:r>
          </a:p>
          <a:p>
            <a:pPr lvl="1"/>
            <a:r>
              <a:rPr lang="en-GB" sz="2200" dirty="0">
                <a:solidFill>
                  <a:schemeClr val="tx1"/>
                </a:solidFill>
              </a:rPr>
              <a:t>We are well aware of the “push” factors for migration, but “we know far less… about why migrants specifically decide to settle in a particular country and why they tend to avoid others.” (pull factors)</a:t>
            </a:r>
          </a:p>
          <a:p>
            <a:pPr lvl="1"/>
            <a:r>
              <a:rPr lang="en-GB" sz="2200" dirty="0">
                <a:solidFill>
                  <a:schemeClr val="tx1"/>
                </a:solidFill>
              </a:rPr>
              <a:t>“push” &amp; “pull” factors are the typical terms used by macro statistical analyses on migration. This stems from economic theories (Lee’s model of push &amp; pull factors)</a:t>
            </a:r>
          </a:p>
          <a:p>
            <a:pPr lvl="1"/>
            <a:r>
              <a:rPr lang="en-GB" sz="2200" dirty="0">
                <a:solidFill>
                  <a:schemeClr val="tx1"/>
                </a:solidFill>
              </a:rPr>
              <a:t>Key assumption here: migrants are individuals taking more or less rational </a:t>
            </a:r>
            <a:r>
              <a:rPr lang="en-GB" sz="2200" i="1" dirty="0">
                <a:solidFill>
                  <a:schemeClr val="tx1"/>
                </a:solidFill>
              </a:rPr>
              <a:t>decisions</a:t>
            </a:r>
            <a:r>
              <a:rPr lang="en-GB" sz="2200" dirty="0">
                <a:solidFill>
                  <a:schemeClr val="tx1"/>
                </a:solidFill>
              </a:rPr>
              <a:t> on where they migrate to, as if they are perfectly informed on all the relevant elements…</a:t>
            </a:r>
          </a:p>
          <a:p>
            <a:pPr lvl="1"/>
            <a:r>
              <a:rPr lang="en-GB" sz="2200" dirty="0">
                <a:solidFill>
                  <a:schemeClr val="tx1"/>
                </a:solidFill>
              </a:rPr>
              <a:t>Hence initial research question: why do migrants decide to settle in a particular country, and why do they tend to avoid others.</a:t>
            </a:r>
            <a:endParaRPr lang="en-GB" dirty="0">
              <a:solidFill>
                <a:schemeClr val="tx1"/>
              </a:solidFill>
            </a:endParaRPr>
          </a:p>
          <a:p>
            <a:pPr lvl="1"/>
            <a:endParaRPr lang="en-GB" dirty="0">
              <a:solidFill>
                <a:schemeClr val="tx1"/>
              </a:solidFill>
            </a:endParaRP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3233550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8536" y="124456"/>
            <a:ext cx="9601200" cy="840215"/>
          </a:xfrm>
        </p:spPr>
        <p:txBody>
          <a:bodyPr>
            <a:normAutofit/>
          </a:bodyPr>
          <a:lstStyle/>
          <a:p>
            <a:r>
              <a:rPr lang="nl-BE" b="1" dirty="0"/>
              <a:t>Hooghe</a:t>
            </a:r>
            <a:r>
              <a:rPr lang="en-GB" b="1" dirty="0"/>
              <a:t>’s Article </a:t>
            </a:r>
            <a:endParaRPr lang="en-GB" dirty="0"/>
          </a:p>
        </p:txBody>
      </p:sp>
      <p:sp>
        <p:nvSpPr>
          <p:cNvPr id="3" name="Tijdelijke aanduiding voor inhoud 2"/>
          <p:cNvSpPr>
            <a:spLocks noGrp="1"/>
          </p:cNvSpPr>
          <p:nvPr>
            <p:ph idx="1"/>
          </p:nvPr>
        </p:nvSpPr>
        <p:spPr>
          <a:xfrm>
            <a:off x="758536" y="1205741"/>
            <a:ext cx="10827327" cy="5411189"/>
          </a:xfrm>
        </p:spPr>
        <p:txBody>
          <a:bodyPr>
            <a:normAutofit fontScale="92500" lnSpcReduction="10000"/>
          </a:bodyPr>
          <a:lstStyle/>
          <a:p>
            <a:pPr marL="0" lvl="0" indent="0">
              <a:buNone/>
            </a:pPr>
            <a:r>
              <a:rPr lang="en-US" b="1" dirty="0">
                <a:solidFill>
                  <a:schemeClr val="tx1"/>
                </a:solidFill>
              </a:rPr>
              <a:t>2. Refines the RQ by drawing on the literature</a:t>
            </a:r>
          </a:p>
          <a:p>
            <a:pPr lvl="0"/>
            <a:r>
              <a:rPr lang="en-US" dirty="0">
                <a:solidFill>
                  <a:schemeClr val="tx1"/>
                </a:solidFill>
              </a:rPr>
              <a:t>Economic theories: </a:t>
            </a:r>
          </a:p>
          <a:p>
            <a:pPr lvl="1"/>
            <a:r>
              <a:rPr lang="en-US" dirty="0">
                <a:solidFill>
                  <a:schemeClr val="tx1"/>
                </a:solidFill>
              </a:rPr>
              <a:t>From low income to high income countries</a:t>
            </a:r>
          </a:p>
          <a:p>
            <a:pPr lvl="1"/>
            <a:r>
              <a:rPr lang="en-US" dirty="0">
                <a:solidFill>
                  <a:schemeClr val="tx1"/>
                </a:solidFill>
              </a:rPr>
              <a:t>Criticism: too narrow to understand a complex phenomenon like migration.</a:t>
            </a:r>
          </a:p>
          <a:p>
            <a:pPr lvl="2"/>
            <a:r>
              <a:rPr lang="en-US" dirty="0">
                <a:solidFill>
                  <a:schemeClr val="tx1"/>
                </a:solidFill>
              </a:rPr>
              <a:t>Most migration does not come from the poorest countries but from middle-income countries</a:t>
            </a:r>
          </a:p>
          <a:p>
            <a:pPr lvl="2"/>
            <a:r>
              <a:rPr lang="en-US" dirty="0">
                <a:solidFill>
                  <a:schemeClr val="tx1"/>
                </a:solidFill>
              </a:rPr>
              <a:t>Fails to accounts for differences between countries and between individuals</a:t>
            </a:r>
          </a:p>
          <a:p>
            <a:pPr lvl="0"/>
            <a:endParaRPr lang="en-US" dirty="0">
              <a:solidFill>
                <a:schemeClr val="tx1"/>
              </a:solidFill>
            </a:endParaRPr>
          </a:p>
          <a:p>
            <a:pPr lvl="0"/>
            <a:r>
              <a:rPr lang="en-US" dirty="0">
                <a:solidFill>
                  <a:schemeClr val="tx1"/>
                </a:solidFill>
              </a:rPr>
              <a:t>Cultural and world systems theory</a:t>
            </a:r>
          </a:p>
          <a:p>
            <a:pPr lvl="1"/>
            <a:r>
              <a:rPr lang="en-US" dirty="0">
                <a:solidFill>
                  <a:schemeClr val="tx1"/>
                </a:solidFill>
              </a:rPr>
              <a:t>Follow previous of </a:t>
            </a:r>
            <a:r>
              <a:rPr lang="en-US" dirty="0" err="1">
                <a:solidFill>
                  <a:schemeClr val="tx1"/>
                </a:solidFill>
              </a:rPr>
              <a:t>colonisation</a:t>
            </a:r>
            <a:r>
              <a:rPr lang="en-US" dirty="0">
                <a:solidFill>
                  <a:schemeClr val="tx1"/>
                </a:solidFill>
              </a:rPr>
              <a:t> in the opposite way (e.g. DRC to Belgium)</a:t>
            </a:r>
          </a:p>
          <a:p>
            <a:pPr lvl="1"/>
            <a:r>
              <a:rPr lang="en-US" dirty="0">
                <a:solidFill>
                  <a:schemeClr val="tx1"/>
                </a:solidFill>
              </a:rPr>
              <a:t>Centre-countries in the world economy attract individuals from peripheral countries (e.g. U.K. remains popular because of its historically leading role)</a:t>
            </a:r>
          </a:p>
          <a:p>
            <a:pPr marL="0" lvl="0" indent="0">
              <a:buNone/>
            </a:pPr>
            <a:endParaRPr lang="en-US" dirty="0">
              <a:solidFill>
                <a:schemeClr val="tx1"/>
              </a:solidFill>
            </a:endParaRPr>
          </a:p>
          <a:p>
            <a:pPr lvl="0"/>
            <a:r>
              <a:rPr lang="en-US" dirty="0">
                <a:solidFill>
                  <a:schemeClr val="tx1"/>
                </a:solidFill>
              </a:rPr>
              <a:t>Social capital or social network theory</a:t>
            </a:r>
          </a:p>
          <a:p>
            <a:pPr lvl="1"/>
            <a:r>
              <a:rPr lang="en-US" dirty="0">
                <a:solidFill>
                  <a:schemeClr val="tx1"/>
                </a:solidFill>
              </a:rPr>
              <a:t>Private and voluntary </a:t>
            </a:r>
            <a:r>
              <a:rPr lang="en-US" dirty="0" err="1">
                <a:solidFill>
                  <a:schemeClr val="tx1"/>
                </a:solidFill>
              </a:rPr>
              <a:t>organisations</a:t>
            </a:r>
            <a:endParaRPr lang="en-US" dirty="0">
              <a:solidFill>
                <a:schemeClr val="tx1"/>
              </a:solidFill>
            </a:endParaRPr>
          </a:p>
          <a:p>
            <a:pPr lvl="1"/>
            <a:r>
              <a:rPr lang="en-US" dirty="0">
                <a:solidFill>
                  <a:schemeClr val="tx1"/>
                </a:solidFill>
              </a:rPr>
              <a:t>People follow their ethnic networks</a:t>
            </a:r>
            <a:endParaRPr lang="en-GB" dirty="0">
              <a:solidFill>
                <a:schemeClr val="tx1"/>
              </a:solidFill>
            </a:endParaRP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174307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2960" y="175438"/>
            <a:ext cx="9601200" cy="911946"/>
          </a:xfrm>
        </p:spPr>
        <p:txBody>
          <a:bodyPr>
            <a:normAutofit/>
          </a:bodyPr>
          <a:lstStyle/>
          <a:p>
            <a:r>
              <a:rPr lang="nl-BE" sz="3600" b="1" dirty="0"/>
              <a:t>Hooghe</a:t>
            </a:r>
            <a:r>
              <a:rPr lang="en-GB" sz="3600" b="1" dirty="0"/>
              <a:t>’s Article </a:t>
            </a:r>
            <a:endParaRPr lang="en-GB" sz="3600" dirty="0"/>
          </a:p>
        </p:txBody>
      </p:sp>
      <p:sp>
        <p:nvSpPr>
          <p:cNvPr id="3" name="Tijdelijke aanduiding voor inhoud 2"/>
          <p:cNvSpPr>
            <a:spLocks noGrp="1"/>
          </p:cNvSpPr>
          <p:nvPr>
            <p:ph idx="1"/>
          </p:nvPr>
        </p:nvSpPr>
        <p:spPr>
          <a:xfrm>
            <a:off x="822960" y="1102682"/>
            <a:ext cx="10642600" cy="5350704"/>
          </a:xfrm>
        </p:spPr>
        <p:txBody>
          <a:bodyPr>
            <a:noAutofit/>
          </a:bodyPr>
          <a:lstStyle/>
          <a:p>
            <a:pPr marL="0" indent="0">
              <a:buNone/>
            </a:pPr>
            <a:r>
              <a:rPr lang="en-GB" sz="2400" b="1" dirty="0">
                <a:solidFill>
                  <a:schemeClr val="tx1"/>
                </a:solidFill>
              </a:rPr>
              <a:t>3. Develop testable hypotheses</a:t>
            </a:r>
          </a:p>
          <a:p>
            <a:endParaRPr lang="en-GB" dirty="0">
              <a:solidFill>
                <a:schemeClr val="tx1"/>
              </a:solidFill>
            </a:endParaRPr>
          </a:p>
          <a:p>
            <a:r>
              <a:rPr lang="en-GB" sz="2400" dirty="0">
                <a:solidFill>
                  <a:schemeClr val="tx1"/>
                </a:solidFill>
              </a:rPr>
              <a:t>Economic theories:</a:t>
            </a:r>
          </a:p>
          <a:p>
            <a:pPr lvl="1"/>
            <a:r>
              <a:rPr lang="en-GB" sz="2200" dirty="0">
                <a:solidFill>
                  <a:schemeClr val="tx1"/>
                </a:solidFill>
              </a:rPr>
              <a:t>Operationalised by investigating the relation between economic indicators (growth, income, unemployment,…) and influx of migrants into the country</a:t>
            </a:r>
          </a:p>
          <a:p>
            <a:pPr lvl="1"/>
            <a:r>
              <a:rPr lang="en-GB" sz="2200" dirty="0">
                <a:solidFill>
                  <a:schemeClr val="tx1"/>
                </a:solidFill>
              </a:rPr>
              <a:t>How efficient is migration in addressing labour market imbalances</a:t>
            </a:r>
          </a:p>
          <a:p>
            <a:pPr lvl="0"/>
            <a:r>
              <a:rPr lang="en-GB" sz="2400" dirty="0">
                <a:solidFill>
                  <a:schemeClr val="tx1"/>
                </a:solidFill>
              </a:rPr>
              <a:t>World systems theory:</a:t>
            </a:r>
          </a:p>
          <a:p>
            <a:pPr lvl="1"/>
            <a:r>
              <a:rPr lang="en-GB" sz="2200" dirty="0">
                <a:solidFill>
                  <a:schemeClr val="tx1"/>
                </a:solidFill>
              </a:rPr>
              <a:t>Operationalised: whether former colonial powers still attract more migrants, and/or whether this diminishes over time</a:t>
            </a:r>
          </a:p>
          <a:p>
            <a:pPr lvl="0"/>
            <a:r>
              <a:rPr lang="en-GB" sz="2400" dirty="0">
                <a:solidFill>
                  <a:schemeClr val="tx1"/>
                </a:solidFill>
              </a:rPr>
              <a:t>Social networks</a:t>
            </a:r>
          </a:p>
          <a:p>
            <a:pPr lvl="1"/>
            <a:r>
              <a:rPr lang="en-GB" sz="2200" dirty="0">
                <a:solidFill>
                  <a:schemeClr val="tx1"/>
                </a:solidFill>
              </a:rPr>
              <a:t>Hypothesis is that once an ethnic community has settled in a host country, this will lead to a continuation of this migration pattern</a:t>
            </a:r>
          </a:p>
          <a:p>
            <a:pPr lvl="1"/>
            <a:r>
              <a:rPr lang="en-GB" sz="2200" dirty="0">
                <a:solidFill>
                  <a:schemeClr val="tx1"/>
                </a:solidFill>
              </a:rPr>
              <a:t>However: is particularly hard to test with the available figures</a:t>
            </a:r>
          </a:p>
          <a:p>
            <a:pPr lvl="1"/>
            <a:endParaRPr lang="en-GB" dirty="0">
              <a:solidFill>
                <a:schemeClr val="tx1"/>
              </a:solidFill>
            </a:endParaRP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3152126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1200" y="145823"/>
            <a:ext cx="9601200" cy="801828"/>
          </a:xfrm>
        </p:spPr>
        <p:txBody>
          <a:bodyPr>
            <a:normAutofit/>
          </a:bodyPr>
          <a:lstStyle/>
          <a:p>
            <a:r>
              <a:rPr lang="nl-BE" sz="3600" b="1" dirty="0"/>
              <a:t>Hooghe</a:t>
            </a:r>
            <a:r>
              <a:rPr lang="en-GB" sz="3600" b="1" dirty="0"/>
              <a:t>’s Article </a:t>
            </a:r>
            <a:endParaRPr lang="en-GB" sz="3600" dirty="0"/>
          </a:p>
        </p:txBody>
      </p:sp>
      <p:sp>
        <p:nvSpPr>
          <p:cNvPr id="3" name="Tijdelijke aanduiding voor inhoud 2"/>
          <p:cNvSpPr>
            <a:spLocks noGrp="1"/>
          </p:cNvSpPr>
          <p:nvPr>
            <p:ph idx="1"/>
          </p:nvPr>
        </p:nvSpPr>
        <p:spPr>
          <a:xfrm>
            <a:off x="774700" y="1085862"/>
            <a:ext cx="10642600" cy="5181123"/>
          </a:xfrm>
        </p:spPr>
        <p:txBody>
          <a:bodyPr>
            <a:normAutofit/>
          </a:bodyPr>
          <a:lstStyle/>
          <a:p>
            <a:pPr marL="0" indent="0">
              <a:buNone/>
            </a:pPr>
            <a:r>
              <a:rPr lang="en-GB" sz="2400" b="1" dirty="0"/>
              <a:t>4. Having a look at the figures</a:t>
            </a:r>
          </a:p>
          <a:p>
            <a:r>
              <a:rPr lang="en-GB" sz="2400" dirty="0"/>
              <a:t>Getting the data right: rising figures of immigration to West-, Central- And Eastern European countries.</a:t>
            </a:r>
          </a:p>
          <a:p>
            <a:pPr marL="0" indent="0">
              <a:buNone/>
            </a:pPr>
            <a:endParaRPr lang="en-GB" sz="2400" b="1" dirty="0"/>
          </a:p>
          <a:p>
            <a:pPr marL="0" indent="0">
              <a:buNone/>
            </a:pPr>
            <a:r>
              <a:rPr lang="en-GB" sz="2400" b="1" dirty="0"/>
              <a:t>5. Test the hypotheses on an available dataset</a:t>
            </a:r>
          </a:p>
          <a:p>
            <a:r>
              <a:rPr lang="en-GB" sz="2400" dirty="0"/>
              <a:t>Economic hypotheses </a:t>
            </a:r>
          </a:p>
          <a:p>
            <a:pPr lvl="1"/>
            <a:r>
              <a:rPr lang="en-GB" sz="2400" dirty="0"/>
              <a:t>Try to predict the migration flow by using these independent variables: unemployment rate, economic growth, GDP per capita, total social expenditure</a:t>
            </a:r>
          </a:p>
          <a:p>
            <a:pPr lvl="1"/>
            <a:r>
              <a:rPr lang="en-GB" sz="2400" dirty="0"/>
              <a:t>All are measurable, clear and precise indicators of economic welfare</a:t>
            </a:r>
          </a:p>
          <a:p>
            <a:pPr marL="0" indent="0">
              <a:buNone/>
            </a:pPr>
            <a:endParaRPr lang="en-GB" sz="24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235403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67317" y="168477"/>
            <a:ext cx="9601200" cy="1025120"/>
          </a:xfrm>
        </p:spPr>
        <p:txBody>
          <a:bodyPr>
            <a:normAutofit/>
          </a:bodyPr>
          <a:lstStyle/>
          <a:p>
            <a:r>
              <a:rPr lang="nl-BE" sz="3600" b="1" dirty="0"/>
              <a:t>Hooghe</a:t>
            </a:r>
            <a:r>
              <a:rPr lang="en-GB" sz="3600" b="1" dirty="0"/>
              <a:t>’s Article </a:t>
            </a:r>
            <a:endParaRPr lang="en-GB" sz="3600" dirty="0"/>
          </a:p>
        </p:txBody>
      </p:sp>
      <p:sp>
        <p:nvSpPr>
          <p:cNvPr id="3" name="Tijdelijke aanduiding voor inhoud 2"/>
          <p:cNvSpPr>
            <a:spLocks noGrp="1"/>
          </p:cNvSpPr>
          <p:nvPr>
            <p:ph idx="1"/>
          </p:nvPr>
        </p:nvSpPr>
        <p:spPr>
          <a:xfrm>
            <a:off x="711200" y="1825625"/>
            <a:ext cx="10642600" cy="4351338"/>
          </a:xfrm>
        </p:spPr>
        <p:txBody>
          <a:bodyPr>
            <a:normAutofit/>
          </a:bodyPr>
          <a:lstStyle/>
          <a:p>
            <a:pPr marL="0" indent="0">
              <a:buNone/>
            </a:pPr>
            <a:r>
              <a:rPr lang="en-GB" sz="2400" b="1" dirty="0"/>
              <a:t>5. Test the hypotheses on an available dataset</a:t>
            </a:r>
          </a:p>
          <a:p>
            <a:r>
              <a:rPr lang="en-GB" sz="2400" dirty="0"/>
              <a:t>Allows to distinguish between different specific effects</a:t>
            </a:r>
          </a:p>
          <a:p>
            <a:pPr lvl="1"/>
            <a:r>
              <a:rPr lang="en-GB" sz="2400" dirty="0"/>
              <a:t>Most economic hypotheses are not confirmed: GDP or social expenditure have no effect</a:t>
            </a:r>
          </a:p>
          <a:p>
            <a:pPr lvl="1"/>
            <a:r>
              <a:rPr lang="en-GB" sz="2400" dirty="0"/>
              <a:t>But the level unemployment (labour market) does have a reverse effect</a:t>
            </a:r>
          </a:p>
          <a:p>
            <a:pPr lvl="1"/>
            <a:r>
              <a:rPr lang="en-GB" sz="2400" dirty="0"/>
              <a:t>In other words: migration is a rather efficient mechanism to restore balances on the labour market</a:t>
            </a:r>
          </a:p>
          <a:p>
            <a:pPr marL="0" indent="0">
              <a:buNone/>
            </a:pPr>
            <a:endParaRPr lang="en-GB" sz="2600" dirty="0"/>
          </a:p>
          <a:p>
            <a:pPr lvl="1"/>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1165656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253" y="202307"/>
            <a:ext cx="9601200" cy="1024327"/>
          </a:xfrm>
        </p:spPr>
        <p:txBody>
          <a:bodyPr>
            <a:normAutofit/>
          </a:bodyPr>
          <a:lstStyle/>
          <a:p>
            <a:r>
              <a:rPr lang="nl-BE" sz="3600" b="1" dirty="0"/>
              <a:t>Hooghe</a:t>
            </a:r>
            <a:r>
              <a:rPr lang="en-GB" sz="3600" b="1" dirty="0"/>
              <a:t>’s Article </a:t>
            </a:r>
            <a:endParaRPr lang="en-GB" sz="3600" dirty="0"/>
          </a:p>
        </p:txBody>
      </p:sp>
      <p:sp>
        <p:nvSpPr>
          <p:cNvPr id="3" name="Tijdelijke aanduiding voor inhoud 2"/>
          <p:cNvSpPr>
            <a:spLocks noGrp="1"/>
          </p:cNvSpPr>
          <p:nvPr>
            <p:ph idx="1"/>
          </p:nvPr>
        </p:nvSpPr>
        <p:spPr>
          <a:xfrm>
            <a:off x="719253" y="1623318"/>
            <a:ext cx="10905894" cy="5032375"/>
          </a:xfrm>
        </p:spPr>
        <p:txBody>
          <a:bodyPr>
            <a:noAutofit/>
          </a:bodyPr>
          <a:lstStyle/>
          <a:p>
            <a:pPr marL="0" indent="0">
              <a:buNone/>
            </a:pPr>
            <a:r>
              <a:rPr lang="en-GB" b="1" dirty="0"/>
              <a:t>5. Test the hypotheses on an available dataset</a:t>
            </a:r>
          </a:p>
          <a:p>
            <a:r>
              <a:rPr lang="en-GB" sz="2400" dirty="0"/>
              <a:t>Colonial past:</a:t>
            </a:r>
          </a:p>
          <a:p>
            <a:pPr lvl="1"/>
            <a:r>
              <a:rPr lang="en-GB" sz="2200" dirty="0"/>
              <a:t>Operationalised </a:t>
            </a:r>
            <a:r>
              <a:rPr lang="en-GB" sz="2200" b="1" dirty="0"/>
              <a:t>by the total number of inhabitants </a:t>
            </a:r>
            <a:r>
              <a:rPr lang="en-GB" sz="2200" dirty="0"/>
              <a:t>of the former colonies of the host country</a:t>
            </a:r>
          </a:p>
          <a:p>
            <a:pPr lvl="1"/>
            <a:r>
              <a:rPr lang="en-GB" sz="2200" dirty="0"/>
              <a:t>Does have a strongly significant effect</a:t>
            </a:r>
          </a:p>
          <a:p>
            <a:r>
              <a:rPr lang="en-GB" sz="2400" dirty="0"/>
              <a:t>Language (French, Spanish or English):</a:t>
            </a:r>
          </a:p>
          <a:p>
            <a:pPr lvl="1"/>
            <a:r>
              <a:rPr lang="en-GB" sz="2200" b="1" dirty="0"/>
              <a:t>Dominant world languages</a:t>
            </a:r>
            <a:r>
              <a:rPr lang="en-GB" sz="2200" dirty="0"/>
              <a:t> (French, Spanish and English)</a:t>
            </a:r>
          </a:p>
          <a:p>
            <a:pPr lvl="1"/>
            <a:r>
              <a:rPr lang="en-GB" sz="2200" dirty="0"/>
              <a:t>Does have a significant effect, although smaller than colonial past</a:t>
            </a:r>
          </a:p>
          <a:p>
            <a:r>
              <a:rPr lang="en-GB" sz="2400" dirty="0"/>
              <a:t>Social networks:</a:t>
            </a:r>
          </a:p>
          <a:p>
            <a:pPr lvl="1"/>
            <a:r>
              <a:rPr lang="en-GB" sz="2200" dirty="0"/>
              <a:t>Initial number of foreigners as an independent variable</a:t>
            </a:r>
          </a:p>
          <a:p>
            <a:pPr lvl="1"/>
            <a:r>
              <a:rPr lang="en-GB" sz="2200" dirty="0"/>
              <a:t>Does not provide an adequate explanation</a:t>
            </a:r>
          </a:p>
          <a:p>
            <a:pPr marL="0" indent="0">
              <a:buNone/>
            </a:pPr>
            <a:endParaRPr lang="en-GB" sz="2600" dirty="0"/>
          </a:p>
          <a:p>
            <a:pPr marL="0" indent="0">
              <a:buNone/>
            </a:pPr>
            <a:endParaRPr lang="en-GB" sz="2600" dirty="0"/>
          </a:p>
          <a:p>
            <a:pPr lvl="1"/>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369897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8127" y="28243"/>
            <a:ext cx="10515600" cy="886157"/>
          </a:xfrm>
        </p:spPr>
        <p:txBody>
          <a:bodyPr>
            <a:normAutofit/>
          </a:bodyPr>
          <a:lstStyle/>
          <a:p>
            <a:r>
              <a:rPr lang="nl-BE" sz="3600" b="1" dirty="0"/>
              <a:t>Hooghe</a:t>
            </a:r>
            <a:r>
              <a:rPr lang="en-GB" sz="3600" b="1" dirty="0"/>
              <a:t>’s Article </a:t>
            </a:r>
            <a:endParaRPr lang="en-GB" sz="3600" dirty="0"/>
          </a:p>
        </p:txBody>
      </p:sp>
      <p:sp>
        <p:nvSpPr>
          <p:cNvPr id="3" name="Tijdelijke aanduiding voor inhoud 2"/>
          <p:cNvSpPr>
            <a:spLocks noGrp="1"/>
          </p:cNvSpPr>
          <p:nvPr>
            <p:ph idx="1"/>
          </p:nvPr>
        </p:nvSpPr>
        <p:spPr>
          <a:xfrm>
            <a:off x="859027" y="1262206"/>
            <a:ext cx="10233800" cy="606515"/>
          </a:xfrm>
        </p:spPr>
        <p:txBody>
          <a:bodyPr/>
          <a:lstStyle/>
          <a:p>
            <a:pPr marL="0" indent="0">
              <a:buNone/>
            </a:pPr>
            <a:r>
              <a:rPr lang="en-GB" b="1" dirty="0"/>
              <a:t>6. Build a comprehensive model…</a:t>
            </a:r>
            <a:endParaRPr lang="en-GB" dirty="0"/>
          </a:p>
          <a:p>
            <a:endParaRPr lang="en-GB" dirty="0"/>
          </a:p>
        </p:txBody>
      </p:sp>
      <p:pic>
        <p:nvPicPr>
          <p:cNvPr id="4" name="Afbeelding 3"/>
          <p:cNvPicPr>
            <a:picLocks noChangeAspect="1"/>
          </p:cNvPicPr>
          <p:nvPr/>
        </p:nvPicPr>
        <p:blipFill>
          <a:blip r:embed="rId3"/>
          <a:stretch>
            <a:fillRect/>
          </a:stretch>
        </p:blipFill>
        <p:spPr>
          <a:xfrm>
            <a:off x="4585948" y="5726545"/>
            <a:ext cx="7606052" cy="1131455"/>
          </a:xfrm>
          <a:prstGeom prst="rect">
            <a:avLst/>
          </a:prstGeom>
        </p:spPr>
      </p:pic>
      <p:pic>
        <p:nvPicPr>
          <p:cNvPr id="5" name="Afbeelding 4"/>
          <p:cNvPicPr>
            <a:picLocks noChangeAspect="1"/>
          </p:cNvPicPr>
          <p:nvPr/>
        </p:nvPicPr>
        <p:blipFill>
          <a:blip r:embed="rId4"/>
          <a:stretch>
            <a:fillRect/>
          </a:stretch>
        </p:blipFill>
        <p:spPr>
          <a:xfrm>
            <a:off x="859027" y="1717227"/>
            <a:ext cx="8213436" cy="3878567"/>
          </a:xfrm>
          <a:prstGeom prst="rect">
            <a:avLst/>
          </a:prstGeom>
        </p:spPr>
      </p:pic>
      <p:sp>
        <p:nvSpPr>
          <p:cNvPr id="6" name="Tijdelijke aanduiding voor dianummer 5"/>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4024149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45836" y="235816"/>
            <a:ext cx="10515600" cy="709467"/>
          </a:xfrm>
        </p:spPr>
        <p:txBody>
          <a:bodyPr>
            <a:normAutofit/>
          </a:bodyPr>
          <a:lstStyle/>
          <a:p>
            <a:r>
              <a:rPr lang="en-GB" sz="3600" b="1" dirty="0"/>
              <a:t>Collyer’s Article </a:t>
            </a:r>
            <a:endParaRPr lang="en-GB" sz="3600" dirty="0"/>
          </a:p>
        </p:txBody>
      </p:sp>
      <p:sp>
        <p:nvSpPr>
          <p:cNvPr id="3" name="Tijdelijke aanduiding voor inhoud 2"/>
          <p:cNvSpPr>
            <a:spLocks noGrp="1"/>
          </p:cNvSpPr>
          <p:nvPr>
            <p:ph idx="1"/>
          </p:nvPr>
        </p:nvSpPr>
        <p:spPr>
          <a:xfrm>
            <a:off x="930564" y="859788"/>
            <a:ext cx="11108113" cy="5739783"/>
          </a:xfrm>
        </p:spPr>
        <p:txBody>
          <a:bodyPr>
            <a:noAutofit/>
          </a:bodyPr>
          <a:lstStyle/>
          <a:p>
            <a:pPr marL="0" indent="0">
              <a:buNone/>
            </a:pPr>
            <a:r>
              <a:rPr lang="en-GB" b="1" dirty="0"/>
              <a:t>Collyer, M. (2005). “When do social networks fail to explain migration? Accounting for the movement of Algerian asylum-seekers to the UK.” </a:t>
            </a:r>
            <a:r>
              <a:rPr lang="en-GB" b="1" i="1" dirty="0"/>
              <a:t>Journal of Ethnic and Migration Studies</a:t>
            </a:r>
            <a:r>
              <a:rPr lang="en-GB" b="1" dirty="0"/>
              <a:t>, 31(4), 699-718.</a:t>
            </a:r>
          </a:p>
          <a:p>
            <a:pPr marL="0" indent="0">
              <a:buNone/>
            </a:pPr>
            <a:endParaRPr lang="en-GB" b="1" dirty="0"/>
          </a:p>
          <a:p>
            <a:pPr marL="0" indent="0">
              <a:buNone/>
            </a:pPr>
            <a:r>
              <a:rPr lang="en-GB" b="1" dirty="0"/>
              <a:t>Research goals</a:t>
            </a:r>
          </a:p>
          <a:p>
            <a:r>
              <a:rPr lang="en-GB" sz="2400" dirty="0"/>
              <a:t>Exploring diversity? </a:t>
            </a:r>
          </a:p>
          <a:p>
            <a:pPr lvl="1"/>
            <a:endParaRPr lang="en-GB" sz="2200" dirty="0"/>
          </a:p>
          <a:p>
            <a:pPr lvl="1"/>
            <a:r>
              <a:rPr lang="en-GB" sz="2200" dirty="0"/>
              <a:t>“this paper examines the diversity of destinations of asylum-seekers in Europe, focusing on the particular situation of asylum-seekers who claim asylum in countries with no significant co-national population, such as the growing Algerian community in the UK.”</a:t>
            </a:r>
          </a:p>
          <a:p>
            <a:pPr lvl="1"/>
            <a:r>
              <a:rPr lang="en-GB" sz="2200" dirty="0"/>
              <a:t>Based on Historical Background</a:t>
            </a:r>
          </a:p>
          <a:p>
            <a:pPr lvl="2"/>
            <a:r>
              <a:rPr lang="en-GB" sz="2200" dirty="0"/>
              <a:t>Social networks provided a strong explanation for previous migration patterns, but less so since the early 1990s, due to the shift towards asylum as a migration channel</a:t>
            </a:r>
          </a:p>
          <a:p>
            <a:pPr lvl="2"/>
            <a:r>
              <a:rPr lang="en-GB" sz="2200" dirty="0"/>
              <a:t>More attention to context, although the context is not central to the analysis</a:t>
            </a:r>
          </a:p>
          <a:p>
            <a:pPr lvl="2"/>
            <a:endParaRPr lang="en-GB" dirty="0"/>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1508180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1000"/>
                                        <p:tgtEl>
                                          <p:spTgt spid="3">
                                            <p:txEl>
                                              <p:pRg st="7" end="7"/>
                                            </p:txEl>
                                          </p:spTgt>
                                        </p:tgtEl>
                                      </p:cBhvr>
                                    </p:animEffect>
                                    <p:anim calcmode="lin" valueType="num">
                                      <p:cBhvr>
                                        <p:cTn id="2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1000"/>
                                        <p:tgtEl>
                                          <p:spTgt spid="3">
                                            <p:txEl>
                                              <p:pRg st="8" end="8"/>
                                            </p:txEl>
                                          </p:spTgt>
                                        </p:tgtEl>
                                      </p:cBhvr>
                                    </p:animEffect>
                                    <p:anim calcmode="lin" valueType="num">
                                      <p:cBhvr>
                                        <p:cTn id="3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45836" y="235817"/>
            <a:ext cx="10515600" cy="784894"/>
          </a:xfrm>
        </p:spPr>
        <p:txBody>
          <a:bodyPr>
            <a:normAutofit/>
          </a:bodyPr>
          <a:lstStyle/>
          <a:p>
            <a:r>
              <a:rPr lang="en-GB" sz="3600" b="1" dirty="0"/>
              <a:t>Collyer’s Article </a:t>
            </a:r>
            <a:endParaRPr lang="en-GB" sz="3600" dirty="0"/>
          </a:p>
        </p:txBody>
      </p:sp>
      <p:sp>
        <p:nvSpPr>
          <p:cNvPr id="3" name="Tijdelijke aanduiding voor inhoud 2"/>
          <p:cNvSpPr>
            <a:spLocks noGrp="1"/>
          </p:cNvSpPr>
          <p:nvPr>
            <p:ph idx="1"/>
          </p:nvPr>
        </p:nvSpPr>
        <p:spPr>
          <a:xfrm>
            <a:off x="930564" y="1561378"/>
            <a:ext cx="10781145" cy="4892007"/>
          </a:xfrm>
        </p:spPr>
        <p:txBody>
          <a:bodyPr>
            <a:noAutofit/>
          </a:bodyPr>
          <a:lstStyle/>
          <a:p>
            <a:pPr marL="0" indent="0">
              <a:buNone/>
            </a:pPr>
            <a:r>
              <a:rPr lang="en-GB" sz="2400" b="1" dirty="0">
                <a:solidFill>
                  <a:schemeClr val="tx1"/>
                </a:solidFill>
              </a:rPr>
              <a:t>Research goals</a:t>
            </a:r>
          </a:p>
          <a:p>
            <a:pPr marL="0" indent="0">
              <a:buNone/>
            </a:pPr>
            <a:endParaRPr lang="en-GB" sz="2400" dirty="0">
              <a:solidFill>
                <a:schemeClr val="tx1"/>
              </a:solidFill>
            </a:endParaRPr>
          </a:p>
          <a:p>
            <a:pPr lvl="0"/>
            <a:r>
              <a:rPr lang="en-GB" sz="2400" dirty="0">
                <a:solidFill>
                  <a:schemeClr val="tx1"/>
                </a:solidFill>
              </a:rPr>
              <a:t>Giving voice? </a:t>
            </a:r>
          </a:p>
          <a:p>
            <a:pPr lvl="1"/>
            <a:r>
              <a:rPr lang="en-GB" sz="2400" dirty="0">
                <a:solidFill>
                  <a:schemeClr val="tx1"/>
                </a:solidFill>
              </a:rPr>
              <a:t>Telling the story of Algerians migrating to Europe, and the hardships they encounter? </a:t>
            </a:r>
          </a:p>
          <a:p>
            <a:pPr lvl="1"/>
            <a:r>
              <a:rPr lang="en-GB" sz="2400" dirty="0">
                <a:solidFill>
                  <a:schemeClr val="tx1"/>
                </a:solidFill>
              </a:rPr>
              <a:t>Thereby informing policy-makers? </a:t>
            </a:r>
          </a:p>
          <a:p>
            <a:r>
              <a:rPr lang="en-GB" sz="2400" dirty="0">
                <a:solidFill>
                  <a:schemeClr val="tx1"/>
                </a:solidFill>
              </a:rPr>
              <a:t>Interpreting a historically significant phenomenon</a:t>
            </a:r>
          </a:p>
          <a:p>
            <a:pPr lvl="1"/>
            <a:r>
              <a:rPr lang="en-GB" sz="2400" dirty="0">
                <a:solidFill>
                  <a:schemeClr val="tx1"/>
                </a:solidFill>
              </a:rPr>
              <a:t>Why do so many Algerians migrate to the UK, even though they have family in France? </a:t>
            </a:r>
          </a:p>
          <a:p>
            <a:pPr lvl="2"/>
            <a:endParaRPr lang="en-GB" sz="2400" dirty="0">
              <a:solidFill>
                <a:schemeClr val="tx1"/>
              </a:solidFill>
            </a:endParaRPr>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2528067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95870" y="186783"/>
            <a:ext cx="9601200" cy="839129"/>
          </a:xfrm>
        </p:spPr>
        <p:txBody>
          <a:bodyPr>
            <a:normAutofit/>
          </a:bodyPr>
          <a:lstStyle/>
          <a:p>
            <a:r>
              <a:rPr lang="en-GB" sz="3600" b="1" dirty="0"/>
              <a:t>Collyer’s Article </a:t>
            </a:r>
            <a:endParaRPr lang="en-GB" sz="3600" dirty="0"/>
          </a:p>
        </p:txBody>
      </p:sp>
      <p:sp>
        <p:nvSpPr>
          <p:cNvPr id="3" name="Tijdelijke aanduiding voor inhoud 2"/>
          <p:cNvSpPr>
            <a:spLocks noGrp="1"/>
          </p:cNvSpPr>
          <p:nvPr>
            <p:ph idx="1"/>
          </p:nvPr>
        </p:nvSpPr>
        <p:spPr>
          <a:xfrm>
            <a:off x="892098" y="1025913"/>
            <a:ext cx="10080702" cy="5427474"/>
          </a:xfrm>
        </p:spPr>
        <p:txBody>
          <a:bodyPr>
            <a:normAutofit/>
          </a:bodyPr>
          <a:lstStyle/>
          <a:p>
            <a:pPr marL="0" indent="0">
              <a:buNone/>
            </a:pPr>
            <a:r>
              <a:rPr lang="en-GB" sz="2800" b="1" dirty="0"/>
              <a:t>Research process (structure of the argument)</a:t>
            </a:r>
          </a:p>
          <a:p>
            <a:pPr marL="0" indent="0">
              <a:buNone/>
            </a:pPr>
            <a:endParaRPr lang="en-GB" sz="2800" dirty="0"/>
          </a:p>
          <a:p>
            <a:r>
              <a:rPr lang="en-GB" sz="2800" dirty="0"/>
              <a:t>Starts from a puzzle between theory in the literature and reality: based on social network theory, we would expect that Algerians who have family links in France, would migrate to France. But in practice, most Algerians arriving in Britain nonetheless have well-established family links in France</a:t>
            </a:r>
          </a:p>
          <a:p>
            <a:pPr marL="0" indent="0">
              <a:buNone/>
            </a:pPr>
            <a:endParaRPr lang="en-GB" sz="2800" dirty="0"/>
          </a:p>
          <a:p>
            <a:r>
              <a:rPr lang="en-GB" sz="2800" dirty="0"/>
              <a:t>Puts forward a specific argument: this requires pre-existing knowledge of the data (e.g. from previous research)</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3622496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Working Seminar: Migrating to Europe</a:t>
            </a:r>
          </a:p>
        </p:txBody>
      </p:sp>
      <p:sp>
        <p:nvSpPr>
          <p:cNvPr id="3" name="Tijdelijke aanduiding voor inhoud 2"/>
          <p:cNvSpPr>
            <a:spLocks noGrp="1"/>
          </p:cNvSpPr>
          <p:nvPr>
            <p:ph idx="1"/>
          </p:nvPr>
        </p:nvSpPr>
        <p:spPr/>
        <p:txBody>
          <a:bodyPr>
            <a:normAutofit lnSpcReduction="10000"/>
          </a:bodyPr>
          <a:lstStyle/>
          <a:p>
            <a:pPr lvl="0"/>
            <a:r>
              <a:rPr lang="nl-BE" dirty="0" err="1"/>
              <a:t>Hooghe</a:t>
            </a:r>
            <a:r>
              <a:rPr lang="nl-BE" dirty="0"/>
              <a:t>, M., Trappers, A., </a:t>
            </a:r>
            <a:r>
              <a:rPr lang="nl-BE" dirty="0" err="1"/>
              <a:t>Meuleman</a:t>
            </a:r>
            <a:r>
              <a:rPr lang="nl-BE" dirty="0"/>
              <a:t>, B., &amp; </a:t>
            </a:r>
            <a:r>
              <a:rPr lang="nl-BE" dirty="0" err="1"/>
              <a:t>Reeskens</a:t>
            </a:r>
            <a:r>
              <a:rPr lang="nl-BE" dirty="0"/>
              <a:t>, T. (2008). </a:t>
            </a:r>
            <a:r>
              <a:rPr lang="en-GB" dirty="0"/>
              <a:t>“Migration to European countries: A structural explanation of patterns, 1980–2004.” </a:t>
            </a:r>
            <a:r>
              <a:rPr lang="en-GB" i="1" dirty="0"/>
              <a:t>International Migration Review</a:t>
            </a:r>
            <a:r>
              <a:rPr lang="en-GB" dirty="0"/>
              <a:t>, 42(2), 476-504.</a:t>
            </a:r>
          </a:p>
          <a:p>
            <a:pPr lvl="0"/>
            <a:endParaRPr lang="en-US" dirty="0"/>
          </a:p>
          <a:p>
            <a:pPr lvl="0"/>
            <a:r>
              <a:rPr lang="en-GB" dirty="0"/>
              <a:t>Collyer, M. (2005). “When do social networks fail to explain migration? Accounting for the movement of Algerian asylum-seekers to the UK.” </a:t>
            </a:r>
            <a:r>
              <a:rPr lang="en-GB" i="1" dirty="0"/>
              <a:t>Journal of Ethnic and Migration Studies</a:t>
            </a:r>
            <a:r>
              <a:rPr lang="en-GB" dirty="0"/>
              <a:t>, 31(4), 699-718.</a:t>
            </a:r>
          </a:p>
          <a:p>
            <a:pPr lvl="0"/>
            <a:endParaRPr lang="en-US" dirty="0"/>
          </a:p>
          <a:p>
            <a:pPr lvl="0"/>
            <a:r>
              <a:rPr lang="en-GB" dirty="0"/>
              <a:t>Belloni, M. (2016). “Refugees as gamblers: Eritreans seeking to migrate through Italy.” </a:t>
            </a:r>
            <a:r>
              <a:rPr lang="en-GB" i="1" dirty="0"/>
              <a:t>Journal of Immigrant &amp; Refugee Studies</a:t>
            </a:r>
            <a:r>
              <a:rPr lang="en-GB" dirty="0"/>
              <a:t>, 14(1), 104-119.</a:t>
            </a:r>
            <a:endParaRPr lang="en-US" dirty="0"/>
          </a:p>
          <a:p>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717490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5190" y="156117"/>
            <a:ext cx="10147610" cy="959005"/>
          </a:xfrm>
        </p:spPr>
        <p:txBody>
          <a:bodyPr>
            <a:normAutofit/>
          </a:bodyPr>
          <a:lstStyle/>
          <a:p>
            <a:r>
              <a:rPr lang="en-GB" sz="3600" b="1" dirty="0"/>
              <a:t>Collyer’s Article </a:t>
            </a:r>
            <a:endParaRPr lang="en-GB" sz="3600" dirty="0"/>
          </a:p>
        </p:txBody>
      </p:sp>
      <p:sp>
        <p:nvSpPr>
          <p:cNvPr id="3" name="Tijdelijke aanduiding voor inhoud 2"/>
          <p:cNvSpPr>
            <a:spLocks noGrp="1"/>
          </p:cNvSpPr>
          <p:nvPr>
            <p:ph idx="1"/>
          </p:nvPr>
        </p:nvSpPr>
        <p:spPr>
          <a:xfrm>
            <a:off x="825190" y="1115122"/>
            <a:ext cx="10147610" cy="5338264"/>
          </a:xfrm>
        </p:spPr>
        <p:txBody>
          <a:bodyPr>
            <a:noAutofit/>
          </a:bodyPr>
          <a:lstStyle/>
          <a:p>
            <a:pPr marL="0" indent="0">
              <a:buNone/>
            </a:pPr>
            <a:r>
              <a:rPr lang="en-GB" sz="2400" dirty="0"/>
              <a:t>Research process (structure of the argument)</a:t>
            </a:r>
          </a:p>
          <a:p>
            <a:pPr marL="0" indent="0">
              <a:buNone/>
            </a:pPr>
            <a:endParaRPr lang="en-GB" sz="2400" dirty="0"/>
          </a:p>
          <a:p>
            <a:r>
              <a:rPr lang="en-GB" sz="2400" dirty="0"/>
              <a:t>First provides a historical description, in advance of the literature review</a:t>
            </a:r>
          </a:p>
          <a:p>
            <a:r>
              <a:rPr lang="en-GB" sz="2400" dirty="0"/>
              <a:t>1980s: most immigration through family reunification</a:t>
            </a:r>
          </a:p>
          <a:p>
            <a:pPr lvl="1"/>
            <a:r>
              <a:rPr lang="en-GB" sz="2400" dirty="0"/>
              <a:t>New immigrants followed their families and networks</a:t>
            </a:r>
          </a:p>
          <a:p>
            <a:r>
              <a:rPr lang="en-GB" sz="2400" dirty="0"/>
              <a:t>1990s: growing number of asylum-seekers</a:t>
            </a:r>
          </a:p>
          <a:p>
            <a:pPr lvl="1"/>
            <a:r>
              <a:rPr lang="en-GB" sz="2400" dirty="0"/>
              <a:t>Immigrants became more and more diverse, without previous networks or historical linkages to the destination countries</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20</a:t>
            </a:fld>
            <a:endParaRPr lang="en-US" dirty="0"/>
          </a:p>
        </p:txBody>
      </p:sp>
    </p:spTree>
    <p:extLst>
      <p:ext uri="{BB962C8B-B14F-4D97-AF65-F5344CB8AC3E}">
        <p14:creationId xmlns:p14="http://schemas.microsoft.com/office/powerpoint/2010/main" val="242509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5190" y="223024"/>
            <a:ext cx="10147610" cy="825191"/>
          </a:xfrm>
        </p:spPr>
        <p:txBody>
          <a:bodyPr>
            <a:normAutofit/>
          </a:bodyPr>
          <a:lstStyle/>
          <a:p>
            <a:r>
              <a:rPr lang="en-GB" sz="3600" b="1" dirty="0"/>
              <a:t>Collyer’s Article </a:t>
            </a:r>
            <a:endParaRPr lang="en-GB" sz="3600" dirty="0"/>
          </a:p>
        </p:txBody>
      </p:sp>
      <p:sp>
        <p:nvSpPr>
          <p:cNvPr id="3" name="Tijdelijke aanduiding voor inhoud 2"/>
          <p:cNvSpPr>
            <a:spLocks noGrp="1"/>
          </p:cNvSpPr>
          <p:nvPr>
            <p:ph idx="1"/>
          </p:nvPr>
        </p:nvSpPr>
        <p:spPr>
          <a:xfrm>
            <a:off x="825191" y="1048215"/>
            <a:ext cx="10840336" cy="5128748"/>
          </a:xfrm>
        </p:spPr>
        <p:txBody>
          <a:bodyPr>
            <a:normAutofit/>
          </a:bodyPr>
          <a:lstStyle/>
          <a:p>
            <a:r>
              <a:rPr lang="en-GB" sz="2800" dirty="0"/>
              <a:t>Specific case: recent Algerian migration</a:t>
            </a:r>
          </a:p>
          <a:p>
            <a:pPr lvl="1"/>
            <a:endParaRPr lang="en-GB" sz="2800" dirty="0"/>
          </a:p>
          <a:p>
            <a:pPr lvl="1"/>
            <a:r>
              <a:rPr lang="en-GB" sz="2800" dirty="0"/>
              <a:t>The majority still decides to migrate to France, particularly if they do not apply for asylum</a:t>
            </a:r>
          </a:p>
          <a:p>
            <a:pPr lvl="1"/>
            <a:endParaRPr lang="en-GB" sz="2800" dirty="0"/>
          </a:p>
          <a:p>
            <a:pPr lvl="1"/>
            <a:r>
              <a:rPr lang="en-GB" sz="2800" dirty="0"/>
              <a:t>Attention for pull &amp; push factors, so the push-factors (political events in Algeria)</a:t>
            </a:r>
          </a:p>
          <a:p>
            <a:pPr lvl="1"/>
            <a:endParaRPr lang="en-GB" sz="2800" dirty="0"/>
          </a:p>
          <a:p>
            <a:pPr lvl="1"/>
            <a:r>
              <a:rPr lang="en-GB" sz="2800" dirty="0"/>
              <a:t>Diversification of the countries in which Algerians claim for asylum</a:t>
            </a:r>
          </a:p>
          <a:p>
            <a:pPr lvl="1"/>
            <a:endParaRPr lang="en-GB" sz="28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21</a:t>
            </a:fld>
            <a:endParaRPr lang="en-US" dirty="0"/>
          </a:p>
        </p:txBody>
      </p:sp>
    </p:spTree>
    <p:extLst>
      <p:ext uri="{BB962C8B-B14F-4D97-AF65-F5344CB8AC3E}">
        <p14:creationId xmlns:p14="http://schemas.microsoft.com/office/powerpoint/2010/main" val="2459611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65245" y="44162"/>
            <a:ext cx="9601200" cy="620856"/>
          </a:xfrm>
        </p:spPr>
        <p:txBody>
          <a:bodyPr>
            <a:normAutofit/>
          </a:bodyPr>
          <a:lstStyle/>
          <a:p>
            <a:r>
              <a:rPr lang="en-GB" sz="3600" b="1" dirty="0"/>
              <a:t>Collyer’s Article </a:t>
            </a:r>
            <a:endParaRPr lang="en-GB" sz="3600" dirty="0"/>
          </a:p>
        </p:txBody>
      </p:sp>
      <p:sp>
        <p:nvSpPr>
          <p:cNvPr id="3" name="Tijdelijke aanduiding voor inhoud 2"/>
          <p:cNvSpPr>
            <a:spLocks noGrp="1"/>
          </p:cNvSpPr>
          <p:nvPr>
            <p:ph idx="1"/>
          </p:nvPr>
        </p:nvSpPr>
        <p:spPr>
          <a:xfrm>
            <a:off x="882118" y="909205"/>
            <a:ext cx="11212900" cy="5736921"/>
          </a:xfrm>
        </p:spPr>
        <p:txBody>
          <a:bodyPr>
            <a:noAutofit/>
          </a:bodyPr>
          <a:lstStyle/>
          <a:p>
            <a:r>
              <a:rPr lang="en-GB" sz="2200" dirty="0">
                <a:solidFill>
                  <a:schemeClr val="tx1"/>
                </a:solidFill>
              </a:rPr>
              <a:t>To answer the puzzle, he then turns to the literature: discusses recent refinements in social network approaches to understand this empirical puzzle (social capital, weak and strong ties,…)</a:t>
            </a:r>
          </a:p>
          <a:p>
            <a:r>
              <a:rPr lang="en-GB" sz="2200" dirty="0">
                <a:solidFill>
                  <a:schemeClr val="tx1"/>
                </a:solidFill>
              </a:rPr>
              <a:t>Logically deduces three possible responses from migrants, that serves as potential hypotheses (although he does not call them that)</a:t>
            </a:r>
          </a:p>
          <a:p>
            <a:pPr marL="0" indent="0">
              <a:buNone/>
            </a:pPr>
            <a:endParaRPr lang="en-GB" sz="2200" dirty="0">
              <a:solidFill>
                <a:schemeClr val="tx1"/>
              </a:solidFill>
            </a:endParaRPr>
          </a:p>
          <a:p>
            <a:pPr marL="0" indent="0">
              <a:buNone/>
            </a:pPr>
            <a:r>
              <a:rPr lang="en-GB" sz="2200" dirty="0">
                <a:solidFill>
                  <a:schemeClr val="tx1"/>
                </a:solidFill>
              </a:rPr>
              <a:t>A) Policy restrictions prevent networks from acting as a physical pole of attraction</a:t>
            </a:r>
          </a:p>
          <a:p>
            <a:pPr lvl="1"/>
            <a:r>
              <a:rPr lang="en-GB" sz="2200" dirty="0">
                <a:solidFill>
                  <a:schemeClr val="tx1"/>
                </a:solidFill>
              </a:rPr>
              <a:t>It simply used to be easier to migrate to France (e.g. through family reunification)</a:t>
            </a:r>
          </a:p>
          <a:p>
            <a:pPr marL="0" indent="0">
              <a:buNone/>
            </a:pPr>
            <a:r>
              <a:rPr lang="en-GB" sz="2200" dirty="0">
                <a:solidFill>
                  <a:schemeClr val="tx1"/>
                </a:solidFill>
              </a:rPr>
              <a:t>B) Integration policies reduce access to social welfare, making it more difficult</a:t>
            </a:r>
          </a:p>
          <a:p>
            <a:pPr lvl="1"/>
            <a:r>
              <a:rPr lang="en-GB" sz="2200" dirty="0">
                <a:solidFill>
                  <a:schemeClr val="tx1"/>
                </a:solidFill>
              </a:rPr>
              <a:t>Makes immigrants more dependent on their social networks, which makes those networks less willing to provide for newcomers…</a:t>
            </a:r>
          </a:p>
          <a:p>
            <a:pPr marL="0" lvl="0" indent="0">
              <a:buNone/>
            </a:pPr>
            <a:r>
              <a:rPr lang="en-GB" sz="2200" dirty="0">
                <a:solidFill>
                  <a:schemeClr val="tx1"/>
                </a:solidFill>
              </a:rPr>
              <a:t>C) Instead, immigrants turned to smugglers, as a result of which they have loss control on where they will travel to…</a:t>
            </a:r>
          </a:p>
          <a:p>
            <a:pPr lvl="1"/>
            <a:r>
              <a:rPr lang="en-GB" sz="2200" dirty="0">
                <a:solidFill>
                  <a:schemeClr val="tx1"/>
                </a:solidFill>
              </a:rPr>
              <a:t>Economic capital becomes more important than social capital</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22</a:t>
            </a:fld>
            <a:endParaRPr lang="en-US" dirty="0"/>
          </a:p>
        </p:txBody>
      </p:sp>
    </p:spTree>
    <p:extLst>
      <p:ext uri="{BB962C8B-B14F-4D97-AF65-F5344CB8AC3E}">
        <p14:creationId xmlns:p14="http://schemas.microsoft.com/office/powerpoint/2010/main" val="138638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fade">
                                      <p:cBhvr>
                                        <p:cTn id="19" dur="500"/>
                                        <p:tgtEl>
                                          <p:spTgt spid="3">
                                            <p:txEl>
                                              <p:pRg st="7" end="7"/>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86691" y="335657"/>
            <a:ext cx="9601200" cy="742950"/>
          </a:xfrm>
        </p:spPr>
        <p:txBody>
          <a:bodyPr>
            <a:normAutofit/>
          </a:bodyPr>
          <a:lstStyle/>
          <a:p>
            <a:r>
              <a:rPr lang="en-GB" sz="3600" b="1" dirty="0"/>
              <a:t>Collyer’s Article </a:t>
            </a:r>
            <a:endParaRPr lang="en-GB" sz="3600" dirty="0"/>
          </a:p>
        </p:txBody>
      </p:sp>
      <p:sp>
        <p:nvSpPr>
          <p:cNvPr id="3" name="Tijdelijke aanduiding voor inhoud 2"/>
          <p:cNvSpPr>
            <a:spLocks noGrp="1"/>
          </p:cNvSpPr>
          <p:nvPr>
            <p:ph idx="1"/>
          </p:nvPr>
        </p:nvSpPr>
        <p:spPr>
          <a:xfrm>
            <a:off x="1066800" y="1428749"/>
            <a:ext cx="9601200" cy="5093593"/>
          </a:xfrm>
        </p:spPr>
        <p:txBody>
          <a:bodyPr>
            <a:noAutofit/>
          </a:bodyPr>
          <a:lstStyle/>
          <a:p>
            <a:r>
              <a:rPr lang="en-GB" sz="2200" dirty="0"/>
              <a:t>Methods: 65 in-depth interviews with Algerians who had emigrated after 1990, and a further 38 interviews with key informants, in France and the UK</a:t>
            </a:r>
          </a:p>
          <a:p>
            <a:endParaRPr lang="en-GB" sz="2200" dirty="0"/>
          </a:p>
          <a:p>
            <a:r>
              <a:rPr lang="en-GB" sz="2200" dirty="0"/>
              <a:t>Findings support particularly the second response (b): immigration policies made immigrants more dependent on their networks, so these networks became reluctant to receive new immigrants…</a:t>
            </a:r>
          </a:p>
          <a:p>
            <a:endParaRPr lang="en-GB" sz="2200" dirty="0"/>
          </a:p>
          <a:p>
            <a:r>
              <a:rPr lang="en-GB" sz="2200" dirty="0"/>
              <a:t>Hence the use of these networks undergoes a </a:t>
            </a:r>
            <a:r>
              <a:rPr lang="en-GB" sz="2200" b="1" dirty="0"/>
              <a:t>qualitative shift </a:t>
            </a:r>
            <a:r>
              <a:rPr lang="en-GB" sz="2200" dirty="0"/>
              <a:t>from providing social and material support to providing information and contacts from a distance…</a:t>
            </a:r>
          </a:p>
          <a:p>
            <a:endParaRPr lang="en-GB" sz="2200" dirty="0"/>
          </a:p>
          <a:p>
            <a:r>
              <a:rPr lang="en-GB" sz="2200" dirty="0"/>
              <a:t>Uses </a:t>
            </a:r>
            <a:r>
              <a:rPr lang="en-GB" sz="2200" b="1" dirty="0"/>
              <a:t>individual histories </a:t>
            </a:r>
            <a:r>
              <a:rPr lang="en-GB" sz="2200" dirty="0"/>
              <a:t>(people with actual names, set in a particular micro-context) as evidence of </a:t>
            </a:r>
            <a:r>
              <a:rPr lang="en-GB" sz="2200" b="1" dirty="0"/>
              <a:t>how</a:t>
            </a:r>
            <a:r>
              <a:rPr lang="en-GB" sz="2200" dirty="0"/>
              <a:t> these networks function </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23</a:t>
            </a:fld>
            <a:endParaRPr lang="en-US" dirty="0"/>
          </a:p>
        </p:txBody>
      </p:sp>
    </p:spTree>
    <p:extLst>
      <p:ext uri="{BB962C8B-B14F-4D97-AF65-F5344CB8AC3E}">
        <p14:creationId xmlns:p14="http://schemas.microsoft.com/office/powerpoint/2010/main" val="16804842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75855" y="140567"/>
            <a:ext cx="9601200" cy="1010319"/>
          </a:xfrm>
        </p:spPr>
        <p:txBody>
          <a:bodyPr>
            <a:normAutofit/>
          </a:bodyPr>
          <a:lstStyle/>
          <a:p>
            <a:r>
              <a:rPr lang="en-GB" sz="3600" b="1" dirty="0"/>
              <a:t>Collyer’s Article </a:t>
            </a:r>
            <a:endParaRPr lang="en-GB" sz="3600" dirty="0"/>
          </a:p>
        </p:txBody>
      </p:sp>
      <p:sp>
        <p:nvSpPr>
          <p:cNvPr id="3" name="Tijdelijke aanduiding voor inhoud 2"/>
          <p:cNvSpPr>
            <a:spLocks noGrp="1"/>
          </p:cNvSpPr>
          <p:nvPr>
            <p:ph idx="1"/>
          </p:nvPr>
        </p:nvSpPr>
        <p:spPr>
          <a:xfrm>
            <a:off x="775855" y="780584"/>
            <a:ext cx="10866018" cy="5672801"/>
          </a:xfrm>
        </p:spPr>
        <p:txBody>
          <a:bodyPr>
            <a:noAutofit/>
          </a:bodyPr>
          <a:lstStyle/>
          <a:p>
            <a:pPr marL="0" indent="0">
              <a:buNone/>
            </a:pPr>
            <a:r>
              <a:rPr lang="en-GB" sz="2800" b="1" dirty="0"/>
              <a:t>In between (post-)positive and interpretive approach</a:t>
            </a:r>
          </a:p>
          <a:p>
            <a:endParaRPr lang="en-GB" sz="2800" dirty="0"/>
          </a:p>
          <a:p>
            <a:r>
              <a:rPr lang="en-GB" sz="2800" b="1" dirty="0" err="1"/>
              <a:t>Abductive</a:t>
            </a:r>
            <a:r>
              <a:rPr lang="en-GB" sz="2800" dirty="0"/>
              <a:t>: moving back an forth between data and literature</a:t>
            </a:r>
          </a:p>
          <a:p>
            <a:r>
              <a:rPr lang="en-GB" sz="2800" dirty="0"/>
              <a:t>Wants to understand diversification of patterns (rather than a general, more or less universal pattern across destination and origin countries)</a:t>
            </a:r>
          </a:p>
          <a:p>
            <a:r>
              <a:rPr lang="en-GB" sz="2800" dirty="0"/>
              <a:t>History of migration to Europe (1980s, 1990s and 2000s)</a:t>
            </a:r>
          </a:p>
          <a:p>
            <a:r>
              <a:rPr lang="en-GB" sz="2800" dirty="0"/>
              <a:t>Focuses on the particular case of Algerians immigrating to the UK and France.</a:t>
            </a:r>
          </a:p>
          <a:p>
            <a:endParaRPr lang="en-GB" sz="2800" dirty="0"/>
          </a:p>
          <a:p>
            <a:endParaRPr lang="en-GB" sz="2800" dirty="0"/>
          </a:p>
          <a:p>
            <a:endParaRPr lang="en-GB" sz="2800" b="1" dirty="0"/>
          </a:p>
          <a:p>
            <a:endParaRPr lang="en-GB" sz="28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24</a:t>
            </a:fld>
            <a:endParaRPr lang="en-US" dirty="0"/>
          </a:p>
        </p:txBody>
      </p:sp>
    </p:spTree>
    <p:extLst>
      <p:ext uri="{BB962C8B-B14F-4D97-AF65-F5344CB8AC3E}">
        <p14:creationId xmlns:p14="http://schemas.microsoft.com/office/powerpoint/2010/main" val="1899289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45127" y="140567"/>
            <a:ext cx="9601200" cy="1485900"/>
          </a:xfrm>
        </p:spPr>
        <p:txBody>
          <a:bodyPr>
            <a:normAutofit/>
          </a:bodyPr>
          <a:lstStyle/>
          <a:p>
            <a:r>
              <a:rPr lang="en-GB" sz="3600" dirty="0"/>
              <a:t>2. Social networks</a:t>
            </a:r>
          </a:p>
        </p:txBody>
      </p:sp>
      <p:sp>
        <p:nvSpPr>
          <p:cNvPr id="3" name="Tijdelijke aanduiding voor inhoud 2"/>
          <p:cNvSpPr>
            <a:spLocks noGrp="1"/>
          </p:cNvSpPr>
          <p:nvPr>
            <p:ph idx="1"/>
          </p:nvPr>
        </p:nvSpPr>
        <p:spPr>
          <a:xfrm>
            <a:off x="979100" y="1626466"/>
            <a:ext cx="10885798" cy="4826919"/>
          </a:xfrm>
        </p:spPr>
        <p:txBody>
          <a:bodyPr>
            <a:noAutofit/>
          </a:bodyPr>
          <a:lstStyle/>
          <a:p>
            <a:pPr marL="0" indent="0">
              <a:buNone/>
            </a:pPr>
            <a:r>
              <a:rPr lang="en-GB" sz="2800" b="1" dirty="0"/>
              <a:t>In between (post-)positive and interpretive approach</a:t>
            </a:r>
          </a:p>
          <a:p>
            <a:endParaRPr lang="en-GB" sz="2800" dirty="0"/>
          </a:p>
          <a:p>
            <a:r>
              <a:rPr lang="en-GB" sz="2800" dirty="0"/>
              <a:t>Yet the ideal remains to </a:t>
            </a:r>
            <a:r>
              <a:rPr lang="en-GB" sz="2800" b="1" dirty="0"/>
              <a:t>explain an external reality</a:t>
            </a:r>
            <a:r>
              <a:rPr lang="en-GB" sz="2800" dirty="0"/>
              <a:t> (a hard fact), rather than to understand respondents’ (inter)subjective experiences in depth</a:t>
            </a:r>
          </a:p>
          <a:p>
            <a:endParaRPr lang="en-GB" sz="2800" dirty="0"/>
          </a:p>
          <a:p>
            <a:r>
              <a:rPr lang="en-GB" sz="2800" dirty="0"/>
              <a:t>And: these </a:t>
            </a:r>
            <a:r>
              <a:rPr lang="en-GB" sz="2800" b="1" dirty="0"/>
              <a:t>external facts </a:t>
            </a:r>
            <a:r>
              <a:rPr lang="en-GB" sz="2800" dirty="0"/>
              <a:t>(diversification of destination countries for Algerian immigrants) </a:t>
            </a:r>
            <a:r>
              <a:rPr lang="en-GB" sz="2800" b="1" dirty="0"/>
              <a:t>are partly explained by subjective experiences</a:t>
            </a:r>
            <a:r>
              <a:rPr lang="en-GB" sz="2800" dirty="0"/>
              <a:t> (e.g. the perceived burden of depending on family networks) </a:t>
            </a:r>
            <a:r>
              <a:rPr lang="en-GB" sz="2800" b="1" dirty="0"/>
              <a:t>and individual life histories</a:t>
            </a:r>
          </a:p>
          <a:p>
            <a:endParaRPr lang="en-GB" sz="2400" dirty="0"/>
          </a:p>
          <a:p>
            <a:endParaRPr lang="en-GB" sz="2400" dirty="0"/>
          </a:p>
          <a:p>
            <a:endParaRPr lang="en-GB" sz="2400" dirty="0"/>
          </a:p>
          <a:p>
            <a:endParaRPr lang="en-GB" sz="2400" dirty="0"/>
          </a:p>
          <a:p>
            <a:endParaRPr lang="en-GB" sz="2400" b="1" dirty="0"/>
          </a:p>
          <a:p>
            <a:endParaRPr lang="en-GB" sz="18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194997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80584" y="198870"/>
            <a:ext cx="10432315" cy="771815"/>
          </a:xfrm>
        </p:spPr>
        <p:txBody>
          <a:bodyPr>
            <a:normAutofit/>
          </a:bodyPr>
          <a:lstStyle/>
          <a:p>
            <a:r>
              <a:rPr lang="en-GB" sz="3600" b="1" dirty="0"/>
              <a:t>Collyer’s Article </a:t>
            </a:r>
            <a:endParaRPr lang="en-GB" sz="3600" dirty="0"/>
          </a:p>
        </p:txBody>
      </p:sp>
      <p:sp>
        <p:nvSpPr>
          <p:cNvPr id="3" name="Tijdelijke aanduiding voor inhoud 2"/>
          <p:cNvSpPr>
            <a:spLocks noGrp="1"/>
          </p:cNvSpPr>
          <p:nvPr>
            <p:ph idx="1"/>
          </p:nvPr>
        </p:nvSpPr>
        <p:spPr>
          <a:xfrm>
            <a:off x="979099" y="970684"/>
            <a:ext cx="10975007" cy="5688445"/>
          </a:xfrm>
        </p:spPr>
        <p:txBody>
          <a:bodyPr>
            <a:noAutofit/>
          </a:bodyPr>
          <a:lstStyle/>
          <a:p>
            <a:pPr marL="0" indent="0">
              <a:buNone/>
            </a:pPr>
            <a:r>
              <a:rPr lang="en-GB" b="1" dirty="0"/>
              <a:t>In between (post-)positive and interpretive approach</a:t>
            </a:r>
          </a:p>
          <a:p>
            <a:endParaRPr lang="en-GB" sz="1800" dirty="0"/>
          </a:p>
          <a:p>
            <a:r>
              <a:rPr lang="en-GB" sz="2400" dirty="0"/>
              <a:t>Aims to make our view of migration to Europe </a:t>
            </a:r>
            <a:r>
              <a:rPr lang="en-GB" sz="2400" b="1" dirty="0"/>
              <a:t>more complex, rather than reducing its complexity</a:t>
            </a:r>
            <a:r>
              <a:rPr lang="en-GB" sz="2400" dirty="0"/>
              <a:t>: different explanations are useful to explain the same phenomenon (e.g. push &amp; pull factors, policy decisions and agencies, different uses of networks,…)</a:t>
            </a:r>
          </a:p>
          <a:p>
            <a:endParaRPr lang="en-GB" sz="2400" dirty="0"/>
          </a:p>
          <a:p>
            <a:r>
              <a:rPr lang="en-GB" sz="2400" dirty="0"/>
              <a:t>These theories are not really “tested” and compared. Instead, they are “</a:t>
            </a:r>
            <a:r>
              <a:rPr lang="en-GB" sz="2400" b="1" dirty="0"/>
              <a:t>demonstrated</a:t>
            </a:r>
            <a:r>
              <a:rPr lang="en-GB" sz="2400" dirty="0"/>
              <a:t>” to fit well with the qualitative data</a:t>
            </a:r>
          </a:p>
          <a:p>
            <a:endParaRPr lang="en-GB" sz="2400" dirty="0"/>
          </a:p>
          <a:p>
            <a:r>
              <a:rPr lang="en-GB" sz="2400" dirty="0"/>
              <a:t>Data: descriptive statistics and in-depth interviews (life histories). The focus lies not on subjective experiences as such, but on how a very limited aspect of these experiences helps us to understand these descriptive statistics. </a:t>
            </a:r>
          </a:p>
          <a:p>
            <a:endParaRPr lang="en-GB" sz="2400" dirty="0"/>
          </a:p>
          <a:p>
            <a:endParaRPr lang="en-GB" sz="2400" dirty="0"/>
          </a:p>
          <a:p>
            <a:endParaRPr lang="en-GB" sz="2400" dirty="0"/>
          </a:p>
          <a:p>
            <a:endParaRPr lang="en-GB" sz="2400" b="1" dirty="0"/>
          </a:p>
          <a:p>
            <a:endParaRPr lang="en-GB" sz="18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26</a:t>
            </a:fld>
            <a:endParaRPr lang="en-US" dirty="0"/>
          </a:p>
        </p:txBody>
      </p:sp>
    </p:spTree>
    <p:extLst>
      <p:ext uri="{BB962C8B-B14F-4D97-AF65-F5344CB8AC3E}">
        <p14:creationId xmlns:p14="http://schemas.microsoft.com/office/powerpoint/2010/main" val="2698418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89709" y="152400"/>
            <a:ext cx="9601200" cy="720436"/>
          </a:xfrm>
        </p:spPr>
        <p:txBody>
          <a:bodyPr>
            <a:normAutofit/>
          </a:bodyPr>
          <a:lstStyle/>
          <a:p>
            <a:r>
              <a:rPr lang="en-GB" sz="3600" b="1" dirty="0"/>
              <a:t>Collyer’s Article </a:t>
            </a:r>
            <a:endParaRPr lang="en-GB" sz="3600" dirty="0"/>
          </a:p>
        </p:txBody>
      </p:sp>
      <p:sp>
        <p:nvSpPr>
          <p:cNvPr id="3" name="Tijdelijke aanduiding voor inhoud 2"/>
          <p:cNvSpPr>
            <a:spLocks noGrp="1"/>
          </p:cNvSpPr>
          <p:nvPr>
            <p:ph idx="1"/>
          </p:nvPr>
        </p:nvSpPr>
        <p:spPr>
          <a:xfrm>
            <a:off x="900545" y="1248937"/>
            <a:ext cx="11053562" cy="5456663"/>
          </a:xfrm>
        </p:spPr>
        <p:txBody>
          <a:bodyPr>
            <a:noAutofit/>
          </a:bodyPr>
          <a:lstStyle/>
          <a:p>
            <a:pPr marL="0" indent="0">
              <a:buNone/>
            </a:pPr>
            <a:r>
              <a:rPr lang="en-GB" b="1" dirty="0"/>
              <a:t>In between (post-)positive and interpretive approach</a:t>
            </a:r>
          </a:p>
          <a:p>
            <a:endParaRPr lang="en-GB" sz="1800" dirty="0"/>
          </a:p>
          <a:p>
            <a:r>
              <a:rPr lang="en-GB" sz="2800" dirty="0" err="1"/>
              <a:t>anguage</a:t>
            </a:r>
            <a:r>
              <a:rPr lang="en-GB" sz="2800" dirty="0"/>
              <a:t>: there are no “models”, “independent variables” or “hypotheses”</a:t>
            </a:r>
          </a:p>
          <a:p>
            <a:r>
              <a:rPr lang="en-GB" sz="2800" dirty="0"/>
              <a:t>Uses more elaborate concepts (e.g. social capital, economic capital, reciprocity,…)</a:t>
            </a:r>
          </a:p>
          <a:p>
            <a:r>
              <a:rPr lang="en-GB" sz="2800" dirty="0"/>
              <a:t>These concepts are used rather as a tool to explain an external reality</a:t>
            </a:r>
          </a:p>
          <a:p>
            <a:r>
              <a:rPr lang="en-GB" sz="2800" dirty="0"/>
              <a:t>Yet the final RQ is more open: “when do social networks fail to explain migration?” leaves open several answers and hypotheses. Does not provide as much direction as </a:t>
            </a:r>
            <a:r>
              <a:rPr lang="en-GB" sz="2800" dirty="0" err="1"/>
              <a:t>Hooghe</a:t>
            </a:r>
            <a:r>
              <a:rPr lang="en-GB" sz="2800" dirty="0"/>
              <a:t> et </a:t>
            </a:r>
            <a:r>
              <a:rPr lang="en-GB" sz="2800" dirty="0" err="1"/>
              <a:t>al’s</a:t>
            </a:r>
            <a:r>
              <a:rPr lang="en-GB" sz="2800" dirty="0"/>
              <a:t> strong focus on existing theories and the gap they leave…</a:t>
            </a:r>
          </a:p>
          <a:p>
            <a:pPr marL="0" indent="0">
              <a:buNone/>
            </a:pPr>
            <a:endParaRPr lang="en-GB" sz="18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27</a:t>
            </a:fld>
            <a:endParaRPr lang="en-US" dirty="0"/>
          </a:p>
        </p:txBody>
      </p:sp>
    </p:spTree>
    <p:extLst>
      <p:ext uri="{BB962C8B-B14F-4D97-AF65-F5344CB8AC3E}">
        <p14:creationId xmlns:p14="http://schemas.microsoft.com/office/powerpoint/2010/main" val="332412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1273" y="214114"/>
            <a:ext cx="9601200" cy="834101"/>
          </a:xfrm>
        </p:spPr>
        <p:txBody>
          <a:bodyPr>
            <a:normAutofit/>
          </a:bodyPr>
          <a:lstStyle/>
          <a:p>
            <a:r>
              <a:rPr lang="en-GB" sz="3600" b="1" dirty="0" err="1"/>
              <a:t>Belloni’s</a:t>
            </a:r>
            <a:r>
              <a:rPr lang="en-GB" sz="3600" b="1" dirty="0"/>
              <a:t> Article</a:t>
            </a:r>
          </a:p>
        </p:txBody>
      </p:sp>
      <p:sp>
        <p:nvSpPr>
          <p:cNvPr id="3" name="Tijdelijke aanduiding voor inhoud 2"/>
          <p:cNvSpPr>
            <a:spLocks noGrp="1"/>
          </p:cNvSpPr>
          <p:nvPr>
            <p:ph idx="1"/>
          </p:nvPr>
        </p:nvSpPr>
        <p:spPr>
          <a:xfrm>
            <a:off x="831273" y="1220108"/>
            <a:ext cx="9601200" cy="5637892"/>
          </a:xfrm>
        </p:spPr>
        <p:txBody>
          <a:bodyPr>
            <a:normAutofit/>
          </a:bodyPr>
          <a:lstStyle/>
          <a:p>
            <a:pPr marL="0" indent="0">
              <a:buNone/>
            </a:pPr>
            <a:r>
              <a:rPr lang="en-GB" sz="1800" dirty="0" err="1"/>
              <a:t>Belloni</a:t>
            </a:r>
            <a:r>
              <a:rPr lang="en-GB" sz="1800" dirty="0"/>
              <a:t>, M. (2016). “Refugees as gamblers: Eritreans seeking to migrate through Italy.” </a:t>
            </a:r>
            <a:r>
              <a:rPr lang="en-GB" sz="1800" i="1" dirty="0"/>
              <a:t>Journal of Immigrant &amp; Refugee Studies</a:t>
            </a:r>
            <a:r>
              <a:rPr lang="en-GB" sz="1800" dirty="0"/>
              <a:t>, 14(1), 104-119.</a:t>
            </a:r>
          </a:p>
          <a:p>
            <a:pPr marL="0" indent="0">
              <a:buNone/>
            </a:pPr>
            <a:br>
              <a:rPr lang="en-GB" sz="3000" b="1" dirty="0"/>
            </a:br>
            <a:r>
              <a:rPr lang="en-GB" sz="3000" b="1" dirty="0"/>
              <a:t>Research goals</a:t>
            </a:r>
            <a:endParaRPr lang="en-GB" dirty="0"/>
          </a:p>
          <a:p>
            <a:r>
              <a:rPr lang="en-GB" dirty="0"/>
              <a:t>Giving voice? </a:t>
            </a:r>
          </a:p>
          <a:p>
            <a:pPr lvl="1"/>
            <a:r>
              <a:rPr lang="en-GB" dirty="0"/>
              <a:t>Understanding what it means to be in the situation of an Eritrean transit migrant in Italy.</a:t>
            </a:r>
          </a:p>
          <a:p>
            <a:pPr lvl="1"/>
            <a:endParaRPr lang="en-GB" dirty="0"/>
          </a:p>
          <a:p>
            <a:r>
              <a:rPr lang="en-GB" dirty="0"/>
              <a:t>Interpreting a culturally or historically significant phenomenon?</a:t>
            </a:r>
          </a:p>
          <a:p>
            <a:pPr lvl="1"/>
            <a:r>
              <a:rPr lang="en-GB" dirty="0"/>
              <a:t>Maybe all these research articles try to establish that, so it is a common goal.</a:t>
            </a:r>
          </a:p>
          <a:p>
            <a:endParaRPr lang="en-GB" dirty="0"/>
          </a:p>
          <a:p>
            <a:r>
              <a:rPr lang="en-GB" dirty="0"/>
              <a:t>Exploring diversity? </a:t>
            </a:r>
          </a:p>
          <a:p>
            <a:pPr lvl="1"/>
            <a:r>
              <a:rPr lang="en-GB" dirty="0"/>
              <a:t>Showing a perspective that has received less attention.</a:t>
            </a:r>
          </a:p>
          <a:p>
            <a:endParaRPr lang="en-GB" dirty="0"/>
          </a:p>
          <a:p>
            <a:endParaRPr lang="en-GB" dirty="0"/>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38270157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85937" y="114300"/>
            <a:ext cx="9601200" cy="911612"/>
          </a:xfrm>
        </p:spPr>
        <p:txBody>
          <a:bodyPr>
            <a:normAutofit/>
          </a:bodyPr>
          <a:lstStyle/>
          <a:p>
            <a:r>
              <a:rPr lang="en-GB" sz="3600" b="1" dirty="0" err="1"/>
              <a:t>Belloni’s</a:t>
            </a:r>
            <a:r>
              <a:rPr lang="en-GB" sz="3600" b="1" dirty="0"/>
              <a:t> Article</a:t>
            </a:r>
          </a:p>
        </p:txBody>
      </p:sp>
      <p:sp>
        <p:nvSpPr>
          <p:cNvPr id="3" name="Tijdelijke aanduiding voor inhoud 2"/>
          <p:cNvSpPr>
            <a:spLocks noGrp="1"/>
          </p:cNvSpPr>
          <p:nvPr>
            <p:ph idx="1"/>
          </p:nvPr>
        </p:nvSpPr>
        <p:spPr>
          <a:xfrm>
            <a:off x="885937" y="1182029"/>
            <a:ext cx="10956658" cy="5271357"/>
          </a:xfrm>
        </p:spPr>
        <p:txBody>
          <a:bodyPr>
            <a:noAutofit/>
          </a:bodyPr>
          <a:lstStyle/>
          <a:p>
            <a:r>
              <a:rPr lang="en-GB" sz="2400" dirty="0"/>
              <a:t>Starts from a twofold puzzle:</a:t>
            </a:r>
          </a:p>
          <a:p>
            <a:pPr lvl="1"/>
            <a:r>
              <a:rPr lang="en-GB" sz="2400" dirty="0"/>
              <a:t>Stronger, more restrictive immigration policies, yet asylum seekers keep coming</a:t>
            </a:r>
          </a:p>
          <a:p>
            <a:pPr lvl="1"/>
            <a:r>
              <a:rPr lang="en-GB" sz="2400" dirty="0"/>
              <a:t>Refugees arriving in South-Europe keep trying to reach North-Europe, in spite of great risks and dim chances of success</a:t>
            </a:r>
          </a:p>
          <a:p>
            <a:r>
              <a:rPr lang="en-GB" sz="2400" dirty="0"/>
              <a:t>Individual story that says it all: Jonas</a:t>
            </a:r>
          </a:p>
          <a:p>
            <a:r>
              <a:rPr lang="en-GB" sz="2400" dirty="0"/>
              <a:t>Context: Eritreans migration through Italy</a:t>
            </a:r>
          </a:p>
          <a:p>
            <a:pPr lvl="1"/>
            <a:r>
              <a:rPr lang="en-GB" sz="2400" dirty="0"/>
              <a:t>Cf. Collyer: specific historical context is crucial </a:t>
            </a:r>
          </a:p>
          <a:p>
            <a:pPr lvl="1"/>
            <a:r>
              <a:rPr lang="en-GB" sz="2400" dirty="0"/>
              <a:t>Emphasis lies on many elements that play a role: harshening of European and Italian immigration and integration policies, legal statuses, recent Eritrean history, language, poverty, urban environments, descriptive data</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29</a:t>
            </a:fld>
            <a:endParaRPr lang="en-US" dirty="0"/>
          </a:p>
        </p:txBody>
      </p:sp>
    </p:spTree>
    <p:extLst>
      <p:ext uri="{BB962C8B-B14F-4D97-AF65-F5344CB8AC3E}">
        <p14:creationId xmlns:p14="http://schemas.microsoft.com/office/powerpoint/2010/main" val="3286348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54336"/>
            <a:ext cx="10515600" cy="758610"/>
          </a:xfrm>
        </p:spPr>
        <p:txBody>
          <a:bodyPr>
            <a:normAutofit/>
          </a:bodyPr>
          <a:lstStyle/>
          <a:p>
            <a:r>
              <a:rPr lang="en-GB" sz="3600" dirty="0"/>
              <a:t>Migrating to Europe</a:t>
            </a:r>
          </a:p>
        </p:txBody>
      </p:sp>
      <p:sp>
        <p:nvSpPr>
          <p:cNvPr id="3" name="Tijdelijke aanduiding voor inhoud 2"/>
          <p:cNvSpPr>
            <a:spLocks noGrp="1"/>
          </p:cNvSpPr>
          <p:nvPr>
            <p:ph idx="1"/>
          </p:nvPr>
        </p:nvSpPr>
        <p:spPr>
          <a:xfrm>
            <a:off x="838199" y="1123663"/>
            <a:ext cx="9846739" cy="1407101"/>
          </a:xfrm>
        </p:spPr>
        <p:txBody>
          <a:bodyPr>
            <a:noAutofit/>
          </a:bodyPr>
          <a:lstStyle/>
          <a:p>
            <a:r>
              <a:rPr lang="en-GB" sz="2400" dirty="0"/>
              <a:t>2015 “asylum crisis”: 1.3 million people entered to Europe.</a:t>
            </a:r>
          </a:p>
          <a:p>
            <a:endParaRPr lang="en-GB" sz="2400" dirty="0"/>
          </a:p>
          <a:p>
            <a:r>
              <a:rPr lang="en-GB" sz="2400" dirty="0"/>
              <a:t>Yet long pre-history of European immigration of course</a:t>
            </a:r>
          </a:p>
          <a:p>
            <a:endParaRPr lang="en-GB" sz="2400" dirty="0"/>
          </a:p>
          <a:p>
            <a:endParaRPr lang="en-GB" sz="2400" dirty="0"/>
          </a:p>
        </p:txBody>
      </p:sp>
      <p:pic>
        <p:nvPicPr>
          <p:cNvPr id="5" name="Afbeelding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93527" y="2604655"/>
            <a:ext cx="5098473" cy="4093429"/>
          </a:xfrm>
          <a:prstGeom prst="rect">
            <a:avLst/>
          </a:prstGeom>
        </p:spPr>
      </p:pic>
      <p:sp>
        <p:nvSpPr>
          <p:cNvPr id="6" name="Tekstvak 5"/>
          <p:cNvSpPr txBox="1"/>
          <p:nvPr/>
        </p:nvSpPr>
        <p:spPr>
          <a:xfrm>
            <a:off x="838199" y="2741482"/>
            <a:ext cx="6044739" cy="4093428"/>
          </a:xfrm>
          <a:prstGeom prst="rect">
            <a:avLst/>
          </a:prstGeom>
          <a:noFill/>
        </p:spPr>
        <p:txBody>
          <a:bodyPr wrap="square" rtlCol="0">
            <a:spAutoFit/>
          </a:bodyPr>
          <a:lstStyle/>
          <a:p>
            <a:pPr marL="1257300" lvl="2" indent="-342900">
              <a:buFont typeface="Arial" panose="020B0604020202020204" pitchFamily="34" charset="0"/>
              <a:buChar char="•"/>
              <a:defRPr/>
            </a:pPr>
            <a:r>
              <a:rPr kumimoji="0" lang="en-GB" sz="2400" b="0" i="0" u="none" strike="noStrike" kern="1200" cap="none" spc="0" normalizeH="0" baseline="0" noProof="0" dirty="0">
                <a:ln>
                  <a:noFill/>
                </a:ln>
                <a:effectLst/>
                <a:uLnTx/>
                <a:uFillTx/>
                <a:latin typeface="Corbel" panose="020B0503020204020204"/>
                <a:ea typeface="+mn-ea"/>
                <a:cs typeface="+mn-cs"/>
              </a:rPr>
              <a:t>Question is why? </a:t>
            </a:r>
          </a:p>
          <a:p>
            <a:pPr marR="0" lvl="0" algn="l" defTabSz="457200" rtl="0" eaLnBrk="1" fontAlgn="auto" latinLnBrk="0" hangingPunct="1">
              <a:lnSpc>
                <a:spcPct val="100000"/>
              </a:lnSpc>
              <a:spcBef>
                <a:spcPts val="0"/>
              </a:spcBef>
              <a:spcAft>
                <a:spcPts val="0"/>
              </a:spcAft>
              <a:buClrTx/>
              <a:buSzTx/>
              <a:tabLst/>
              <a:defRPr/>
            </a:pPr>
            <a:endParaRPr kumimoji="0" lang="en-GB" sz="2400" b="0" i="0" u="none" strike="noStrike" kern="1200" cap="none" spc="0" normalizeH="0" baseline="0" noProof="0" dirty="0">
              <a:ln>
                <a:noFill/>
              </a:ln>
              <a:effectLst/>
              <a:uLnTx/>
              <a:uFillTx/>
              <a:latin typeface="Corbel" panose="020B0503020204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effectLst/>
                <a:uLnTx/>
                <a:uFillTx/>
                <a:latin typeface="Corbel" panose="020B0503020204020204"/>
                <a:ea typeface="+mn-ea"/>
                <a:cs typeface="+mn-cs"/>
              </a:rPr>
              <a:t>Many opinions</a:t>
            </a: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effectLst/>
                <a:uLnTx/>
                <a:uFillTx/>
                <a:latin typeface="Corbel" panose="020B0503020204020204"/>
                <a:ea typeface="+mn-ea"/>
                <a:cs typeface="+mn-cs"/>
              </a:rPr>
              <a:t>It’s all economic migration: they’re opportunists looking for a better</a:t>
            </a:r>
            <a:r>
              <a:rPr kumimoji="0" lang="en-GB" sz="2000" b="0" i="0" u="none" strike="noStrike" kern="1200" cap="none" spc="0" normalizeH="0" noProof="0" dirty="0">
                <a:ln>
                  <a:noFill/>
                </a:ln>
                <a:effectLst/>
                <a:uLnTx/>
                <a:uFillTx/>
                <a:latin typeface="Corbel" panose="020B0503020204020204"/>
                <a:ea typeface="+mn-ea"/>
                <a:cs typeface="+mn-cs"/>
              </a:rPr>
              <a:t> </a:t>
            </a:r>
            <a:r>
              <a:rPr kumimoji="0" lang="en-GB" sz="2000" b="0" i="0" u="none" strike="noStrike" kern="1200" cap="none" spc="0" normalizeH="0" baseline="0" noProof="0" dirty="0">
                <a:ln>
                  <a:noFill/>
                </a:ln>
                <a:effectLst/>
                <a:uLnTx/>
                <a:uFillTx/>
                <a:latin typeface="Corbel" panose="020B0503020204020204"/>
                <a:ea typeface="+mn-ea"/>
                <a:cs typeface="+mn-cs"/>
              </a:rPr>
              <a:t>life</a:t>
            </a: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effectLst/>
                <a:uLnTx/>
                <a:uFillTx/>
                <a:latin typeface="Corbel" panose="020B0503020204020204"/>
                <a:ea typeface="+mn-ea"/>
                <a:cs typeface="+mn-cs"/>
              </a:rPr>
              <a:t>They come here to take advantage of the welfare state </a:t>
            </a: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effectLst/>
                <a:uLnTx/>
                <a:uFillTx/>
                <a:latin typeface="Corbel" panose="020B0503020204020204"/>
                <a:ea typeface="+mn-ea"/>
                <a:cs typeface="+mn-cs"/>
              </a:rPr>
              <a:t>They’re all “victims” of war.</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effectLst/>
              <a:uLnTx/>
              <a:uFillTx/>
              <a:latin typeface="Corbel" panose="020B0503020204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effectLst/>
                <a:uLnTx/>
                <a:uFillTx/>
                <a:latin typeface="Corbel" panose="020B0503020204020204"/>
                <a:ea typeface="+mn-ea"/>
                <a:cs typeface="+mn-cs"/>
              </a:rPr>
              <a:t>How do social scientists approach such migration?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effectLst/>
              <a:uLnTx/>
              <a:uFillTx/>
              <a:latin typeface="Corbel" panose="020B0503020204020204"/>
              <a:ea typeface="+mn-ea"/>
              <a:cs typeface="+mn-cs"/>
            </a:endParaRP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27928477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9100" y="242856"/>
            <a:ext cx="9601200" cy="560032"/>
          </a:xfrm>
        </p:spPr>
        <p:txBody>
          <a:bodyPr>
            <a:normAutofit fontScale="90000"/>
          </a:bodyPr>
          <a:lstStyle/>
          <a:p>
            <a:r>
              <a:rPr lang="en-GB" sz="3600" b="1" dirty="0" err="1"/>
              <a:t>Belloni’s</a:t>
            </a:r>
            <a:r>
              <a:rPr lang="en-GB" sz="3600" b="1" dirty="0"/>
              <a:t> Article</a:t>
            </a:r>
            <a:endParaRPr lang="en-GB" sz="3600" dirty="0"/>
          </a:p>
        </p:txBody>
      </p:sp>
      <p:sp>
        <p:nvSpPr>
          <p:cNvPr id="3" name="Tijdelijke aanduiding voor inhoud 2"/>
          <p:cNvSpPr>
            <a:spLocks noGrp="1"/>
          </p:cNvSpPr>
          <p:nvPr>
            <p:ph idx="1"/>
          </p:nvPr>
        </p:nvSpPr>
        <p:spPr>
          <a:xfrm>
            <a:off x="979100" y="1025912"/>
            <a:ext cx="11212900" cy="5550379"/>
          </a:xfrm>
        </p:spPr>
        <p:txBody>
          <a:bodyPr>
            <a:noAutofit/>
          </a:bodyPr>
          <a:lstStyle/>
          <a:p>
            <a:pPr lvl="0"/>
            <a:r>
              <a:rPr lang="en-GB" sz="2800" dirty="0">
                <a:solidFill>
                  <a:schemeClr val="tx1"/>
                </a:solidFill>
              </a:rPr>
              <a:t>The role of existing literature is rather modest</a:t>
            </a:r>
          </a:p>
          <a:p>
            <a:pPr lvl="1"/>
            <a:r>
              <a:rPr lang="en-GB" sz="2800" dirty="0">
                <a:solidFill>
                  <a:schemeClr val="tx1"/>
                </a:solidFill>
              </a:rPr>
              <a:t>It is more or less swept aside: “Existing literature has investigated the relationship between refugee flows, policies, and other macro socioeconomic and cultural factors, but the individual decision making underlying refugee mobility is relatively unexplored.”</a:t>
            </a:r>
          </a:p>
          <a:p>
            <a:pPr lvl="1"/>
            <a:r>
              <a:rPr lang="en-GB" sz="2800" dirty="0">
                <a:solidFill>
                  <a:schemeClr val="tx1"/>
                </a:solidFill>
              </a:rPr>
              <a:t>Instead, she immediately describes her access to the field and how she encountered her key respondents (methodology)</a:t>
            </a:r>
          </a:p>
          <a:p>
            <a:pPr lvl="1"/>
            <a:r>
              <a:rPr lang="en-GB" sz="2800" dirty="0">
                <a:solidFill>
                  <a:schemeClr val="tx1"/>
                </a:solidFill>
              </a:rPr>
              <a:t>Claims that some of the existing theories do not apply to this particular case</a:t>
            </a:r>
          </a:p>
          <a:p>
            <a:pPr lvl="1"/>
            <a:r>
              <a:rPr lang="en-GB" sz="2800" dirty="0">
                <a:solidFill>
                  <a:schemeClr val="tx1"/>
                </a:solidFill>
              </a:rPr>
              <a:t>Emphasises the lack of conclusive findings (and, if thought through consequently, the principle impossibility of finding such conclusive findings that apply to all cases)</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30</a:t>
            </a:fld>
            <a:endParaRPr lang="en-US" dirty="0"/>
          </a:p>
        </p:txBody>
      </p:sp>
    </p:spTree>
    <p:extLst>
      <p:ext uri="{BB962C8B-B14F-4D97-AF65-F5344CB8AC3E}">
        <p14:creationId xmlns:p14="http://schemas.microsoft.com/office/powerpoint/2010/main" val="4165777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9100" y="152401"/>
            <a:ext cx="9601200" cy="828906"/>
          </a:xfrm>
        </p:spPr>
        <p:txBody>
          <a:bodyPr>
            <a:normAutofit/>
          </a:bodyPr>
          <a:lstStyle/>
          <a:p>
            <a:r>
              <a:rPr lang="en-GB" sz="3600" b="1" dirty="0" err="1"/>
              <a:t>Belloni’s</a:t>
            </a:r>
            <a:r>
              <a:rPr lang="en-GB" sz="3600" b="1" dirty="0"/>
              <a:t> Article</a:t>
            </a:r>
            <a:endParaRPr lang="en-GB" sz="3600" dirty="0"/>
          </a:p>
        </p:txBody>
      </p:sp>
      <p:sp>
        <p:nvSpPr>
          <p:cNvPr id="3" name="Tijdelijke aanduiding voor inhoud 2"/>
          <p:cNvSpPr>
            <a:spLocks noGrp="1"/>
          </p:cNvSpPr>
          <p:nvPr>
            <p:ph idx="1"/>
          </p:nvPr>
        </p:nvSpPr>
        <p:spPr>
          <a:xfrm>
            <a:off x="979100" y="981308"/>
            <a:ext cx="10866536" cy="5724292"/>
          </a:xfrm>
        </p:spPr>
        <p:txBody>
          <a:bodyPr>
            <a:noAutofit/>
          </a:bodyPr>
          <a:lstStyle/>
          <a:p>
            <a:r>
              <a:rPr lang="en-GB" sz="2400" dirty="0">
                <a:solidFill>
                  <a:schemeClr val="tx1"/>
                </a:solidFill>
              </a:rPr>
              <a:t>Disputes a common (simplistic) theory: that refugees are not aware of policy obstacles and the risks they face</a:t>
            </a:r>
          </a:p>
          <a:p>
            <a:r>
              <a:rPr lang="en-GB" sz="2400" dirty="0">
                <a:solidFill>
                  <a:schemeClr val="tx1"/>
                </a:solidFill>
              </a:rPr>
              <a:t>Instead: carefully works out the analogy of refugees as “gamblers”, using psychological gambling theory</a:t>
            </a:r>
          </a:p>
          <a:p>
            <a:pPr lvl="1"/>
            <a:r>
              <a:rPr lang="en-GB" sz="2200" dirty="0">
                <a:solidFill>
                  <a:schemeClr val="tx1"/>
                </a:solidFill>
              </a:rPr>
              <a:t>“emic” theory: from the perspective of the respondents themselves. Eritreans themselves rely on metaphors such as “lotteries” and “bets”</a:t>
            </a:r>
          </a:p>
          <a:p>
            <a:pPr lvl="1"/>
            <a:r>
              <a:rPr lang="en-GB" sz="2200" dirty="0">
                <a:solidFill>
                  <a:schemeClr val="tx1"/>
                </a:solidFill>
              </a:rPr>
              <a:t>They realise they only have a small chance of winning the “jackpot”, yet they are willing to take the risk because the stakes are so high…</a:t>
            </a:r>
            <a:endParaRPr lang="en-GB" dirty="0">
              <a:solidFill>
                <a:schemeClr val="tx1"/>
              </a:solidFill>
            </a:endParaRPr>
          </a:p>
          <a:p>
            <a:pPr lvl="0"/>
            <a:r>
              <a:rPr lang="en-GB" sz="2400" dirty="0">
                <a:solidFill>
                  <a:schemeClr val="tx1"/>
                </a:solidFill>
              </a:rPr>
              <a:t>Continuously moving back and forth between gambling theory and Eritreans’ subjective narratives</a:t>
            </a:r>
          </a:p>
          <a:p>
            <a:pPr lvl="1"/>
            <a:r>
              <a:rPr lang="en-GB" sz="2000" dirty="0">
                <a:solidFill>
                  <a:schemeClr val="tx1"/>
                </a:solidFill>
              </a:rPr>
              <a:t>Importance of “luck” or of “having been lucky” as a motivation to continue</a:t>
            </a:r>
          </a:p>
          <a:p>
            <a:pPr lvl="1"/>
            <a:r>
              <a:rPr lang="en-GB" sz="2200" dirty="0">
                <a:solidFill>
                  <a:schemeClr val="tx1"/>
                </a:solidFill>
              </a:rPr>
              <a:t>Social expectations from family and peers to succeed…</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31</a:t>
            </a:fld>
            <a:endParaRPr lang="en-US" dirty="0"/>
          </a:p>
        </p:txBody>
      </p:sp>
    </p:spTree>
    <p:extLst>
      <p:ext uri="{BB962C8B-B14F-4D97-AF65-F5344CB8AC3E}">
        <p14:creationId xmlns:p14="http://schemas.microsoft.com/office/powerpoint/2010/main" val="380857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87660"/>
            <a:ext cx="9601200" cy="793647"/>
          </a:xfrm>
        </p:spPr>
        <p:txBody>
          <a:bodyPr>
            <a:normAutofit/>
          </a:bodyPr>
          <a:lstStyle/>
          <a:p>
            <a:r>
              <a:rPr lang="en-GB" sz="3600" b="1" dirty="0" err="1"/>
              <a:t>Belloni’s</a:t>
            </a:r>
            <a:r>
              <a:rPr lang="en-GB" sz="3600" b="1" dirty="0"/>
              <a:t> Article</a:t>
            </a:r>
            <a:endParaRPr lang="en-GB" sz="3600" dirty="0"/>
          </a:p>
        </p:txBody>
      </p:sp>
      <p:sp>
        <p:nvSpPr>
          <p:cNvPr id="3" name="Tijdelijke aanduiding voor inhoud 2"/>
          <p:cNvSpPr>
            <a:spLocks noGrp="1"/>
          </p:cNvSpPr>
          <p:nvPr>
            <p:ph idx="1"/>
          </p:nvPr>
        </p:nvSpPr>
        <p:spPr>
          <a:xfrm>
            <a:off x="838200" y="1137424"/>
            <a:ext cx="10233800" cy="5030303"/>
          </a:xfrm>
        </p:spPr>
        <p:txBody>
          <a:bodyPr>
            <a:normAutofit lnSpcReduction="10000"/>
          </a:bodyPr>
          <a:lstStyle/>
          <a:p>
            <a:r>
              <a:rPr lang="en-GB" sz="2400" b="1" dirty="0"/>
              <a:t>Interpretive research design</a:t>
            </a:r>
          </a:p>
          <a:p>
            <a:pPr lvl="1"/>
            <a:r>
              <a:rPr lang="en-GB" sz="2400" dirty="0" err="1"/>
              <a:t>Abductive</a:t>
            </a:r>
            <a:r>
              <a:rPr lang="en-GB" sz="2400" dirty="0"/>
              <a:t>: continuously moving back and forth between theory and the field</a:t>
            </a:r>
          </a:p>
          <a:p>
            <a:pPr lvl="1"/>
            <a:r>
              <a:rPr lang="en-GB" sz="2400" dirty="0"/>
              <a:t>Theories are used “to </a:t>
            </a:r>
            <a:r>
              <a:rPr lang="en-GB" sz="2400" b="1" dirty="0"/>
              <a:t>see, observe and understand </a:t>
            </a:r>
            <a:r>
              <a:rPr lang="en-GB" sz="2400" dirty="0"/>
              <a:t>how individuals think”</a:t>
            </a:r>
          </a:p>
          <a:p>
            <a:pPr lvl="1"/>
            <a:r>
              <a:rPr lang="en-GB" sz="2400" dirty="0"/>
              <a:t>Starts from a puzzle, rather than the literature or hard data (e.g. Collyer’s descriptive statistics)</a:t>
            </a:r>
          </a:p>
          <a:p>
            <a:pPr lvl="1"/>
            <a:r>
              <a:rPr lang="en-GB" sz="2400" dirty="0"/>
              <a:t>Qualitative Research Methods: participant observation and in-depth interviews</a:t>
            </a:r>
          </a:p>
          <a:p>
            <a:pPr lvl="1"/>
            <a:r>
              <a:rPr lang="en-GB" sz="2400" dirty="0"/>
              <a:t>Importance of personal liaisons and informants, rather than respondents</a:t>
            </a:r>
          </a:p>
          <a:p>
            <a:pPr lvl="1"/>
            <a:r>
              <a:rPr lang="en-GB" sz="2400" dirty="0"/>
              <a:t>Initial RQ: is not “how can I compare Eritreans views on migration with gambling” but rather “how can I </a:t>
            </a:r>
            <a:r>
              <a:rPr lang="en-GB" sz="2400" b="1" dirty="0"/>
              <a:t>understand</a:t>
            </a:r>
            <a:r>
              <a:rPr lang="en-GB" sz="2400" dirty="0"/>
              <a:t> Eritreans living in squats in Italy, aspiring to migrate further”</a:t>
            </a:r>
          </a:p>
          <a:p>
            <a:pPr lvl="0"/>
            <a:endParaRPr lang="en-GB" sz="2400" dirty="0">
              <a:gradFill>
                <a:gsLst>
                  <a:gs pos="34000">
                    <a:prstClr val="white">
                      <a:lumMod val="93000"/>
                    </a:prstClr>
                  </a:gs>
                  <a:gs pos="0">
                    <a:prstClr val="black">
                      <a:lumMod val="25000"/>
                      <a:lumOff val="75000"/>
                    </a:prstClr>
                  </a:gs>
                  <a:gs pos="100000">
                    <a:srgbClr val="94D7E4">
                      <a:lumMod val="0"/>
                      <a:lumOff val="100000"/>
                    </a:srgbClr>
                  </a:gs>
                </a:gsLst>
                <a:lin ang="4800000" scaled="0"/>
              </a:gradFill>
            </a:endParaRPr>
          </a:p>
          <a:p>
            <a:pPr lvl="1"/>
            <a:endParaRPr lang="en-GB"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32</a:t>
            </a:fld>
            <a:endParaRPr lang="en-US" dirty="0"/>
          </a:p>
        </p:txBody>
      </p:sp>
    </p:spTree>
    <p:extLst>
      <p:ext uri="{BB962C8B-B14F-4D97-AF65-F5344CB8AC3E}">
        <p14:creationId xmlns:p14="http://schemas.microsoft.com/office/powerpoint/2010/main" val="23156027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87660"/>
            <a:ext cx="9601200" cy="860555"/>
          </a:xfrm>
        </p:spPr>
        <p:txBody>
          <a:bodyPr>
            <a:normAutofit/>
          </a:bodyPr>
          <a:lstStyle/>
          <a:p>
            <a:r>
              <a:rPr lang="en-GB" sz="3600" b="1" dirty="0" err="1"/>
              <a:t>Belloni’s</a:t>
            </a:r>
            <a:r>
              <a:rPr lang="en-GB" sz="3600" b="1" dirty="0"/>
              <a:t> Article</a:t>
            </a:r>
            <a:endParaRPr lang="en-GB" sz="3600" dirty="0"/>
          </a:p>
        </p:txBody>
      </p:sp>
      <p:sp>
        <p:nvSpPr>
          <p:cNvPr id="3" name="Tijdelijke aanduiding voor inhoud 2"/>
          <p:cNvSpPr>
            <a:spLocks noGrp="1"/>
          </p:cNvSpPr>
          <p:nvPr>
            <p:ph idx="1"/>
          </p:nvPr>
        </p:nvSpPr>
        <p:spPr>
          <a:xfrm>
            <a:off x="838200" y="1048215"/>
            <a:ext cx="10233800" cy="5119512"/>
          </a:xfrm>
        </p:spPr>
        <p:txBody>
          <a:bodyPr>
            <a:normAutofit/>
          </a:bodyPr>
          <a:lstStyle/>
          <a:p>
            <a:pPr lvl="0"/>
            <a:r>
              <a:rPr lang="en-GB" sz="2400" b="1" dirty="0">
                <a:solidFill>
                  <a:schemeClr val="tx1"/>
                </a:solidFill>
              </a:rPr>
              <a:t>Interpretive research ideals:</a:t>
            </a:r>
          </a:p>
          <a:p>
            <a:pPr lvl="1"/>
            <a:r>
              <a:rPr lang="en-GB" sz="2400" dirty="0">
                <a:solidFill>
                  <a:schemeClr val="tx1"/>
                </a:solidFill>
              </a:rPr>
              <a:t>Understanding individuals’ actions through analysing how they (inter)subjectively make sense of the world</a:t>
            </a:r>
          </a:p>
          <a:p>
            <a:pPr lvl="1"/>
            <a:r>
              <a:rPr lang="en-GB" sz="2400" dirty="0">
                <a:solidFill>
                  <a:schemeClr val="tx1"/>
                </a:solidFill>
              </a:rPr>
              <a:t>Nonetheless </a:t>
            </a:r>
            <a:r>
              <a:rPr lang="en-GB" sz="2400" b="1" dirty="0">
                <a:solidFill>
                  <a:schemeClr val="tx1"/>
                </a:solidFill>
              </a:rPr>
              <a:t>helps to explain </a:t>
            </a:r>
            <a:r>
              <a:rPr lang="en-GB" sz="2400" dirty="0">
                <a:solidFill>
                  <a:schemeClr val="tx1"/>
                </a:solidFill>
              </a:rPr>
              <a:t>why individuals act in a particular way </a:t>
            </a:r>
          </a:p>
          <a:p>
            <a:pPr lvl="1"/>
            <a:r>
              <a:rPr lang="en-GB" sz="2400" b="1" dirty="0">
                <a:solidFill>
                  <a:schemeClr val="tx1"/>
                </a:solidFill>
              </a:rPr>
              <a:t>Complexifies</a:t>
            </a:r>
            <a:r>
              <a:rPr lang="en-GB" sz="2400" dirty="0">
                <a:solidFill>
                  <a:schemeClr val="tx1"/>
                </a:solidFill>
              </a:rPr>
              <a:t>, rather than simplifies</a:t>
            </a:r>
          </a:p>
          <a:p>
            <a:pPr lvl="1"/>
            <a:r>
              <a:rPr lang="en-GB" sz="2400" dirty="0">
                <a:solidFill>
                  <a:schemeClr val="tx1"/>
                </a:solidFill>
              </a:rPr>
              <a:t>Concentrates on </a:t>
            </a:r>
            <a:r>
              <a:rPr lang="en-GB" sz="2400" b="1" dirty="0">
                <a:solidFill>
                  <a:schemeClr val="tx1"/>
                </a:solidFill>
              </a:rPr>
              <a:t>embodied, lived experiences</a:t>
            </a:r>
            <a:r>
              <a:rPr lang="en-GB" sz="2400" dirty="0">
                <a:solidFill>
                  <a:schemeClr val="tx1"/>
                </a:solidFill>
              </a:rPr>
              <a:t>: what human beings do, feel, think and stay in specific contexts.</a:t>
            </a:r>
          </a:p>
          <a:p>
            <a:pPr lvl="1"/>
            <a:r>
              <a:rPr lang="en-GB" sz="2400" dirty="0">
                <a:solidFill>
                  <a:schemeClr val="tx1"/>
                </a:solidFill>
              </a:rPr>
              <a:t>Adopts an </a:t>
            </a:r>
            <a:r>
              <a:rPr lang="en-GB" sz="2400" b="1" dirty="0">
                <a:solidFill>
                  <a:schemeClr val="tx1"/>
                </a:solidFill>
              </a:rPr>
              <a:t>holistic</a:t>
            </a:r>
            <a:r>
              <a:rPr lang="en-GB" sz="2400" dirty="0">
                <a:solidFill>
                  <a:schemeClr val="tx1"/>
                </a:solidFill>
              </a:rPr>
              <a:t> stance: taking into account all relevant elements from that particular context</a:t>
            </a:r>
          </a:p>
          <a:p>
            <a:pPr lvl="1"/>
            <a:endParaRPr lang="en-GB" dirty="0">
              <a:solidFill>
                <a:schemeClr val="tx1"/>
              </a:solidFill>
            </a:endParaRPr>
          </a:p>
          <a:p>
            <a:pPr lvl="1"/>
            <a:endParaRPr lang="en-GB" dirty="0">
              <a:solidFill>
                <a:schemeClr val="tx1"/>
              </a:solidFill>
            </a:endParaRP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33</a:t>
            </a:fld>
            <a:endParaRPr lang="en-US" dirty="0"/>
          </a:p>
        </p:txBody>
      </p:sp>
    </p:spTree>
    <p:extLst>
      <p:ext uri="{BB962C8B-B14F-4D97-AF65-F5344CB8AC3E}">
        <p14:creationId xmlns:p14="http://schemas.microsoft.com/office/powerpoint/2010/main" val="27421721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F77C6-D525-4E4A-B263-082A002FDEA5}"/>
              </a:ext>
            </a:extLst>
          </p:cNvPr>
          <p:cNvSpPr>
            <a:spLocks noGrp="1"/>
          </p:cNvSpPr>
          <p:nvPr>
            <p:ph type="title"/>
          </p:nvPr>
        </p:nvSpPr>
        <p:spPr/>
        <p:txBody>
          <a:bodyPr/>
          <a:lstStyle/>
          <a:p>
            <a:r>
              <a:rPr lang="en-US" dirty="0"/>
              <a:t>Announcement</a:t>
            </a:r>
          </a:p>
        </p:txBody>
      </p:sp>
      <p:sp>
        <p:nvSpPr>
          <p:cNvPr id="3" name="Content Placeholder 2">
            <a:extLst>
              <a:ext uri="{FF2B5EF4-FFF2-40B4-BE49-F238E27FC236}">
                <a16:creationId xmlns:a16="http://schemas.microsoft.com/office/drawing/2014/main" id="{87A1A2EF-6C52-8C4B-997B-69B0427388B5}"/>
              </a:ext>
            </a:extLst>
          </p:cNvPr>
          <p:cNvSpPr>
            <a:spLocks noGrp="1"/>
          </p:cNvSpPr>
          <p:nvPr>
            <p:ph idx="1"/>
          </p:nvPr>
        </p:nvSpPr>
        <p:spPr/>
        <p:txBody>
          <a:bodyPr>
            <a:normAutofit/>
          </a:bodyPr>
          <a:lstStyle/>
          <a:p>
            <a:r>
              <a:rPr lang="en-US" sz="3200" dirty="0"/>
              <a:t>We will have a lecture on November 13</a:t>
            </a:r>
            <a:r>
              <a:rPr lang="en-US" sz="3200" baseline="30000" dirty="0"/>
              <a:t>th</a:t>
            </a:r>
          </a:p>
          <a:p>
            <a:r>
              <a:rPr lang="en-US" sz="3200" dirty="0">
                <a:latin typeface="Times New Roman" panose="02020603050405020304" pitchFamily="18" charset="0"/>
              </a:rPr>
              <a:t>Instruction about Assignment Two is available on Moodle and Deadline </a:t>
            </a:r>
            <a:r>
              <a:rPr lang="en-US" sz="3200">
                <a:latin typeface="Times New Roman" panose="02020603050405020304" pitchFamily="18" charset="0"/>
              </a:rPr>
              <a:t>is 25th November.</a:t>
            </a:r>
            <a:endParaRPr lang="en-US" sz="3200" dirty="0">
              <a:latin typeface="Times New Roman" panose="02020603050405020304" pitchFamily="18" charset="0"/>
            </a:endParaRPr>
          </a:p>
          <a:p>
            <a:pPr marL="0" indent="0">
              <a:buNone/>
            </a:pPr>
            <a:br>
              <a:rPr lang="en-US" sz="3200" baseline="30000" dirty="0"/>
            </a:br>
            <a:endParaRPr lang="en-US" sz="3200" dirty="0"/>
          </a:p>
          <a:p>
            <a:endParaRPr lang="en-US" sz="3200" dirty="0"/>
          </a:p>
        </p:txBody>
      </p:sp>
      <p:sp>
        <p:nvSpPr>
          <p:cNvPr id="4" name="Slide Number Placeholder 3">
            <a:extLst>
              <a:ext uri="{FF2B5EF4-FFF2-40B4-BE49-F238E27FC236}">
                <a16:creationId xmlns:a16="http://schemas.microsoft.com/office/drawing/2014/main" id="{A7F55A94-839E-F64F-A181-C0CA5BA62441}"/>
              </a:ext>
            </a:extLst>
          </p:cNvPr>
          <p:cNvSpPr>
            <a:spLocks noGrp="1"/>
          </p:cNvSpPr>
          <p:nvPr>
            <p:ph type="sldNum" sz="quarter" idx="12"/>
          </p:nvPr>
        </p:nvSpPr>
        <p:spPr/>
        <p:txBody>
          <a:bodyPr/>
          <a:lstStyle/>
          <a:p>
            <a:fld id="{6D22F896-40B5-4ADD-8801-0D06FADFA095}" type="slidenum">
              <a:rPr lang="en-US" smtClean="0"/>
              <a:t>34</a:t>
            </a:fld>
            <a:endParaRPr lang="en-US" dirty="0"/>
          </a:p>
        </p:txBody>
      </p:sp>
    </p:spTree>
    <p:extLst>
      <p:ext uri="{BB962C8B-B14F-4D97-AF65-F5344CB8AC3E}">
        <p14:creationId xmlns:p14="http://schemas.microsoft.com/office/powerpoint/2010/main" val="1531827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7809" y="202307"/>
            <a:ext cx="9601200" cy="935117"/>
          </a:xfrm>
        </p:spPr>
        <p:txBody>
          <a:bodyPr>
            <a:normAutofit/>
          </a:bodyPr>
          <a:lstStyle/>
          <a:p>
            <a:r>
              <a:rPr lang="en-GB" b="1" dirty="0"/>
              <a:t>Working seminar: migrating to Europe</a:t>
            </a:r>
          </a:p>
        </p:txBody>
      </p:sp>
      <p:sp>
        <p:nvSpPr>
          <p:cNvPr id="3" name="Tijdelijke aanduiding voor inhoud 2"/>
          <p:cNvSpPr>
            <a:spLocks noGrp="1"/>
          </p:cNvSpPr>
          <p:nvPr>
            <p:ph idx="1"/>
          </p:nvPr>
        </p:nvSpPr>
        <p:spPr>
          <a:xfrm>
            <a:off x="827809" y="1623317"/>
            <a:ext cx="10688782" cy="5032376"/>
          </a:xfrm>
        </p:spPr>
        <p:txBody>
          <a:bodyPr>
            <a:noAutofit/>
          </a:bodyPr>
          <a:lstStyle/>
          <a:p>
            <a:pPr marL="514350" indent="-514350">
              <a:buFont typeface="+mj-lt"/>
              <a:buAutoNum type="arabicPeriod"/>
            </a:pPr>
            <a:r>
              <a:rPr lang="en-GB" sz="2400" dirty="0"/>
              <a:t>Which approach (positivist/interpretivist) do you recognise in these different articles? and why?</a:t>
            </a:r>
          </a:p>
          <a:p>
            <a:pPr marL="514350" indent="-514350">
              <a:buFont typeface="+mj-lt"/>
              <a:buAutoNum type="arabicPeriod"/>
            </a:pPr>
            <a:r>
              <a:rPr lang="en-GB" sz="2400" dirty="0"/>
              <a:t>Which paradigmatic terms do the authors use? (e.g. “variables”, “imaginaries”, “experiences”, “theory”,…)</a:t>
            </a:r>
          </a:p>
          <a:p>
            <a:pPr marL="514350" indent="-514350">
              <a:buFont typeface="+mj-lt"/>
              <a:buAutoNum type="arabicPeriod"/>
            </a:pPr>
            <a:r>
              <a:rPr lang="en-GB" sz="2400" dirty="0"/>
              <a:t>How is the research topic introduced into the paper?</a:t>
            </a:r>
          </a:p>
          <a:p>
            <a:pPr marL="514350" indent="-514350">
              <a:buFont typeface="+mj-lt"/>
              <a:buAutoNum type="arabicPeriod"/>
            </a:pPr>
            <a:r>
              <a:rPr lang="en-GB" sz="2400" dirty="0"/>
              <a:t>How does the research process look like? (e.g. deduction, induction, abduction) Which research phases can you identify? </a:t>
            </a:r>
          </a:p>
          <a:p>
            <a:pPr marL="514350" indent="-514350">
              <a:buFont typeface="+mj-lt"/>
              <a:buAutoNum type="arabicPeriod"/>
            </a:pPr>
            <a:r>
              <a:rPr lang="en-GB" sz="2400" dirty="0"/>
              <a:t>Which methods do they use, and how is this related to the rest of the research design? </a:t>
            </a:r>
          </a:p>
          <a:p>
            <a:pPr marL="514350" indent="-514350">
              <a:buFont typeface="+mj-lt"/>
              <a:buAutoNum type="arabicPeriod"/>
            </a:pPr>
            <a:r>
              <a:rPr lang="en-GB" sz="2400" dirty="0"/>
              <a:t>How are the research questions formulated? Are there hypotheses? How do you think the initial research question looked, before the authors started writing their papers? </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3474086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8310" y="293102"/>
            <a:ext cx="9601200" cy="808464"/>
          </a:xfrm>
        </p:spPr>
        <p:txBody>
          <a:bodyPr>
            <a:normAutofit/>
          </a:bodyPr>
          <a:lstStyle/>
          <a:p>
            <a:r>
              <a:rPr lang="nl-BE" b="1" dirty="0"/>
              <a:t>Hooghe</a:t>
            </a:r>
            <a:r>
              <a:rPr lang="en-GB" b="1" dirty="0"/>
              <a:t>’s Article </a:t>
            </a:r>
            <a:endParaRPr lang="en-GB" dirty="0"/>
          </a:p>
        </p:txBody>
      </p:sp>
      <p:sp>
        <p:nvSpPr>
          <p:cNvPr id="3" name="Tijdelijke aanduiding voor inhoud 2"/>
          <p:cNvSpPr>
            <a:spLocks noGrp="1"/>
          </p:cNvSpPr>
          <p:nvPr>
            <p:ph idx="1"/>
          </p:nvPr>
        </p:nvSpPr>
        <p:spPr>
          <a:xfrm>
            <a:off x="1219200" y="1900844"/>
            <a:ext cx="9849828" cy="4552542"/>
          </a:xfrm>
        </p:spPr>
        <p:txBody>
          <a:bodyPr>
            <a:noAutofit/>
          </a:bodyPr>
          <a:lstStyle/>
          <a:p>
            <a:r>
              <a:rPr lang="nl-BE" b="1" dirty="0"/>
              <a:t>Hooghe, M., Trappers, A., Meuleman, B., &amp; Reeskens, T. (2008). </a:t>
            </a:r>
            <a:r>
              <a:rPr lang="en-GB" b="1" dirty="0"/>
              <a:t>“Migration to European countries: A structural explanation of patterns, 1980–2004.” </a:t>
            </a:r>
            <a:r>
              <a:rPr lang="en-GB" b="1" i="1" dirty="0"/>
              <a:t>International Migration Review</a:t>
            </a:r>
            <a:r>
              <a:rPr lang="en-GB" b="1" dirty="0"/>
              <a:t>, 42(2), 476-504.</a:t>
            </a:r>
            <a:endParaRPr lang="en-GB" dirty="0"/>
          </a:p>
          <a:p>
            <a:r>
              <a:rPr lang="en-GB" sz="2400" b="1" dirty="0"/>
              <a:t>Post-positive research design</a:t>
            </a:r>
          </a:p>
          <a:p>
            <a:pPr lvl="1"/>
            <a:r>
              <a:rPr lang="en-GB" sz="2400" dirty="0"/>
              <a:t>Theory-driven research designs: testing different theories simultaneously, from literature to RQ to hypotheses to tests to a final, comprehensive model… </a:t>
            </a:r>
          </a:p>
          <a:p>
            <a:pPr lvl="1"/>
            <a:r>
              <a:rPr lang="en-GB" sz="2400" dirty="0"/>
              <a:t>Language: hypotheses, effects, correlations, prediction, formulae,… </a:t>
            </a:r>
          </a:p>
          <a:p>
            <a:pPr lvl="1"/>
            <a:r>
              <a:rPr lang="en-GB" sz="2400" dirty="0"/>
              <a:t>Building blocks: theories, indicators, hypotheses, models, independent and dependent variables, reliable longitudinal data across a big number of cases</a:t>
            </a:r>
          </a:p>
          <a:p>
            <a:pPr lvl="0"/>
            <a:endParaRPr lang="en-GB" dirty="0">
              <a:gradFill>
                <a:gsLst>
                  <a:gs pos="34000">
                    <a:prstClr val="white">
                      <a:lumMod val="93000"/>
                    </a:prstClr>
                  </a:gs>
                  <a:gs pos="0">
                    <a:prstClr val="black">
                      <a:lumMod val="25000"/>
                      <a:lumOff val="75000"/>
                    </a:prstClr>
                  </a:gs>
                  <a:gs pos="100000">
                    <a:srgbClr val="94D7E4">
                      <a:lumMod val="0"/>
                      <a:lumOff val="100000"/>
                    </a:srgbClr>
                  </a:gs>
                </a:gsLst>
                <a:lin ang="4800000" scaled="0"/>
              </a:gradFill>
            </a:endParaRP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2334282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80946" y="0"/>
            <a:ext cx="9601200" cy="1137424"/>
          </a:xfrm>
        </p:spPr>
        <p:txBody>
          <a:bodyPr>
            <a:normAutofit/>
          </a:bodyPr>
          <a:lstStyle/>
          <a:p>
            <a:r>
              <a:rPr lang="nl-BE" b="1" dirty="0"/>
              <a:t>Hooghe</a:t>
            </a:r>
            <a:r>
              <a:rPr lang="en-GB" b="1" dirty="0"/>
              <a:t>’s Article </a:t>
            </a:r>
            <a:endParaRPr lang="en-GB" dirty="0"/>
          </a:p>
        </p:txBody>
      </p:sp>
      <p:sp>
        <p:nvSpPr>
          <p:cNvPr id="3" name="Tijdelijke aanduiding voor inhoud 2"/>
          <p:cNvSpPr>
            <a:spLocks noGrp="1"/>
          </p:cNvSpPr>
          <p:nvPr>
            <p:ph idx="1"/>
          </p:nvPr>
        </p:nvSpPr>
        <p:spPr>
          <a:xfrm>
            <a:off x="1122972" y="1851102"/>
            <a:ext cx="9849828" cy="4602284"/>
          </a:xfrm>
        </p:spPr>
        <p:txBody>
          <a:bodyPr>
            <a:noAutofit/>
          </a:bodyPr>
          <a:lstStyle/>
          <a:p>
            <a:r>
              <a:rPr lang="en-GB" sz="2400" b="1" dirty="0"/>
              <a:t>Post-positive research design</a:t>
            </a:r>
          </a:p>
          <a:p>
            <a:pPr lvl="1"/>
            <a:r>
              <a:rPr lang="en-GB" sz="2400" dirty="0"/>
              <a:t>Concepts are clear (e.g. economic welfare) and operationalised through measurable indicators</a:t>
            </a:r>
          </a:p>
          <a:p>
            <a:pPr lvl="1"/>
            <a:r>
              <a:rPr lang="en-GB" sz="2400" dirty="0"/>
              <a:t>Indicators also allow us to estimate more precisely the strength of the competing theories…</a:t>
            </a:r>
          </a:p>
          <a:p>
            <a:pPr lvl="1"/>
            <a:r>
              <a:rPr lang="en-GB" sz="2400" dirty="0"/>
              <a:t>Methods: quantitative data (existing dataset)</a:t>
            </a:r>
          </a:p>
          <a:p>
            <a:pPr lvl="1"/>
            <a:r>
              <a:rPr lang="en-GB" sz="2400" dirty="0"/>
              <a:t>Feeds into a model that is clear, schematic and precise</a:t>
            </a:r>
          </a:p>
          <a:p>
            <a:pPr lvl="1"/>
            <a:r>
              <a:rPr lang="en-GB" sz="2400" dirty="0"/>
              <a:t>Also: many authors…</a:t>
            </a:r>
          </a:p>
          <a:p>
            <a:pPr lvl="0"/>
            <a:endParaRPr lang="en-GB" dirty="0">
              <a:gradFill>
                <a:gsLst>
                  <a:gs pos="34000">
                    <a:prstClr val="white">
                      <a:lumMod val="93000"/>
                    </a:prstClr>
                  </a:gs>
                  <a:gs pos="0">
                    <a:prstClr val="black">
                      <a:lumMod val="25000"/>
                      <a:lumOff val="75000"/>
                    </a:prstClr>
                  </a:gs>
                  <a:gs pos="100000">
                    <a:srgbClr val="94D7E4">
                      <a:lumMod val="0"/>
                      <a:lumOff val="100000"/>
                    </a:srgbClr>
                  </a:gs>
                </a:gsLst>
                <a:lin ang="4800000" scaled="0"/>
              </a:gradFill>
            </a:endParaRP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3267100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37063" y="190145"/>
            <a:ext cx="9601200" cy="947279"/>
          </a:xfrm>
        </p:spPr>
        <p:txBody>
          <a:bodyPr>
            <a:normAutofit/>
          </a:bodyPr>
          <a:lstStyle/>
          <a:p>
            <a:r>
              <a:rPr lang="nl-BE" b="1" dirty="0"/>
              <a:t>Hooghe</a:t>
            </a:r>
            <a:r>
              <a:rPr lang="en-GB" b="1" dirty="0"/>
              <a:t>’s Article </a:t>
            </a:r>
            <a:endParaRPr lang="en-GB" dirty="0"/>
          </a:p>
        </p:txBody>
      </p:sp>
      <p:sp>
        <p:nvSpPr>
          <p:cNvPr id="3" name="Tijdelijke aanduiding voor inhoud 2"/>
          <p:cNvSpPr>
            <a:spLocks noGrp="1"/>
          </p:cNvSpPr>
          <p:nvPr>
            <p:ph idx="1"/>
          </p:nvPr>
        </p:nvSpPr>
        <p:spPr>
          <a:xfrm>
            <a:off x="1037063" y="1879363"/>
            <a:ext cx="9601200" cy="4167386"/>
          </a:xfrm>
        </p:spPr>
        <p:txBody>
          <a:bodyPr>
            <a:normAutofit/>
          </a:bodyPr>
          <a:lstStyle/>
          <a:p>
            <a:pPr lvl="0"/>
            <a:r>
              <a:rPr lang="en-GB" sz="2400" b="1" dirty="0">
                <a:solidFill>
                  <a:schemeClr val="tx1"/>
                </a:solidFill>
              </a:rPr>
              <a:t>Post-positive research ideals</a:t>
            </a:r>
          </a:p>
          <a:p>
            <a:pPr lvl="1"/>
            <a:r>
              <a:rPr lang="en-GB" sz="2400" dirty="0">
                <a:solidFill>
                  <a:schemeClr val="tx1"/>
                </a:solidFill>
              </a:rPr>
              <a:t>Ideal of objectivity: external facts that should be replicable by different researchers working on the same dataset</a:t>
            </a:r>
          </a:p>
          <a:p>
            <a:pPr lvl="1"/>
            <a:r>
              <a:rPr lang="en-GB" sz="2400" dirty="0">
                <a:solidFill>
                  <a:schemeClr val="tx1"/>
                </a:solidFill>
              </a:rPr>
              <a:t>Little interest in subjective dimensions, meanings immigrants and host population ascribe to migration nor in specific historical contexts</a:t>
            </a:r>
          </a:p>
          <a:p>
            <a:pPr lvl="1"/>
            <a:r>
              <a:rPr lang="en-GB" sz="2400" dirty="0">
                <a:solidFill>
                  <a:schemeClr val="tx1"/>
                </a:solidFill>
              </a:rPr>
              <a:t>In search of a more or less universal pattern across European destination countries</a:t>
            </a:r>
          </a:p>
          <a:p>
            <a:pPr lvl="1"/>
            <a:endParaRPr lang="en-GB" dirty="0">
              <a:solidFill>
                <a:schemeClr val="tx1"/>
              </a:solidFill>
            </a:endParaRP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3407736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80946" y="231388"/>
            <a:ext cx="9601200" cy="883734"/>
          </a:xfrm>
        </p:spPr>
        <p:txBody>
          <a:bodyPr>
            <a:normAutofit/>
          </a:bodyPr>
          <a:lstStyle/>
          <a:p>
            <a:r>
              <a:rPr lang="nl-BE" b="1" dirty="0"/>
              <a:t>Hooghe</a:t>
            </a:r>
            <a:r>
              <a:rPr lang="en-GB" b="1" dirty="0"/>
              <a:t>’s Article </a:t>
            </a:r>
            <a:endParaRPr lang="en-GB" dirty="0"/>
          </a:p>
        </p:txBody>
      </p:sp>
      <p:sp>
        <p:nvSpPr>
          <p:cNvPr id="3" name="Tijdelijke aanduiding voor inhoud 2"/>
          <p:cNvSpPr>
            <a:spLocks noGrp="1"/>
          </p:cNvSpPr>
          <p:nvPr>
            <p:ph idx="1"/>
          </p:nvPr>
        </p:nvSpPr>
        <p:spPr>
          <a:xfrm>
            <a:off x="1219200" y="1717288"/>
            <a:ext cx="9753600" cy="4736098"/>
          </a:xfrm>
        </p:spPr>
        <p:txBody>
          <a:bodyPr>
            <a:normAutofit/>
          </a:bodyPr>
          <a:lstStyle/>
          <a:p>
            <a:pPr lvl="0"/>
            <a:r>
              <a:rPr lang="en-GB" sz="2400" b="1" dirty="0">
                <a:solidFill>
                  <a:schemeClr val="tx1"/>
                </a:solidFill>
              </a:rPr>
              <a:t>Post-positive research ideals</a:t>
            </a:r>
          </a:p>
          <a:p>
            <a:pPr lvl="1"/>
            <a:r>
              <a:rPr lang="en-GB" sz="2400" dirty="0">
                <a:solidFill>
                  <a:schemeClr val="tx1"/>
                </a:solidFill>
              </a:rPr>
              <a:t>Theories are testable and use a minimum of concepts and explanations</a:t>
            </a:r>
          </a:p>
          <a:p>
            <a:pPr lvl="1"/>
            <a:r>
              <a:rPr lang="en-GB" sz="2400" dirty="0">
                <a:solidFill>
                  <a:schemeClr val="tx1"/>
                </a:solidFill>
              </a:rPr>
              <a:t>Evidence:</a:t>
            </a:r>
          </a:p>
          <a:p>
            <a:pPr lvl="2"/>
            <a:r>
              <a:rPr lang="en-GB" sz="2400" dirty="0">
                <a:solidFill>
                  <a:schemeClr val="tx1"/>
                </a:solidFill>
              </a:rPr>
              <a:t>Strength of the correlation</a:t>
            </a:r>
          </a:p>
          <a:p>
            <a:pPr lvl="2"/>
            <a:r>
              <a:rPr lang="en-GB" sz="2400" dirty="0">
                <a:solidFill>
                  <a:schemeClr val="tx1"/>
                </a:solidFill>
              </a:rPr>
              <a:t>Significance of the correlation</a:t>
            </a:r>
          </a:p>
          <a:p>
            <a:pPr lvl="2"/>
            <a:r>
              <a:rPr lang="en-GB" sz="2400" dirty="0">
                <a:solidFill>
                  <a:schemeClr val="tx1"/>
                </a:solidFill>
              </a:rPr>
              <a:t>Logical consistency of the proposed connection (deductive reasoning)</a:t>
            </a:r>
          </a:p>
          <a:p>
            <a:pPr lvl="2"/>
            <a:r>
              <a:rPr lang="en-GB" sz="2400" dirty="0">
                <a:solidFill>
                  <a:schemeClr val="tx1"/>
                </a:solidFill>
              </a:rPr>
              <a:t>Controlling for competing theories</a:t>
            </a:r>
          </a:p>
          <a:p>
            <a:pPr lvl="1"/>
            <a:endParaRPr lang="en-GB" sz="2400" dirty="0">
              <a:solidFill>
                <a:schemeClr val="tx1"/>
              </a:solidFill>
            </a:endParaRP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1762476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32502" y="226635"/>
            <a:ext cx="10515600" cy="775567"/>
          </a:xfrm>
        </p:spPr>
        <p:txBody>
          <a:bodyPr>
            <a:normAutofit/>
          </a:bodyPr>
          <a:lstStyle/>
          <a:p>
            <a:r>
              <a:rPr lang="nl-BE" sz="3600" b="1" dirty="0"/>
              <a:t>Hooghe</a:t>
            </a:r>
            <a:r>
              <a:rPr lang="en-GB" sz="3600" b="1" dirty="0"/>
              <a:t>’s Article </a:t>
            </a:r>
            <a:endParaRPr lang="en-GB" sz="3600" dirty="0"/>
          </a:p>
        </p:txBody>
      </p:sp>
      <p:sp>
        <p:nvSpPr>
          <p:cNvPr id="3" name="Tijdelijke aanduiding voor inhoud 2"/>
          <p:cNvSpPr>
            <a:spLocks noGrp="1"/>
          </p:cNvSpPr>
          <p:nvPr>
            <p:ph idx="1"/>
          </p:nvPr>
        </p:nvSpPr>
        <p:spPr>
          <a:xfrm>
            <a:off x="932502" y="1002202"/>
            <a:ext cx="10873419" cy="5064062"/>
          </a:xfrm>
        </p:spPr>
        <p:txBody>
          <a:bodyPr>
            <a:noAutofit/>
          </a:bodyPr>
          <a:lstStyle/>
          <a:p>
            <a:pPr marL="0" indent="0">
              <a:buNone/>
            </a:pPr>
            <a:r>
              <a:rPr lang="en-GB" sz="2400" b="1" dirty="0">
                <a:solidFill>
                  <a:schemeClr val="tx1"/>
                </a:solidFill>
              </a:rPr>
              <a:t>Research goals</a:t>
            </a:r>
          </a:p>
          <a:p>
            <a:r>
              <a:rPr lang="en-GB" sz="2400" dirty="0">
                <a:solidFill>
                  <a:schemeClr val="tx1"/>
                </a:solidFill>
              </a:rPr>
              <a:t>Identifying general patterns  (see the title!)</a:t>
            </a:r>
          </a:p>
          <a:p>
            <a:r>
              <a:rPr lang="en-GB" sz="2400" dirty="0">
                <a:solidFill>
                  <a:schemeClr val="tx1"/>
                </a:solidFill>
              </a:rPr>
              <a:t>Testing and refining existing theories</a:t>
            </a:r>
          </a:p>
          <a:p>
            <a:pPr lvl="1"/>
            <a:r>
              <a:rPr lang="en-GB" sz="2400" dirty="0">
                <a:solidFill>
                  <a:schemeClr val="tx1"/>
                </a:solidFill>
              </a:rPr>
              <a:t>“We </a:t>
            </a:r>
            <a:r>
              <a:rPr lang="en-GB" sz="2400" i="1" dirty="0">
                <a:solidFill>
                  <a:schemeClr val="tx1"/>
                </a:solidFill>
              </a:rPr>
              <a:t>test</a:t>
            </a:r>
            <a:r>
              <a:rPr lang="en-GB" sz="2400" dirty="0">
                <a:solidFill>
                  <a:schemeClr val="tx1"/>
                </a:solidFill>
              </a:rPr>
              <a:t> these approaches simultaneously…”</a:t>
            </a:r>
          </a:p>
          <a:p>
            <a:r>
              <a:rPr lang="en-GB" sz="2400" dirty="0">
                <a:solidFill>
                  <a:schemeClr val="tx1"/>
                </a:solidFill>
              </a:rPr>
              <a:t>Advancing existing theories (deduction)</a:t>
            </a:r>
          </a:p>
          <a:p>
            <a:pPr lvl="1"/>
            <a:r>
              <a:rPr lang="en-GB" sz="2400" dirty="0">
                <a:solidFill>
                  <a:schemeClr val="tx1"/>
                </a:solidFill>
              </a:rPr>
              <a:t>First words: “Various theoretical approaches have provided us with insights to explain the pattern of migration flows…”</a:t>
            </a:r>
          </a:p>
          <a:p>
            <a:r>
              <a:rPr lang="en-GB" sz="2400" dirty="0">
                <a:solidFill>
                  <a:schemeClr val="tx1"/>
                </a:solidFill>
              </a:rPr>
              <a:t>Secondary, indirect goal: contributing to public and policy debates</a:t>
            </a:r>
          </a:p>
          <a:p>
            <a:pPr lvl="1"/>
            <a:r>
              <a:rPr lang="en-GB" sz="2400" dirty="0">
                <a:solidFill>
                  <a:schemeClr val="tx1"/>
                </a:solidFill>
              </a:rPr>
              <a:t>E.g. “Immigrants are not attracted by high levels of social expenditure”</a:t>
            </a:r>
          </a:p>
          <a:p>
            <a:pPr marL="0" lvl="0" indent="0">
              <a:buNone/>
            </a:pPr>
            <a:endParaRPr lang="en-GB" sz="2000" dirty="0">
              <a:solidFill>
                <a:schemeClr val="tx1"/>
              </a:solidFill>
            </a:endParaRPr>
          </a:p>
          <a:p>
            <a:pPr lvl="1"/>
            <a:endParaRPr lang="en-GB" sz="2000" dirty="0">
              <a:solidFill>
                <a:schemeClr val="tx1"/>
              </a:solidFill>
            </a:endParaRPr>
          </a:p>
        </p:txBody>
      </p:sp>
      <p:sp>
        <p:nvSpPr>
          <p:cNvPr id="5" name="Tijdelijke aanduiding voor dianummer 4"/>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2295296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{BE24456D-8456-9648-A514-524BE03F8B1F}tf10001072</Template>
  <TotalTime>2292</TotalTime>
  <Words>3003</Words>
  <Application>Microsoft Macintosh PowerPoint</Application>
  <PresentationFormat>Widescreen</PresentationFormat>
  <Paragraphs>337</Paragraphs>
  <Slides>34</Slides>
  <Notes>33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Corbel</vt:lpstr>
      <vt:lpstr>Franklin Gothic Book</vt:lpstr>
      <vt:lpstr>Times New Roman</vt:lpstr>
      <vt:lpstr>Crop</vt:lpstr>
      <vt:lpstr>Theory construction</vt:lpstr>
      <vt:lpstr>Working Seminar: Migrating to Europe</vt:lpstr>
      <vt:lpstr>Migrating to Europe</vt:lpstr>
      <vt:lpstr>Working seminar: migrating to Europe</vt:lpstr>
      <vt:lpstr>Hooghe’s Article </vt:lpstr>
      <vt:lpstr>Hooghe’s Article </vt:lpstr>
      <vt:lpstr>Hooghe’s Article </vt:lpstr>
      <vt:lpstr>Hooghe’s Article </vt:lpstr>
      <vt:lpstr>Hooghe’s Article </vt:lpstr>
      <vt:lpstr>Hooghe’s Article </vt:lpstr>
      <vt:lpstr>Hooghe’s Article </vt:lpstr>
      <vt:lpstr>Hooghe’s Article </vt:lpstr>
      <vt:lpstr>Hooghe’s Article </vt:lpstr>
      <vt:lpstr>Hooghe’s Article </vt:lpstr>
      <vt:lpstr>Hooghe’s Article </vt:lpstr>
      <vt:lpstr>Hooghe’s Article </vt:lpstr>
      <vt:lpstr>Collyer’s Article </vt:lpstr>
      <vt:lpstr>Collyer’s Article </vt:lpstr>
      <vt:lpstr>Collyer’s Article </vt:lpstr>
      <vt:lpstr>Collyer’s Article </vt:lpstr>
      <vt:lpstr>Collyer’s Article </vt:lpstr>
      <vt:lpstr>Collyer’s Article </vt:lpstr>
      <vt:lpstr>Collyer’s Article </vt:lpstr>
      <vt:lpstr>Collyer’s Article </vt:lpstr>
      <vt:lpstr>2. Social networks</vt:lpstr>
      <vt:lpstr>Collyer’s Article </vt:lpstr>
      <vt:lpstr>Collyer’s Article </vt:lpstr>
      <vt:lpstr>Belloni’s Article</vt:lpstr>
      <vt:lpstr>Belloni’s Article</vt:lpstr>
      <vt:lpstr>Belloni’s Article</vt:lpstr>
      <vt:lpstr>Belloni’s Article</vt:lpstr>
      <vt:lpstr>Belloni’s Article</vt:lpstr>
      <vt:lpstr>Belloni’s Article</vt:lpstr>
      <vt:lpstr>Announcement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Gert Verschraegen</dc:creator>
  <cp:lastModifiedBy>Microsoft Office User</cp:lastModifiedBy>
  <cp:revision>350</cp:revision>
  <cp:lastPrinted>2017-10-30T17:05:33Z</cp:lastPrinted>
  <dcterms:created xsi:type="dcterms:W3CDTF">2014-09-12T02:17:01Z</dcterms:created>
  <dcterms:modified xsi:type="dcterms:W3CDTF">2019-11-05T21:59:13Z</dcterms:modified>
</cp:coreProperties>
</file>