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1066" y="-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54A6B-9FF1-492F-B145-2A881CE4D648}" type="datetimeFigureOut">
              <a:rPr lang="cs-CZ" smtClean="0"/>
              <a:t>21.4.2013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C5B40-B3AF-4E74-8CDB-7C5ACC8608F3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54A6B-9FF1-492F-B145-2A881CE4D648}" type="datetimeFigureOut">
              <a:rPr lang="cs-CZ" smtClean="0"/>
              <a:t>21.4.2013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C5B40-B3AF-4E74-8CDB-7C5ACC8608F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54A6B-9FF1-492F-B145-2A881CE4D648}" type="datetimeFigureOut">
              <a:rPr lang="cs-CZ" smtClean="0"/>
              <a:t>21.4.2013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C5B40-B3AF-4E74-8CDB-7C5ACC8608F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54A6B-9FF1-492F-B145-2A881CE4D648}" type="datetimeFigureOut">
              <a:rPr lang="cs-CZ" smtClean="0"/>
              <a:t>21.4.2013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C5B40-B3AF-4E74-8CDB-7C5ACC8608F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54A6B-9FF1-492F-B145-2A881CE4D648}" type="datetimeFigureOut">
              <a:rPr lang="cs-CZ" smtClean="0"/>
              <a:t>21.4.2013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C5B40-B3AF-4E74-8CDB-7C5ACC8608F3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54A6B-9FF1-492F-B145-2A881CE4D648}" type="datetimeFigureOut">
              <a:rPr lang="cs-CZ" smtClean="0"/>
              <a:t>21.4.2013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C5B40-B3AF-4E74-8CDB-7C5ACC8608F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54A6B-9FF1-492F-B145-2A881CE4D648}" type="datetimeFigureOut">
              <a:rPr lang="cs-CZ" smtClean="0"/>
              <a:t>21.4.2013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C5B40-B3AF-4E74-8CDB-7C5ACC8608F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54A6B-9FF1-492F-B145-2A881CE4D648}" type="datetimeFigureOut">
              <a:rPr lang="cs-CZ" smtClean="0"/>
              <a:t>21.4.2013</a:t>
            </a:fld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EC5B40-B3AF-4E74-8CDB-7C5ACC8608F3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54A6B-9FF1-492F-B145-2A881CE4D648}" type="datetimeFigureOut">
              <a:rPr lang="cs-CZ" smtClean="0"/>
              <a:t>21.4.2013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C5B40-B3AF-4E74-8CDB-7C5ACC8608F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54A6B-9FF1-492F-B145-2A881CE4D648}" type="datetimeFigureOut">
              <a:rPr lang="cs-CZ" smtClean="0"/>
              <a:t>21.4.2013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03EC5B40-B3AF-4E74-8CDB-7C5ACC8608F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51A54A6B-9FF1-492F-B145-2A881CE4D648}" type="datetimeFigureOut">
              <a:rPr lang="cs-CZ" smtClean="0"/>
              <a:t>21.4.2013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C5B40-B3AF-4E74-8CDB-7C5ACC8608F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olný tvar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1A54A6B-9FF1-492F-B145-2A881CE4D648}" type="datetimeFigureOut">
              <a:rPr lang="cs-CZ" smtClean="0"/>
              <a:t>21.4.2013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03EC5B40-B3AF-4E74-8CDB-7C5ACC8608F3}" type="slidenum">
              <a:rPr lang="cs-CZ" smtClean="0"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DIDAKTIKA BIOLOGIE I</a:t>
            </a:r>
            <a:br>
              <a:rPr lang="cs-CZ" dirty="0"/>
            </a:br>
            <a:r>
              <a:rPr lang="cs-CZ" sz="3200" b="0" i="1" dirty="0" smtClean="0">
                <a:ln w="5000" cmpd="sng">
                  <a:solidFill>
                    <a:srgbClr val="6EA0B0">
                      <a:tint val="80000"/>
                      <a:shade val="99000"/>
                      <a:satMod val="500000"/>
                    </a:srgbClr>
                  </a:solidFill>
                  <a:prstDash val="solid"/>
                </a:ln>
                <a:solidFill>
                  <a:prstClr val="white"/>
                </a:solidFill>
              </a:rPr>
              <a:t>UČEBNICE, MATERIÁL, POMŮCKY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737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3600" b="1" dirty="0" smtClean="0">
                <a:solidFill>
                  <a:schemeClr val="accent1"/>
                </a:solidFill>
              </a:rPr>
              <a:t>Kritéria hodnocení učebnic přírodopisu</a:t>
            </a:r>
            <a:endParaRPr lang="cs-CZ" sz="3600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51510" indent="-514350">
              <a:buAutoNum type="arabicPeriod"/>
            </a:pPr>
            <a:r>
              <a:rPr lang="cs-CZ" sz="2400" b="1" u="sng" dirty="0"/>
              <a:t>Základní kvalita textu </a:t>
            </a:r>
            <a:r>
              <a:rPr lang="cs-CZ" sz="2400" dirty="0"/>
              <a:t>(málo x příliš vzhledem k věku žáků, časové dotaci, obsahu učiva ve vzdělávacích dokumentech, přehlednost, logická souvislost mezi poznatky v rámci daného předmětu)</a:t>
            </a:r>
          </a:p>
          <a:p>
            <a:pPr marL="651510" indent="-514350">
              <a:buAutoNum type="arabicPeriod"/>
            </a:pPr>
            <a:r>
              <a:rPr lang="cs-CZ" sz="2400" b="1" u="sng" dirty="0"/>
              <a:t>Obrázky, tabulky, grafy </a:t>
            </a:r>
            <a:r>
              <a:rPr lang="cs-CZ" sz="2400" dirty="0"/>
              <a:t>(množství, vhodnost, názornost)</a:t>
            </a:r>
          </a:p>
          <a:p>
            <a:pPr marL="651510" indent="-514350">
              <a:buAutoNum type="arabicPeriod"/>
            </a:pPr>
            <a:r>
              <a:rPr lang="cs-CZ" sz="2400" b="1" u="sng" dirty="0"/>
              <a:t>Zajímavosti</a:t>
            </a:r>
            <a:r>
              <a:rPr lang="cs-CZ" sz="2400" dirty="0"/>
              <a:t> (a náměty na vyhledávání informací pro zájemce a rychlejší žáky, příklady z praktického života)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05616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48640" lvl="0" indent="-411480">
              <a:buClr>
                <a:prstClr val="white">
                  <a:shade val="95000"/>
                </a:prstClr>
              </a:buClr>
              <a:buSzPct val="65000"/>
              <a:buNone/>
            </a:pPr>
            <a:r>
              <a:rPr lang="cs-CZ" sz="2400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4. </a:t>
            </a:r>
            <a:r>
              <a:rPr lang="cs-CZ" sz="2400" b="1" u="sng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Návody k laboratorním pracím </a:t>
            </a:r>
            <a:r>
              <a:rPr lang="cs-CZ" sz="24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(a jiným praktickým činnostem)</a:t>
            </a:r>
          </a:p>
          <a:p>
            <a:pPr marL="548640" lvl="0" indent="-411480">
              <a:buClr>
                <a:prstClr val="white">
                  <a:shade val="95000"/>
                </a:prstClr>
              </a:buClr>
              <a:buSzPct val="65000"/>
              <a:buNone/>
            </a:pPr>
            <a:r>
              <a:rPr lang="cs-CZ" sz="2400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5.</a:t>
            </a:r>
            <a:r>
              <a:rPr lang="cs-CZ" sz="24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400" b="1" u="sng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Odbornost</a:t>
            </a:r>
            <a:r>
              <a:rPr lang="cs-CZ" sz="24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(vysoká x nízká vzhledem k věku žáků, odlišení základního a doplňkového učiva)</a:t>
            </a:r>
          </a:p>
          <a:p>
            <a:pPr marL="548640" lvl="0" indent="-411480">
              <a:buClr>
                <a:prstClr val="white">
                  <a:shade val="95000"/>
                </a:prstClr>
              </a:buClr>
              <a:buSzPct val="65000"/>
              <a:buNone/>
            </a:pPr>
            <a:r>
              <a:rPr lang="cs-CZ" sz="2400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6. </a:t>
            </a:r>
            <a:r>
              <a:rPr lang="cs-CZ" sz="2400" b="1" u="sng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Shrnutí na konci kapitol </a:t>
            </a:r>
            <a:r>
              <a:rPr lang="cs-CZ" sz="24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(důležité pro učení žáků a opakování, vymezuje minimální rozsah poznatků, který by měli zvládnout všichni)</a:t>
            </a:r>
          </a:p>
          <a:p>
            <a:pPr marL="548640" lvl="0" indent="-411480">
              <a:buClr>
                <a:prstClr val="white">
                  <a:shade val="95000"/>
                </a:prstClr>
              </a:buClr>
              <a:buSzPct val="65000"/>
              <a:buNone/>
            </a:pPr>
            <a:r>
              <a:rPr lang="cs-CZ" sz="2400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7.</a:t>
            </a:r>
            <a:r>
              <a:rPr lang="cs-CZ" sz="24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400" b="1" u="sng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Mezipředmětové vztahy </a:t>
            </a:r>
            <a:r>
              <a:rPr lang="cs-CZ" sz="24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(pokud nejsou uvedeny, učitel je musí doplňovat sám)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47442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48640" lvl="0" indent="-411480">
              <a:buClr>
                <a:prstClr val="white">
                  <a:shade val="95000"/>
                </a:prstClr>
              </a:buClr>
              <a:buSzPct val="65000"/>
              <a:buNone/>
            </a:pPr>
            <a:r>
              <a:rPr lang="cs-CZ" sz="2400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8.</a:t>
            </a:r>
            <a:r>
              <a:rPr lang="cs-CZ" sz="24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400" b="1" u="sng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Pracovní sešit </a:t>
            </a:r>
            <a:r>
              <a:rPr lang="cs-CZ" sz="24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(Je x není k dispozici? Jak je zpracovaný? Obsahuje autorská řešení? Odpovídají úlohy v něm učebnici?)</a:t>
            </a:r>
          </a:p>
          <a:p>
            <a:pPr marL="548640" lvl="0" indent="-411480">
              <a:buClr>
                <a:prstClr val="white">
                  <a:shade val="95000"/>
                </a:prstClr>
              </a:buClr>
              <a:buSzPct val="65000"/>
              <a:buNone/>
            </a:pPr>
            <a:r>
              <a:rPr lang="cs-CZ" sz="2400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9.</a:t>
            </a:r>
            <a:r>
              <a:rPr lang="cs-CZ" sz="24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400" b="1" u="sng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Otázky a úkoly </a:t>
            </a:r>
            <a:r>
              <a:rPr lang="cs-CZ" sz="24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(Jsou x nejsou k dispozici? Korespondují s textem? Ptají se na nejdůležitější učivo, které mají žáci znát? Dají se využít k samostatné kontrole učiva žáky? Učí tvořivě myslet?)</a:t>
            </a:r>
          </a:p>
          <a:p>
            <a:pPr marL="548640" lvl="0" indent="-411480">
              <a:buClr>
                <a:prstClr val="white">
                  <a:shade val="95000"/>
                </a:prstClr>
              </a:buClr>
              <a:buSzPct val="65000"/>
              <a:buNone/>
            </a:pPr>
            <a:r>
              <a:rPr lang="cs-CZ" sz="2400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10.</a:t>
            </a:r>
            <a:r>
              <a:rPr lang="cs-CZ" sz="24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400" b="1" u="sng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Písmo a grafická úprava </a:t>
            </a:r>
            <a:r>
              <a:rPr lang="cs-CZ" sz="24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(písmo malé x velké, důležité věci tučně, základní a doplňkové učivo odlišené, popis obrázků)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01684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48640" lvl="0" indent="-411480">
              <a:buClr>
                <a:prstClr val="white">
                  <a:shade val="95000"/>
                </a:prstClr>
              </a:buClr>
              <a:buSzPct val="65000"/>
              <a:buNone/>
            </a:pPr>
            <a:r>
              <a:rPr lang="cs-CZ" sz="2400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11.</a:t>
            </a:r>
            <a:r>
              <a:rPr lang="cs-CZ" sz="24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400" b="1" u="sng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Metodická příručka pro učitele </a:t>
            </a:r>
            <a:r>
              <a:rPr lang="cs-CZ" sz="24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(případně jiné doplňkové materiály, ano x ne, její pojetí a zpracování)</a:t>
            </a:r>
          </a:p>
          <a:p>
            <a:pPr marL="548640" lvl="0" indent="-411480">
              <a:buClr>
                <a:prstClr val="white">
                  <a:shade val="95000"/>
                </a:prstClr>
              </a:buClr>
              <a:buSzPct val="65000"/>
              <a:buNone/>
            </a:pPr>
            <a:endParaRPr lang="cs-CZ" sz="240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  <a:p>
            <a:pPr marL="548640" lvl="0" indent="-411480">
              <a:buClr>
                <a:prstClr val="white">
                  <a:shade val="95000"/>
                </a:prstClr>
              </a:buClr>
              <a:buSzPct val="65000"/>
              <a:buNone/>
            </a:pPr>
            <a:r>
              <a:rPr lang="cs-CZ" sz="2400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12.</a:t>
            </a:r>
            <a:r>
              <a:rPr lang="cs-CZ" sz="2400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400" b="1" i="1" u="sng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Návaznost na další učebnice </a:t>
            </a:r>
            <a:r>
              <a:rPr lang="cs-CZ" sz="2400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a materiály daného předmětu (řady učebnic x jednotlivé učebnice, i-učebnice)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69691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b="1" dirty="0" smtClean="0">
                <a:solidFill>
                  <a:schemeClr val="accent1"/>
                </a:solidFill>
              </a:rPr>
              <a:t>Dostupné řady učebnic pro ZŠ</a:t>
            </a:r>
            <a:endParaRPr lang="cs-CZ" sz="3600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400" dirty="0"/>
              <a:t>Nakladatelství:</a:t>
            </a:r>
          </a:p>
          <a:p>
            <a:r>
              <a:rPr lang="cs-CZ" sz="2400" dirty="0"/>
              <a:t>Fraus (S</a:t>
            </a:r>
            <a:r>
              <a:rPr lang="cs-CZ" sz="2400" dirty="0" smtClean="0"/>
              <a:t>) + i-učebnice</a:t>
            </a:r>
            <a:endParaRPr lang="cs-CZ" sz="2400" dirty="0"/>
          </a:p>
          <a:p>
            <a:r>
              <a:rPr lang="cs-CZ" sz="2400" dirty="0" err="1"/>
              <a:t>Prodos</a:t>
            </a:r>
            <a:r>
              <a:rPr lang="cs-CZ" sz="2400" dirty="0"/>
              <a:t> (S)</a:t>
            </a:r>
          </a:p>
          <a:p>
            <a:r>
              <a:rPr lang="cs-CZ" sz="2400" dirty="0"/>
              <a:t>Fortuna (E)</a:t>
            </a:r>
          </a:p>
          <a:p>
            <a:r>
              <a:rPr lang="cs-CZ" sz="2400" dirty="0"/>
              <a:t>SPN (S)</a:t>
            </a:r>
          </a:p>
          <a:p>
            <a:r>
              <a:rPr lang="cs-CZ" sz="2400" dirty="0"/>
              <a:t>Natura (S)</a:t>
            </a:r>
          </a:p>
          <a:p>
            <a:r>
              <a:rPr lang="cs-CZ" sz="2400" dirty="0" err="1"/>
              <a:t>Scientia</a:t>
            </a:r>
            <a:r>
              <a:rPr lang="cs-CZ" sz="2400" dirty="0"/>
              <a:t> (S)</a:t>
            </a:r>
          </a:p>
          <a:p>
            <a:pPr>
              <a:buNone/>
            </a:pPr>
            <a:r>
              <a:rPr lang="cs-CZ" sz="2400" i="1" dirty="0"/>
              <a:t>S = systematicky pojatá učebnice</a:t>
            </a:r>
          </a:p>
          <a:p>
            <a:pPr>
              <a:buNone/>
            </a:pPr>
            <a:r>
              <a:rPr lang="cs-CZ" sz="2400" i="1" dirty="0"/>
              <a:t>E = ekologicky pojatá </a:t>
            </a:r>
            <a:r>
              <a:rPr lang="cs-CZ" sz="2400" i="1" dirty="0" smtClean="0"/>
              <a:t>učebnice</a:t>
            </a:r>
            <a:endParaRPr lang="cs-CZ" sz="2400" i="1" dirty="0"/>
          </a:p>
        </p:txBody>
      </p:sp>
    </p:spTree>
    <p:extLst>
      <p:ext uri="{BB962C8B-B14F-4D97-AF65-F5344CB8AC3E}">
        <p14:creationId xmlns:p14="http://schemas.microsoft.com/office/powerpoint/2010/main" val="30821067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b="1" dirty="0" smtClean="0">
                <a:solidFill>
                  <a:schemeClr val="accent1"/>
                </a:solidFill>
              </a:rPr>
              <a:t>Učebnice biologie pro gymnázia</a:t>
            </a:r>
            <a:endParaRPr lang="cs-CZ" sz="3600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Systematicky pojaté</a:t>
            </a:r>
          </a:p>
          <a:p>
            <a:r>
              <a:rPr lang="cs-CZ" dirty="0" smtClean="0"/>
              <a:t>Jelínek </a:t>
            </a:r>
            <a:r>
              <a:rPr lang="cs-CZ" dirty="0"/>
              <a:t>a </a:t>
            </a:r>
            <a:r>
              <a:rPr lang="cs-CZ" dirty="0" err="1" smtClean="0"/>
              <a:t>Zicháček</a:t>
            </a:r>
            <a:r>
              <a:rPr lang="cs-CZ" dirty="0" smtClean="0"/>
              <a:t> </a:t>
            </a:r>
            <a:r>
              <a:rPr lang="cs-CZ" dirty="0"/>
              <a:t>(Biologie pro gymnázia</a:t>
            </a:r>
            <a:r>
              <a:rPr lang="cs-CZ" dirty="0" smtClean="0"/>
              <a:t>) -  teoretická </a:t>
            </a:r>
            <a:r>
              <a:rPr lang="cs-CZ" dirty="0"/>
              <a:t>a </a:t>
            </a:r>
            <a:r>
              <a:rPr lang="cs-CZ" dirty="0" smtClean="0"/>
              <a:t>praktická část, </a:t>
            </a:r>
            <a:r>
              <a:rPr lang="cs-CZ" dirty="0"/>
              <a:t>pokrývá celé gymnaziální </a:t>
            </a:r>
            <a:r>
              <a:rPr lang="cs-CZ" dirty="0" smtClean="0"/>
              <a:t>učivo</a:t>
            </a:r>
          </a:p>
          <a:p>
            <a:r>
              <a:rPr lang="cs-CZ" dirty="0"/>
              <a:t>N</a:t>
            </a:r>
            <a:r>
              <a:rPr lang="cs-CZ" dirty="0" smtClean="0"/>
              <a:t>akladatelství </a:t>
            </a:r>
            <a:r>
              <a:rPr lang="cs-CZ" dirty="0"/>
              <a:t>Fortuna </a:t>
            </a:r>
            <a:r>
              <a:rPr lang="cs-CZ" dirty="0" smtClean="0"/>
              <a:t>– sada učebnic (Obecná </a:t>
            </a:r>
            <a:r>
              <a:rPr lang="cs-CZ" dirty="0"/>
              <a:t>biologie, Genetika, Biologie rostlin, Biologie živočichů, Ekologie, Biologie člověka</a:t>
            </a:r>
            <a:r>
              <a:rPr lang="cs-CZ" dirty="0" smtClean="0"/>
              <a:t>)</a:t>
            </a:r>
            <a:endParaRPr lang="cs-CZ" b="1" dirty="0" smtClean="0"/>
          </a:p>
          <a:p>
            <a:r>
              <a:rPr lang="cs-CZ" dirty="0"/>
              <a:t>Z</a:t>
            </a:r>
            <a:r>
              <a:rPr lang="cs-CZ" dirty="0" smtClean="0"/>
              <a:t>oologie </a:t>
            </a:r>
            <a:r>
              <a:rPr lang="cs-CZ" dirty="0"/>
              <a:t>(</a:t>
            </a:r>
            <a:r>
              <a:rPr lang="cs-CZ" dirty="0" err="1"/>
              <a:t>Papáček</a:t>
            </a:r>
            <a:r>
              <a:rPr lang="cs-CZ" dirty="0"/>
              <a:t> a kolektiv, </a:t>
            </a:r>
            <a:r>
              <a:rPr lang="cs-CZ" dirty="0" err="1"/>
              <a:t>Zicháček</a:t>
            </a:r>
            <a:r>
              <a:rPr lang="cs-CZ" dirty="0" smtClean="0"/>
              <a:t>)</a:t>
            </a:r>
          </a:p>
          <a:p>
            <a:r>
              <a:rPr lang="cs-CZ" dirty="0" smtClean="0"/>
              <a:t>Botanika </a:t>
            </a:r>
            <a:r>
              <a:rPr lang="cs-CZ" dirty="0"/>
              <a:t>(Kubát a kolektiv</a:t>
            </a:r>
            <a:r>
              <a:rPr lang="cs-CZ" dirty="0" smtClean="0"/>
              <a:t>) </a:t>
            </a:r>
          </a:p>
          <a:p>
            <a:r>
              <a:rPr lang="cs-CZ" dirty="0"/>
              <a:t>E</a:t>
            </a:r>
            <a:r>
              <a:rPr lang="cs-CZ" dirty="0" smtClean="0"/>
              <a:t>kologie </a:t>
            </a:r>
            <a:r>
              <a:rPr lang="cs-CZ" dirty="0"/>
              <a:t>(</a:t>
            </a:r>
            <a:r>
              <a:rPr lang="cs-CZ" dirty="0" err="1"/>
              <a:t>Braniš</a:t>
            </a:r>
            <a:r>
              <a:rPr lang="cs-CZ" dirty="0"/>
              <a:t>, Laštůvka a Krejčová</a:t>
            </a:r>
            <a:r>
              <a:rPr lang="cs-CZ" dirty="0" smtClean="0"/>
              <a:t>) </a:t>
            </a:r>
          </a:p>
          <a:p>
            <a:r>
              <a:rPr lang="cs-CZ" dirty="0" smtClean="0"/>
              <a:t>Genetika </a:t>
            </a:r>
            <a:r>
              <a:rPr lang="cs-CZ" dirty="0"/>
              <a:t>a biologie člověka (Kočárek</a:t>
            </a:r>
            <a:r>
              <a:rPr lang="cs-CZ" dirty="0" smtClean="0"/>
              <a:t>)</a:t>
            </a:r>
          </a:p>
          <a:p>
            <a:r>
              <a:rPr lang="cs-CZ" dirty="0" smtClean="0"/>
              <a:t>Přehled </a:t>
            </a:r>
            <a:r>
              <a:rPr lang="cs-CZ" dirty="0"/>
              <a:t>biologie (</a:t>
            </a:r>
            <a:r>
              <a:rPr lang="cs-CZ" dirty="0" err="1"/>
              <a:t>Rosypal</a:t>
            </a:r>
            <a:r>
              <a:rPr lang="cs-CZ" dirty="0"/>
              <a:t> a kolektiv</a:t>
            </a:r>
            <a:r>
              <a:rPr lang="cs-CZ" dirty="0" smtClean="0"/>
              <a:t>) – doplňující učivo</a:t>
            </a:r>
            <a:r>
              <a:rPr lang="cs-CZ" b="1" dirty="0" smtClean="0"/>
              <a:t>   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93222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b="1" dirty="0" smtClean="0">
                <a:solidFill>
                  <a:schemeClr val="accent1"/>
                </a:solidFill>
              </a:rPr>
              <a:t>Materiál a učební pomůcky</a:t>
            </a:r>
            <a:endParaRPr lang="cs-CZ" sz="3600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Přírodniny</a:t>
            </a:r>
          </a:p>
          <a:p>
            <a:r>
              <a:rPr lang="cs-CZ" sz="2400" dirty="0"/>
              <a:t>Preparáty přírodnin</a:t>
            </a:r>
          </a:p>
          <a:p>
            <a:r>
              <a:rPr lang="cs-CZ" sz="2400" dirty="0"/>
              <a:t>Odlitky, modely</a:t>
            </a:r>
          </a:p>
          <a:p>
            <a:r>
              <a:rPr lang="cs-CZ" sz="2400" dirty="0"/>
              <a:t>Nástěnné obrazy, náčrty na tabuli, mapy, školní nástěnky</a:t>
            </a:r>
          </a:p>
          <a:p>
            <a:r>
              <a:rPr lang="cs-CZ" sz="2400" dirty="0"/>
              <a:t>Filmy (video, TV, DVD, internet), zvukové nahrávky, multimediální výukové programy, PWP prezentace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13388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Literatura (učebnice, pracovní sešity, atlasy přírodnin, klíče přírodnin, vědecká a populárně vědecká literatura, klasická + internet)</a:t>
            </a:r>
          </a:p>
          <a:p>
            <a:r>
              <a:rPr lang="cs-CZ" sz="2400" dirty="0"/>
              <a:t>Přístroje a laboratorní technika včetně chemikálií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3691612"/>
      </p:ext>
    </p:extLst>
  </p:cSld>
  <p:clrMapOvr>
    <a:masterClrMapping/>
  </p:clrMapOvr>
</p:sld>
</file>

<file path=ppt/theme/theme1.xml><?xml version="1.0" encoding="utf-8"?>
<a:theme xmlns:a="http://schemas.openxmlformats.org/drawingml/2006/main" name="Technický">
  <a:themeElements>
    <a:clrScheme name="Technický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ký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28</TotalTime>
  <Words>466</Words>
  <Application>Microsoft Office PowerPoint</Application>
  <PresentationFormat>Předvádění na obrazovce (4:3)</PresentationFormat>
  <Paragraphs>42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Technický</vt:lpstr>
      <vt:lpstr>DIDAKTIKA BIOLOGIE I UČEBNICE, MATERIÁL, POMŮCKY</vt:lpstr>
      <vt:lpstr>Kritéria hodnocení učebnic přírodopisu</vt:lpstr>
      <vt:lpstr>Prezentace aplikace PowerPoint</vt:lpstr>
      <vt:lpstr>Prezentace aplikace PowerPoint</vt:lpstr>
      <vt:lpstr>Prezentace aplikace PowerPoint</vt:lpstr>
      <vt:lpstr>Dostupné řady učebnic pro ZŠ</vt:lpstr>
      <vt:lpstr>Učebnice biologie pro gymnázia</vt:lpstr>
      <vt:lpstr>Materiál a učební pomůcky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DIDAKTIKA BIOLOGIE I UČEBNICE, MATERIÁL, POMŮCKY</dc:title>
  <dc:creator>uzivatel</dc:creator>
  <cp:lastModifiedBy>uzivatel</cp:lastModifiedBy>
  <cp:revision>4</cp:revision>
  <dcterms:created xsi:type="dcterms:W3CDTF">2013-04-21T16:25:54Z</dcterms:created>
  <dcterms:modified xsi:type="dcterms:W3CDTF">2013-04-21T16:54:03Z</dcterms:modified>
</cp:coreProperties>
</file>