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3" r:id="rId2"/>
    <p:sldId id="285" r:id="rId3"/>
    <p:sldId id="286" r:id="rId4"/>
    <p:sldId id="287" r:id="rId5"/>
    <p:sldId id="284" r:id="rId6"/>
    <p:sldId id="293" r:id="rId7"/>
    <p:sldId id="291" r:id="rId8"/>
    <p:sldId id="292" r:id="rId9"/>
    <p:sldId id="288" r:id="rId10"/>
    <p:sldId id="289" r:id="rId11"/>
    <p:sldId id="256" r:id="rId12"/>
    <p:sldId id="257" r:id="rId13"/>
    <p:sldId id="259" r:id="rId14"/>
    <p:sldId id="260" r:id="rId15"/>
    <p:sldId id="290" r:id="rId16"/>
    <p:sldId id="261" r:id="rId17"/>
    <p:sldId id="262" r:id="rId18"/>
    <p:sldId id="278" r:id="rId19"/>
    <p:sldId id="282" r:id="rId20"/>
    <p:sldId id="263" r:id="rId21"/>
    <p:sldId id="279" r:id="rId22"/>
    <p:sldId id="264" r:id="rId23"/>
    <p:sldId id="265" r:id="rId24"/>
    <p:sldId id="267" r:id="rId25"/>
    <p:sldId id="266" r:id="rId26"/>
    <p:sldId id="268" r:id="rId27"/>
    <p:sldId id="271" r:id="rId28"/>
    <p:sldId id="274" r:id="rId29"/>
    <p:sldId id="269" r:id="rId30"/>
    <p:sldId id="275" r:id="rId31"/>
    <p:sldId id="272" r:id="rId32"/>
    <p:sldId id="273" r:id="rId33"/>
    <p:sldId id="270" r:id="rId34"/>
    <p:sldId id="276" r:id="rId35"/>
    <p:sldId id="281" r:id="rId36"/>
    <p:sldId id="277" r:id="rId37"/>
    <p:sldId id="280" r:id="rId3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97" autoAdjust="0"/>
  </p:normalViewPr>
  <p:slideViewPr>
    <p:cSldViewPr>
      <p:cViewPr varScale="1">
        <p:scale>
          <a:sx n="61" d="100"/>
          <a:sy n="61" d="100"/>
        </p:scale>
        <p:origin x="2002"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BAB68-A5F4-4822-A75C-2428A48E8EC3}" type="datetimeFigureOut">
              <a:rPr lang="cs-CZ" smtClean="0"/>
              <a:pPr/>
              <a:t>05.10.2022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1BFB77-E6C2-4B5A-88A8-F010DF484D86}" type="slidenum">
              <a:rPr lang="cs-CZ" smtClean="0"/>
              <a:pPr/>
              <a:t>‹#›</a:t>
            </a:fld>
            <a:endParaRPr lang="cs-CZ"/>
          </a:p>
        </p:txBody>
      </p:sp>
    </p:spTree>
    <p:extLst>
      <p:ext uri="{BB962C8B-B14F-4D97-AF65-F5344CB8AC3E}">
        <p14:creationId xmlns:p14="http://schemas.microsoft.com/office/powerpoint/2010/main" val="1267410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48131" name="Rectangle 2"/>
          <p:cNvSpPr>
            <a:spLocks noGrp="1" noChangeArrowheads="1"/>
          </p:cNvSpPr>
          <p:nvPr>
            <p:ph type="body" idx="1"/>
          </p:nvPr>
        </p:nvSpPr>
        <p:spPr>
          <a:xfrm>
            <a:off x="1169988" y="5086350"/>
            <a:ext cx="5226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100685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p:sp>
      <p:sp>
        <p:nvSpPr>
          <p:cNvPr id="5325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err="1" smtClean="0">
                <a:latin typeface="Times New Roman" panose="02020603050405020304" pitchFamily="18" charset="0"/>
              </a:rPr>
              <a:t>Clayton</a:t>
            </a:r>
            <a:r>
              <a:rPr lang="cs-CZ" altLang="cs-CZ" dirty="0" smtClean="0">
                <a:latin typeface="Times New Roman" panose="02020603050405020304" pitchFamily="18" charset="0"/>
              </a:rPr>
              <a:t>, </a:t>
            </a:r>
            <a:r>
              <a:rPr lang="en-US" altLang="cs-CZ" dirty="0" smtClean="0">
                <a:latin typeface="Times New Roman" panose="02020603050405020304" pitchFamily="18" charset="0"/>
              </a:rPr>
              <a:t>Nature </a:t>
            </a:r>
            <a:r>
              <a:rPr lang="cs-CZ" altLang="cs-CZ" dirty="0" smtClean="0">
                <a:latin typeface="Times New Roman" panose="02020603050405020304" pitchFamily="18" charset="0"/>
              </a:rPr>
              <a:t>:</a:t>
            </a:r>
            <a:r>
              <a:rPr lang="en-US" altLang="cs-CZ" dirty="0" smtClean="0">
                <a:latin typeface="Times New Roman" panose="02020603050405020304" pitchFamily="18" charset="0"/>
              </a:rPr>
              <a:t> western scrub-jays are able to plan for future food shortages by caching food. The birds are shown to have learned from their previous experiences of food scarcity, storing food for future use in places where they anticipate future slim pickings. The researchers at the University of Cambridge believe this is the first known example of future planning in animals.</a:t>
            </a:r>
          </a:p>
          <a:p>
            <a:r>
              <a:rPr lang="en-US" altLang="cs-CZ" dirty="0" smtClean="0">
                <a:latin typeface="Times New Roman" panose="02020603050405020304" pitchFamily="18" charset="0"/>
              </a:rPr>
              <a:t>On alternate mornings eight jays were given breakfast in one compartment or refused breakfast in another, before being allowed free access to food the rest of the day. On the sixth day of the experiment they were suddenly given whole pine nuts suitable for caching in the evening. The researchers observed that the jays consistently cached most pine nuts in the tray in the ‘no breakfast’ compartment, anticipating that they would not be fed in the following morning in that compartment.</a:t>
            </a:r>
          </a:p>
          <a:p>
            <a:endParaRPr lang="cs-CZ" altLang="cs-CZ" dirty="0" smtClean="0">
              <a:latin typeface="Times New Roman" panose="02020603050405020304" pitchFamily="18" charset="0"/>
            </a:endParaRPr>
          </a:p>
        </p:txBody>
      </p:sp>
    </p:spTree>
    <p:extLst>
      <p:ext uri="{BB962C8B-B14F-4D97-AF65-F5344CB8AC3E}">
        <p14:creationId xmlns:p14="http://schemas.microsoft.com/office/powerpoint/2010/main" val="262030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p:sp>
      <p:sp>
        <p:nvSpPr>
          <p:cNvPr id="5325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err="1" smtClean="0">
                <a:latin typeface="Times New Roman" panose="02020603050405020304" pitchFamily="18" charset="0"/>
              </a:rPr>
              <a:t>Clayton</a:t>
            </a:r>
            <a:r>
              <a:rPr lang="cs-CZ" altLang="cs-CZ" dirty="0" smtClean="0">
                <a:latin typeface="Times New Roman" panose="02020603050405020304" pitchFamily="18" charset="0"/>
              </a:rPr>
              <a:t>, </a:t>
            </a:r>
            <a:r>
              <a:rPr lang="en-US" altLang="cs-CZ" dirty="0" smtClean="0">
                <a:latin typeface="Times New Roman" panose="02020603050405020304" pitchFamily="18" charset="0"/>
              </a:rPr>
              <a:t>Nature </a:t>
            </a:r>
            <a:r>
              <a:rPr lang="cs-CZ" altLang="cs-CZ" dirty="0" smtClean="0">
                <a:latin typeface="Times New Roman" panose="02020603050405020304" pitchFamily="18" charset="0"/>
              </a:rPr>
              <a:t>:</a:t>
            </a:r>
            <a:r>
              <a:rPr lang="en-US" altLang="cs-CZ" dirty="0" smtClean="0">
                <a:latin typeface="Times New Roman" panose="02020603050405020304" pitchFamily="18" charset="0"/>
              </a:rPr>
              <a:t> western scrub-jays are able to plan for future food shortages by caching food. The birds are shown to have learned from their previous experiences of food scarcity, storing food for future use in places where they anticipate future slim pickings. The researchers at the University of Cambridge believe this is the first known example of future planning in animals.</a:t>
            </a:r>
          </a:p>
          <a:p>
            <a:r>
              <a:rPr lang="en-US" altLang="cs-CZ" dirty="0" smtClean="0">
                <a:latin typeface="Times New Roman" panose="02020603050405020304" pitchFamily="18" charset="0"/>
              </a:rPr>
              <a:t>On alternate mornings eight jays were given breakfast in one compartment or refused breakfast in another, before being allowed free access to food the rest of the day. On the sixth day of the experiment they were suddenly given whole pine nuts suitable for caching in the evening. The researchers observed that the jays consistently cached most pine nuts in the tray in the ‘no breakfast’ compartment, anticipating that they would not be fed in the following morning in that compartment.</a:t>
            </a:r>
          </a:p>
          <a:p>
            <a:endParaRPr lang="cs-CZ" altLang="cs-CZ" dirty="0" smtClean="0">
              <a:latin typeface="Times New Roman" panose="02020603050405020304" pitchFamily="18" charset="0"/>
            </a:endParaRPr>
          </a:p>
        </p:txBody>
      </p:sp>
    </p:spTree>
    <p:extLst>
      <p:ext uri="{BB962C8B-B14F-4D97-AF65-F5344CB8AC3E}">
        <p14:creationId xmlns:p14="http://schemas.microsoft.com/office/powerpoint/2010/main" val="392105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5D5C1-B78B-48B0-B8B2-DE11DAA9C777}" type="slidenum">
              <a:rPr lang="cs-CZ"/>
              <a:pPr/>
              <a:t>18</a:t>
            </a:fld>
            <a:endParaRPr lang="cs-CZ"/>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cs-CZ" dirty="0"/>
              <a:t>Sestoupení vokálního </a:t>
            </a:r>
            <a:r>
              <a:rPr lang="cs-CZ" dirty="0" smtClean="0"/>
              <a:t>traktu a hrtanu (hrtan je úsek související s tvorbou zvuku, je to od jazylky, která podpírá hrtan, a hrtanové záklopky (epiglottis) přes</a:t>
            </a:r>
            <a:r>
              <a:rPr lang="cs-CZ" baseline="0" dirty="0" smtClean="0"/>
              <a:t> štítnou chrupavku až po začátek průdušky)</a:t>
            </a:r>
            <a:r>
              <a:rPr lang="cs-CZ" dirty="0" smtClean="0"/>
              <a:t> </a:t>
            </a:r>
            <a:r>
              <a:rPr lang="cs-CZ" dirty="0"/>
              <a:t>muselo mít adaptivní výhodu, když vznikla tak nevýhodná věc, jako je možnost udusit se při dýchání jídlem. Mimo jiné tak u člověka vznikly dvě vokální trubice, relativně stejně dlouhé, což umožňuje vyslovování u a i. </a:t>
            </a:r>
            <a:r>
              <a:rPr lang="cs-CZ" dirty="0" smtClean="0"/>
              <a:t>Myšleno zřejmě ústní dutina a hltan. Tím, že se hrtan posunul dolů, hrtan se prodloužil a ztratilo se spojení ústní dutiny s jícnem</a:t>
            </a:r>
            <a:r>
              <a:rPr lang="cs-CZ" baseline="0" dirty="0" smtClean="0"/>
              <a:t> přímo. (A nosu s hrtanem a průduškou.) </a:t>
            </a:r>
            <a:r>
              <a:rPr lang="cs-CZ" dirty="0" smtClean="0"/>
              <a:t>Ale </a:t>
            </a:r>
            <a:r>
              <a:rPr lang="cs-CZ" dirty="0"/>
              <a:t>kdyby se snažili, tak by toho zvládli i s tímto vokálním traktem mnohem víc, než ve skutečnosti zvládnou (</a:t>
            </a:r>
            <a:r>
              <a:rPr lang="cs-CZ" dirty="0" err="1"/>
              <a:t>Lieberman</a:t>
            </a:r>
            <a:r>
              <a:rPr lang="cs-CZ" dirty="0"/>
              <a:t>)</a:t>
            </a:r>
          </a:p>
          <a:p>
            <a:r>
              <a:rPr lang="cs-CZ" dirty="0" err="1"/>
              <a:t>Lieberman</a:t>
            </a:r>
            <a:r>
              <a:rPr lang="cs-CZ" dirty="0"/>
              <a:t> </a:t>
            </a:r>
            <a:r>
              <a:rPr lang="cs-CZ" dirty="0" smtClean="0"/>
              <a:t>(veleslavný lingvista) v </a:t>
            </a:r>
            <a:r>
              <a:rPr lang="cs-CZ" dirty="0"/>
              <a:t>60. letech jako první ukázal, že sestup vokálního traktu umožňuje produkovat mnohem pestřejší spektrum zvuků (formantů) – formant je jakoby zvuk prolezlý nějakým filtrem. Souvisí to přímo s možností pohybovat jazykem vertikálně i horizontálně. </a:t>
            </a:r>
            <a:r>
              <a:rPr lang="cs-CZ" dirty="0" smtClean="0"/>
              <a:t>Tím </a:t>
            </a:r>
            <a:r>
              <a:rPr lang="cs-CZ" dirty="0"/>
              <a:t>můžeme nezávisle na sobě měnit objem dutiny ústní a </a:t>
            </a:r>
            <a:r>
              <a:rPr lang="cs-CZ" dirty="0" smtClean="0"/>
              <a:t>hltanu. Hlavní je samohláska i, případně u. Jejich začlenění do řeči</a:t>
            </a:r>
            <a:r>
              <a:rPr lang="cs-CZ" baseline="0" dirty="0" smtClean="0"/>
              <a:t> zásadně usnadňuje jednoduchost </a:t>
            </a:r>
            <a:r>
              <a:rPr lang="cs-CZ" baseline="0" dirty="0" err="1" smtClean="0"/>
              <a:t>kodování</a:t>
            </a:r>
            <a:r>
              <a:rPr lang="cs-CZ" baseline="0" dirty="0" smtClean="0"/>
              <a:t> a rychlost zakódování složité informace do krátkého vokálního úseku. Prostě ty zvuky (i a u třeba) jsou formantově velmi odlišné, každý tomu snadno rozumí.</a:t>
            </a:r>
          </a:p>
          <a:p>
            <a:r>
              <a:rPr lang="cs-CZ" baseline="0" dirty="0" err="1" smtClean="0"/>
              <a:t>Hypoglossální</a:t>
            </a:r>
            <a:r>
              <a:rPr lang="cs-CZ" baseline="0" dirty="0" smtClean="0"/>
              <a:t> kanálek se používal jako indikátor mluvení, protože tím vede nerv </a:t>
            </a:r>
            <a:r>
              <a:rPr lang="cs-CZ" baseline="0" dirty="0" err="1" smtClean="0"/>
              <a:t>inervující</a:t>
            </a:r>
            <a:r>
              <a:rPr lang="cs-CZ" baseline="0" dirty="0" smtClean="0"/>
              <a:t> jazyk. Ale moc to nesedí.</a:t>
            </a:r>
            <a:endParaRPr lang="cs-CZ" dirty="0"/>
          </a:p>
        </p:txBody>
      </p:sp>
    </p:spTree>
    <p:extLst>
      <p:ext uri="{BB962C8B-B14F-4D97-AF65-F5344CB8AC3E}">
        <p14:creationId xmlns:p14="http://schemas.microsoft.com/office/powerpoint/2010/main" val="54435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BFB77-E6C2-4B5A-88A8-F010DF484D86}" type="slidenum">
              <a:rPr lang="cs-CZ" smtClean="0"/>
              <a:pPr/>
              <a:t>19</a:t>
            </a:fld>
            <a:endParaRPr lang="cs-CZ"/>
          </a:p>
        </p:txBody>
      </p:sp>
    </p:spTree>
    <p:extLst>
      <p:ext uri="{BB962C8B-B14F-4D97-AF65-F5344CB8AC3E}">
        <p14:creationId xmlns:p14="http://schemas.microsoft.com/office/powerpoint/2010/main" val="2535418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Dirty</a:t>
            </a:r>
            <a:r>
              <a:rPr lang="cs-CZ" dirty="0" smtClean="0"/>
              <a:t> </a:t>
            </a:r>
            <a:r>
              <a:rPr lang="cs-CZ" dirty="0" err="1" smtClean="0"/>
              <a:t>good</a:t>
            </a:r>
            <a:r>
              <a:rPr lang="cs-CZ" baseline="0" dirty="0" smtClean="0"/>
              <a:t> – nočník </a:t>
            </a:r>
          </a:p>
          <a:p>
            <a:r>
              <a:rPr lang="cs-CZ" baseline="0" dirty="0" err="1" smtClean="0"/>
              <a:t>Water</a:t>
            </a:r>
            <a:r>
              <a:rPr lang="cs-CZ" baseline="0" dirty="0" smtClean="0"/>
              <a:t> </a:t>
            </a:r>
            <a:r>
              <a:rPr lang="cs-CZ" baseline="0" dirty="0" err="1" smtClean="0"/>
              <a:t>bird</a:t>
            </a:r>
            <a:r>
              <a:rPr lang="cs-CZ" baseline="0" dirty="0" smtClean="0"/>
              <a:t> </a:t>
            </a:r>
            <a:r>
              <a:rPr lang="cs-CZ" baseline="0" smtClean="0"/>
              <a:t>- labuť</a:t>
            </a:r>
            <a:endParaRPr lang="cs-CZ" baseline="0" dirty="0" smtClean="0"/>
          </a:p>
          <a:p>
            <a:r>
              <a:rPr lang="cs-CZ" baseline="0" dirty="0" smtClean="0"/>
              <a:t>Metal </a:t>
            </a:r>
            <a:r>
              <a:rPr lang="cs-CZ" baseline="0" dirty="0" err="1" smtClean="0"/>
              <a:t>hot</a:t>
            </a:r>
            <a:r>
              <a:rPr lang="cs-CZ" baseline="0" dirty="0" smtClean="0"/>
              <a:t> – zapalovač</a:t>
            </a:r>
          </a:p>
          <a:p>
            <a:r>
              <a:rPr lang="cs-CZ" dirty="0" smtClean="0"/>
              <a:t>Metal </a:t>
            </a:r>
            <a:r>
              <a:rPr lang="cs-CZ" dirty="0" err="1" smtClean="0"/>
              <a:t>cup</a:t>
            </a:r>
            <a:r>
              <a:rPr lang="cs-CZ" dirty="0" smtClean="0"/>
              <a:t> drink – termoska</a:t>
            </a:r>
          </a:p>
          <a:p>
            <a:endParaRPr lang="cs-CZ" dirty="0"/>
          </a:p>
        </p:txBody>
      </p:sp>
      <p:sp>
        <p:nvSpPr>
          <p:cNvPr id="4" name="Zástupný symbol pro číslo snímku 3"/>
          <p:cNvSpPr>
            <a:spLocks noGrp="1"/>
          </p:cNvSpPr>
          <p:nvPr>
            <p:ph type="sldNum" sz="quarter" idx="10"/>
          </p:nvPr>
        </p:nvSpPr>
        <p:spPr/>
        <p:txBody>
          <a:bodyPr/>
          <a:lstStyle/>
          <a:p>
            <a:fld id="{061BFB77-E6C2-4B5A-88A8-F010DF484D86}" type="slidenum">
              <a:rPr lang="cs-CZ" smtClean="0"/>
              <a:pPr/>
              <a:t>21</a:t>
            </a:fld>
            <a:endParaRPr lang="cs-CZ"/>
          </a:p>
        </p:txBody>
      </p:sp>
    </p:spTree>
    <p:extLst>
      <p:ext uri="{BB962C8B-B14F-4D97-AF65-F5344CB8AC3E}">
        <p14:creationId xmlns:p14="http://schemas.microsoft.com/office/powerpoint/2010/main" val="2673456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https://www.youtube.com/watch?v=OUwOvF7TqgA</a:t>
            </a:r>
            <a:endParaRPr lang="cs-CZ" dirty="0"/>
          </a:p>
        </p:txBody>
      </p:sp>
      <p:sp>
        <p:nvSpPr>
          <p:cNvPr id="4" name="Zástupný symbol pro číslo snímku 3"/>
          <p:cNvSpPr>
            <a:spLocks noGrp="1"/>
          </p:cNvSpPr>
          <p:nvPr>
            <p:ph type="sldNum" sz="quarter" idx="10"/>
          </p:nvPr>
        </p:nvSpPr>
        <p:spPr/>
        <p:txBody>
          <a:bodyPr/>
          <a:lstStyle/>
          <a:p>
            <a:fld id="{061BFB77-E6C2-4B5A-88A8-F010DF484D86}" type="slidenum">
              <a:rPr lang="cs-CZ" smtClean="0"/>
              <a:pPr/>
              <a:t>22</a:t>
            </a:fld>
            <a:endParaRPr lang="cs-CZ"/>
          </a:p>
        </p:txBody>
      </p:sp>
    </p:spTree>
    <p:extLst>
      <p:ext uri="{BB962C8B-B14F-4D97-AF65-F5344CB8AC3E}">
        <p14:creationId xmlns:p14="http://schemas.microsoft.com/office/powerpoint/2010/main" val="412786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6AD8E5D7-A2FF-4681-B446-8305F0DFBD5E}" type="datetimeFigureOut">
              <a:rPr lang="cs-CZ" smtClean="0"/>
              <a:pPr/>
              <a:t>05.10.2022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AD8E5D7-A2FF-4681-B446-8305F0DFBD5E}" type="datetimeFigureOut">
              <a:rPr lang="cs-CZ" smtClean="0"/>
              <a:pPr/>
              <a:t>05.10.2022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AD8E5D7-A2FF-4681-B446-8305F0DFBD5E}" type="datetimeFigureOut">
              <a:rPr lang="cs-CZ" smtClean="0"/>
              <a:pPr/>
              <a:t>05.10.2022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AD8E5D7-A2FF-4681-B446-8305F0DFBD5E}" type="datetimeFigureOut">
              <a:rPr lang="cs-CZ" smtClean="0"/>
              <a:pPr/>
              <a:t>05.10.2022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6AD8E5D7-A2FF-4681-B446-8305F0DFBD5E}" type="datetimeFigureOut">
              <a:rPr lang="cs-CZ" smtClean="0"/>
              <a:pPr/>
              <a:t>05.10.2022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AD8E5D7-A2FF-4681-B446-8305F0DFBD5E}" type="datetimeFigureOut">
              <a:rPr lang="cs-CZ" smtClean="0"/>
              <a:pPr/>
              <a:t>05.10.2022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AD8E5D7-A2FF-4681-B446-8305F0DFBD5E}" type="datetimeFigureOut">
              <a:rPr lang="cs-CZ" smtClean="0"/>
              <a:pPr/>
              <a:t>05.10.2022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6AD8E5D7-A2FF-4681-B446-8305F0DFBD5E}" type="datetimeFigureOut">
              <a:rPr lang="cs-CZ" smtClean="0"/>
              <a:pPr/>
              <a:t>05.10.2022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AD8E5D7-A2FF-4681-B446-8305F0DFBD5E}" type="datetimeFigureOut">
              <a:rPr lang="cs-CZ" smtClean="0"/>
              <a:pPr/>
              <a:t>05.10.2022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6AD8E5D7-A2FF-4681-B446-8305F0DFBD5E}" type="datetimeFigureOut">
              <a:rPr lang="cs-CZ" smtClean="0"/>
              <a:pPr/>
              <a:t>05.10.2022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6AD8E5D7-A2FF-4681-B446-8305F0DFBD5E}" type="datetimeFigureOut">
              <a:rPr lang="cs-CZ" smtClean="0"/>
              <a:pPr/>
              <a:t>05.10.2022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8E5D7-A2FF-4681-B446-8305F0DFBD5E}" type="datetimeFigureOut">
              <a:rPr lang="cs-CZ" smtClean="0"/>
              <a:pPr/>
              <a:t>05.10.2022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7BE51-0FF7-4A78-B09D-18AB57BC500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672481" y="2579401"/>
            <a:ext cx="7809120" cy="364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9716" rIns="0" bIns="0" anchor="ct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5000"/>
              </a:lnSpc>
            </a:pPr>
            <a:r>
              <a:rPr lang="cs-CZ" altLang="cs-CZ" sz="4717" b="1" dirty="0">
                <a:solidFill>
                  <a:srgbClr val="006666"/>
                </a:solidFill>
                <a:latin typeface="Calibri" panose="020F0502020204030204" pitchFamily="34" charset="0"/>
              </a:rPr>
              <a:t>Srovnávací </a:t>
            </a:r>
            <a:r>
              <a:rPr lang="cs-CZ" altLang="cs-CZ" sz="4717" b="1" dirty="0" smtClean="0">
                <a:solidFill>
                  <a:srgbClr val="006666"/>
                </a:solidFill>
                <a:latin typeface="Calibri" panose="020F0502020204030204" pitchFamily="34" charset="0"/>
              </a:rPr>
              <a:t>psychologie</a:t>
            </a:r>
            <a:endParaRPr lang="cs-CZ" altLang="cs-CZ" sz="4717" b="1" dirty="0">
              <a:solidFill>
                <a:srgbClr val="006666"/>
              </a:solidFill>
              <a:latin typeface="Calibri" panose="020F0502020204030204" pitchFamily="34" charset="0"/>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841" y="294120"/>
            <a:ext cx="4129920" cy="298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881" y="294121"/>
            <a:ext cx="4320000" cy="28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956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Laboratoř kognitivních schopností papoušků šedých</a:t>
            </a:r>
          </a:p>
        </p:txBody>
      </p:sp>
      <p:sp>
        <p:nvSpPr>
          <p:cNvPr id="3" name="Zástupný symbol pro obsah 2"/>
          <p:cNvSpPr>
            <a:spLocks noGrp="1"/>
          </p:cNvSpPr>
          <p:nvPr>
            <p:ph idx="1"/>
          </p:nvPr>
        </p:nvSpPr>
        <p:spPr/>
        <p:txBody>
          <a:bodyPr/>
          <a:lstStyle/>
          <a:p>
            <a:r>
              <a:rPr lang="cs-CZ" dirty="0" smtClean="0"/>
              <a:t>Srovnávací psychologie (3 </a:t>
            </a:r>
            <a:r>
              <a:rPr lang="cs-CZ" dirty="0" err="1" smtClean="0"/>
              <a:t>kr</a:t>
            </a:r>
            <a:r>
              <a:rPr lang="cs-CZ" dirty="0" smtClean="0"/>
              <a:t>)</a:t>
            </a:r>
          </a:p>
          <a:p>
            <a:r>
              <a:rPr lang="cs-CZ" dirty="0" smtClean="0"/>
              <a:t>Praktikum ze srovnávací psychologie (3 </a:t>
            </a:r>
            <a:r>
              <a:rPr lang="cs-CZ" dirty="0" err="1" smtClean="0"/>
              <a:t>kr</a:t>
            </a:r>
            <a:r>
              <a:rPr lang="cs-CZ" dirty="0" smtClean="0"/>
              <a:t>)</a:t>
            </a:r>
          </a:p>
          <a:p>
            <a:r>
              <a:rPr lang="cs-CZ" dirty="0" smtClean="0"/>
              <a:t>Studium kognitivních schopností papoušků šedých (4 </a:t>
            </a:r>
            <a:r>
              <a:rPr lang="cs-CZ" dirty="0" err="1" smtClean="0"/>
              <a:t>kr</a:t>
            </a:r>
            <a:r>
              <a:rPr lang="cs-CZ" dirty="0" smtClean="0"/>
              <a:t>)</a:t>
            </a:r>
            <a:endParaRPr lang="cs-CZ" dirty="0"/>
          </a:p>
        </p:txBody>
      </p:sp>
    </p:spTree>
    <p:extLst>
      <p:ext uri="{BB962C8B-B14F-4D97-AF65-F5344CB8AC3E}">
        <p14:creationId xmlns:p14="http://schemas.microsoft.com/office/powerpoint/2010/main" val="1612751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Mezidruhová komunikace</a:t>
            </a:r>
            <a:endParaRPr lang="cs-CZ" dirty="0"/>
          </a:p>
        </p:txBody>
      </p:sp>
      <p:sp>
        <p:nvSpPr>
          <p:cNvPr id="3" name="Podnadpis 2"/>
          <p:cNvSpPr>
            <a:spLocks noGrp="1"/>
          </p:cNvSpPr>
          <p:nvPr>
            <p:ph type="subTitle" idx="1"/>
          </p:nvPr>
        </p:nvSpPr>
        <p:spPr/>
        <p:txBody>
          <a:bodyPr/>
          <a:lstStyle/>
          <a:p>
            <a:r>
              <a:rPr lang="cs-CZ" dirty="0" smtClean="0"/>
              <a:t>Výukové projekty jazyka u </a:t>
            </a:r>
            <a:r>
              <a:rPr lang="cs-CZ" dirty="0" err="1" smtClean="0"/>
              <a:t>lidoopů</a:t>
            </a: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cs-CZ" dirty="0" smtClean="0"/>
              <a:t>Mezidruhová komunikace</a:t>
            </a:r>
            <a:endParaRPr lang="cs-CZ" dirty="0"/>
          </a:p>
        </p:txBody>
      </p:sp>
      <p:sp>
        <p:nvSpPr>
          <p:cNvPr id="3" name="Zástupný symbol pro obsah 2"/>
          <p:cNvSpPr>
            <a:spLocks noGrp="1"/>
          </p:cNvSpPr>
          <p:nvPr>
            <p:ph idx="1"/>
          </p:nvPr>
        </p:nvSpPr>
        <p:spPr>
          <a:xfrm>
            <a:off x="683568" y="1844824"/>
            <a:ext cx="7776864" cy="1656184"/>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cs-CZ" sz="2800" dirty="0" smtClean="0"/>
              <a:t>	</a:t>
            </a:r>
            <a:r>
              <a:rPr lang="cs-CZ" sz="2400" dirty="0" smtClean="0"/>
              <a:t>Snaha naučit v laboratorních podmínkách zvířata různé lidské kódy nebo umělé formy komunikace založené na pravidlech, které pravděpodobně odráží lidský komunikační systém</a:t>
            </a:r>
            <a:endParaRPr lang="cs-CZ" sz="2800" dirty="0"/>
          </a:p>
        </p:txBody>
      </p:sp>
      <p:sp>
        <p:nvSpPr>
          <p:cNvPr id="4" name="Zástupný symbol pro obsah 2"/>
          <p:cNvSpPr txBox="1">
            <a:spLocks/>
          </p:cNvSpPr>
          <p:nvPr/>
        </p:nvSpPr>
        <p:spPr>
          <a:xfrm>
            <a:off x="683568" y="3933056"/>
            <a:ext cx="7776864" cy="266429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cs-CZ" sz="2400" b="0" i="0" u="none" strike="noStrike" kern="1200" cap="none" spc="0" normalizeH="0" baseline="0" noProof="0" dirty="0" smtClean="0">
                <a:ln>
                  <a:noFill/>
                </a:ln>
                <a:solidFill>
                  <a:schemeClr val="dk1"/>
                </a:solidFill>
                <a:effectLst/>
                <a:uLnTx/>
                <a:uFillTx/>
                <a:latin typeface="+mn-lt"/>
                <a:ea typeface="+mn-ea"/>
                <a:cs typeface="+mn-cs"/>
              </a:rPr>
              <a:t>MOTO:</a:t>
            </a:r>
          </a:p>
          <a:p>
            <a:pPr marL="514350" marR="0" lvl="0" indent="-514350" algn="l" defTabSz="914400" rtl="0" eaLnBrk="1" fontAlgn="auto" latinLnBrk="0" hangingPunct="1">
              <a:lnSpc>
                <a:spcPct val="100000"/>
              </a:lnSpc>
              <a:spcBef>
                <a:spcPct val="20000"/>
              </a:spcBef>
              <a:spcAft>
                <a:spcPts val="0"/>
              </a:spcAft>
              <a:buClrTx/>
              <a:buSzTx/>
              <a:buAutoNum type="arabicPeriod"/>
              <a:tabLst/>
              <a:defRPr/>
            </a:pPr>
            <a:r>
              <a:rPr kumimoji="0" lang="cs-CZ" sz="2400" b="0" i="0" u="none" strike="noStrike" kern="1200" cap="none" spc="0" normalizeH="0" baseline="0" noProof="0" dirty="0" smtClean="0">
                <a:ln>
                  <a:noFill/>
                </a:ln>
                <a:solidFill>
                  <a:schemeClr val="dk1"/>
                </a:solidFill>
                <a:effectLst/>
                <a:uLnTx/>
                <a:uFillTx/>
                <a:latin typeface="+mn-lt"/>
                <a:ea typeface="+mn-ea"/>
                <a:cs typeface="+mn-cs"/>
              </a:rPr>
              <a:t>Zvládnutí komunikačního systému umožňuje určit úroveň kognice a vědomí zvířete</a:t>
            </a:r>
          </a:p>
          <a:p>
            <a:pPr marL="514350" marR="0" lvl="0" indent="-514350" algn="l" defTabSz="914400" rtl="0" eaLnBrk="1" fontAlgn="auto" latinLnBrk="0" hangingPunct="1">
              <a:lnSpc>
                <a:spcPct val="100000"/>
              </a:lnSpc>
              <a:spcBef>
                <a:spcPct val="20000"/>
              </a:spcBef>
              <a:spcAft>
                <a:spcPts val="0"/>
              </a:spcAft>
              <a:buClrTx/>
              <a:buSzTx/>
              <a:buAutoNum type="arabicPeriod"/>
              <a:tabLst/>
              <a:defRPr/>
            </a:pPr>
            <a:r>
              <a:rPr kumimoji="0" lang="cs-CZ" sz="2400" b="0" i="0" u="none" strike="noStrike" kern="1200" cap="none" spc="0" normalizeH="0" baseline="0" noProof="0" dirty="0" smtClean="0">
                <a:ln>
                  <a:noFill/>
                </a:ln>
                <a:solidFill>
                  <a:schemeClr val="dk1"/>
                </a:solidFill>
                <a:effectLst/>
                <a:uLnTx/>
                <a:uFillTx/>
                <a:latin typeface="+mn-lt"/>
                <a:ea typeface="+mn-ea"/>
                <a:cs typeface="+mn-cs"/>
              </a:rPr>
              <a:t>Je schopnost</a:t>
            </a:r>
            <a:r>
              <a:rPr kumimoji="0" lang="cs-CZ" sz="2400" b="0" i="0" u="none" strike="noStrike" kern="1200" cap="none" spc="0" normalizeH="0" noProof="0" dirty="0" smtClean="0">
                <a:ln>
                  <a:noFill/>
                </a:ln>
                <a:solidFill>
                  <a:schemeClr val="dk1"/>
                </a:solidFill>
                <a:effectLst/>
                <a:uLnTx/>
                <a:uFillTx/>
                <a:latin typeface="+mn-lt"/>
                <a:ea typeface="+mn-ea"/>
                <a:cs typeface="+mn-cs"/>
              </a:rPr>
              <a:t> ovládat jazyk skutečně unikátní adaptace člověka?</a:t>
            </a:r>
          </a:p>
          <a:p>
            <a:pPr marL="514350" marR="0" lvl="0" indent="-514350" algn="l" defTabSz="914400" rtl="0" eaLnBrk="1" fontAlgn="auto" latinLnBrk="0" hangingPunct="1">
              <a:lnSpc>
                <a:spcPct val="100000"/>
              </a:lnSpc>
              <a:spcBef>
                <a:spcPct val="20000"/>
              </a:spcBef>
              <a:spcAft>
                <a:spcPts val="0"/>
              </a:spcAft>
              <a:buClrTx/>
              <a:buSzTx/>
              <a:buAutoNum type="arabicPeriod"/>
              <a:tabLst/>
              <a:defRPr/>
            </a:pPr>
            <a:r>
              <a:rPr kumimoji="0" lang="cs-CZ" sz="2400" b="0" i="0" u="none" strike="noStrike" kern="1200" cap="none" spc="0" normalizeH="0" noProof="0" dirty="0" smtClean="0">
                <a:ln>
                  <a:noFill/>
                </a:ln>
                <a:solidFill>
                  <a:schemeClr val="dk1"/>
                </a:solidFill>
                <a:effectLst/>
                <a:uLnTx/>
                <a:uFillTx/>
                <a:latin typeface="+mn-lt"/>
                <a:ea typeface="+mn-ea"/>
                <a:cs typeface="+mn-cs"/>
              </a:rPr>
              <a:t>Co nám o sobě „řeknou“ komunikující zvířata?</a:t>
            </a:r>
          </a:p>
          <a:p>
            <a:pPr marL="514350" marR="0" lvl="0" indent="-514350" algn="l" defTabSz="914400" rtl="0" eaLnBrk="1" fontAlgn="auto" latinLnBrk="0" hangingPunct="1">
              <a:lnSpc>
                <a:spcPct val="100000"/>
              </a:lnSpc>
              <a:spcBef>
                <a:spcPct val="20000"/>
              </a:spcBef>
              <a:spcAft>
                <a:spcPts val="0"/>
              </a:spcAft>
              <a:buClrTx/>
              <a:buSzTx/>
              <a:buAutoNum type="arabicPeriod"/>
              <a:tabLst/>
              <a:defRPr/>
            </a:pPr>
            <a:endParaRPr kumimoji="0" lang="cs-CZ" sz="2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457200" y="274638"/>
            <a:ext cx="8229600"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smtClean="0">
                <a:ln>
                  <a:noFill/>
                </a:ln>
                <a:solidFill>
                  <a:schemeClr val="lt1"/>
                </a:solidFill>
                <a:effectLst/>
                <a:uLnTx/>
                <a:uFillTx/>
                <a:latin typeface="+mn-lt"/>
                <a:ea typeface="+mn-ea"/>
                <a:cs typeface="+mn-cs"/>
              </a:rPr>
              <a:t>Časová osa lingvistických</a:t>
            </a:r>
            <a:r>
              <a:rPr kumimoji="0" lang="cs-CZ" sz="4400" b="0" i="0" u="none" strike="noStrike" kern="1200" cap="none" spc="0" normalizeH="0" noProof="0" dirty="0" smtClean="0">
                <a:ln>
                  <a:noFill/>
                </a:ln>
                <a:solidFill>
                  <a:schemeClr val="lt1"/>
                </a:solidFill>
                <a:effectLst/>
                <a:uLnTx/>
                <a:uFillTx/>
                <a:latin typeface="+mn-lt"/>
                <a:ea typeface="+mn-ea"/>
                <a:cs typeface="+mn-cs"/>
              </a:rPr>
              <a:t> projektů</a:t>
            </a:r>
            <a:endParaRPr kumimoji="0" lang="cs-CZ" sz="4400" b="0" i="0" u="none" strike="noStrike" kern="1200" cap="none" spc="0" normalizeH="0" baseline="0" noProof="0" dirty="0" smtClean="0">
              <a:ln>
                <a:noFill/>
              </a:ln>
              <a:solidFill>
                <a:schemeClr val="lt1"/>
              </a:solidFill>
              <a:effectLst/>
              <a:uLnTx/>
              <a:uFillTx/>
              <a:latin typeface="+mn-lt"/>
              <a:ea typeface="+mn-ea"/>
              <a:cs typeface="+mn-cs"/>
            </a:endParaRPr>
          </a:p>
        </p:txBody>
      </p:sp>
      <p:graphicFrame>
        <p:nvGraphicFramePr>
          <p:cNvPr id="5" name="Tabulka 4"/>
          <p:cNvGraphicFramePr>
            <a:graphicFrameLocks noGrp="1"/>
          </p:cNvGraphicFramePr>
          <p:nvPr>
            <p:extLst>
              <p:ext uri="{D42A27DB-BD31-4B8C-83A1-F6EECF244321}">
                <p14:modId xmlns:p14="http://schemas.microsoft.com/office/powerpoint/2010/main" val="4070741923"/>
              </p:ext>
            </p:extLst>
          </p:nvPr>
        </p:nvGraphicFramePr>
        <p:xfrm>
          <a:off x="2699792" y="1700808"/>
          <a:ext cx="6048673" cy="5085922"/>
        </p:xfrm>
        <a:graphic>
          <a:graphicData uri="http://schemas.openxmlformats.org/drawingml/2006/table">
            <a:tbl>
              <a:tblPr/>
              <a:tblGrid>
                <a:gridCol w="540060">
                  <a:extLst>
                    <a:ext uri="{9D8B030D-6E8A-4147-A177-3AD203B41FA5}">
                      <a16:colId xmlns:a16="http://schemas.microsoft.com/office/drawing/2014/main" val="20000"/>
                    </a:ext>
                  </a:extLst>
                </a:gridCol>
                <a:gridCol w="230850">
                  <a:extLst>
                    <a:ext uri="{9D8B030D-6E8A-4147-A177-3AD203B41FA5}">
                      <a16:colId xmlns:a16="http://schemas.microsoft.com/office/drawing/2014/main" val="20001"/>
                    </a:ext>
                  </a:extLst>
                </a:gridCol>
                <a:gridCol w="5277763">
                  <a:extLst>
                    <a:ext uri="{9D8B030D-6E8A-4147-A177-3AD203B41FA5}">
                      <a16:colId xmlns:a16="http://schemas.microsoft.com/office/drawing/2014/main" val="20002"/>
                    </a:ext>
                  </a:extLst>
                </a:gridCol>
              </a:tblGrid>
              <a:tr h="35382">
                <a:tc>
                  <a:txBody>
                    <a:bodyPr/>
                    <a:lstStyle/>
                    <a:p>
                      <a:pPr algn="r" fontAlgn="b"/>
                      <a:r>
                        <a:rPr lang="cs-CZ" sz="1600" b="0" i="0" u="none" strike="noStrike" dirty="0">
                          <a:solidFill>
                            <a:srgbClr val="000000"/>
                          </a:solidFill>
                          <a:latin typeface="Calibri"/>
                        </a:rPr>
                        <a:t>1947</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smtClean="0">
                          <a:solidFill>
                            <a:srgbClr val="000000"/>
                          </a:solidFill>
                          <a:latin typeface="Calibri"/>
                        </a:rPr>
                        <a:t> </a:t>
                      </a:r>
                      <a:r>
                        <a:rPr lang="cs-CZ" sz="1600" b="0" i="0" u="none" strike="noStrike" dirty="0" err="1">
                          <a:solidFill>
                            <a:srgbClr val="000000"/>
                          </a:solidFill>
                          <a:latin typeface="Calibri"/>
                        </a:rPr>
                        <a:t>Viki</a:t>
                      </a:r>
                      <a:r>
                        <a:rPr lang="cs-CZ" sz="1600" b="0" i="0" u="none" strike="noStrike" dirty="0">
                          <a:solidFill>
                            <a:srgbClr val="000000"/>
                          </a:solidFill>
                          <a:latin typeface="Calibri"/>
                        </a:rPr>
                        <a:t>, vychovávána </a:t>
                      </a:r>
                      <a:r>
                        <a:rPr lang="cs-CZ" sz="1600" b="0" i="0" u="none" strike="noStrike" dirty="0" err="1">
                          <a:solidFill>
                            <a:srgbClr val="000000"/>
                          </a:solidFill>
                          <a:latin typeface="Calibri"/>
                        </a:rPr>
                        <a:t>Hayesovými</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126882">
                <a:tc>
                  <a:txBody>
                    <a:bodyPr/>
                    <a:lstStyle/>
                    <a:p>
                      <a:pPr algn="r" fontAlgn="b"/>
                      <a:r>
                        <a:rPr lang="cs-CZ" sz="1600" b="0" i="0" u="none" strike="noStrike" dirty="0">
                          <a:solidFill>
                            <a:srgbClr val="000000"/>
                          </a:solidFill>
                          <a:latin typeface="Calibri"/>
                        </a:rPr>
                        <a:t>1951</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cs-CZ" sz="1600" b="0" i="0" u="none" strike="noStrike" dirty="0">
                          <a:solidFill>
                            <a:srgbClr val="000000"/>
                          </a:solidFill>
                          <a:latin typeface="Calibri"/>
                        </a:rPr>
                        <a:t>publikována práce s </a:t>
                      </a:r>
                      <a:r>
                        <a:rPr lang="cs-CZ" sz="1600" b="0" i="0" u="none" strike="noStrike" dirty="0" err="1">
                          <a:solidFill>
                            <a:srgbClr val="000000"/>
                          </a:solidFill>
                          <a:latin typeface="Calibri"/>
                        </a:rPr>
                        <a:t>Viki</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375929">
                <a:tc>
                  <a:txBody>
                    <a:bodyPr/>
                    <a:lstStyle/>
                    <a:p>
                      <a:pPr algn="r" fontAlgn="b"/>
                      <a:r>
                        <a:rPr lang="cs-CZ" sz="1600" b="0" i="0" u="none" strike="noStrike" dirty="0">
                          <a:solidFill>
                            <a:srgbClr val="000000"/>
                          </a:solidFill>
                          <a:latin typeface="Calibri"/>
                        </a:rPr>
                        <a:t>1965</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err="1" smtClean="0">
                          <a:solidFill>
                            <a:srgbClr val="000000"/>
                          </a:solidFill>
                          <a:latin typeface="Calibri"/>
                        </a:rPr>
                        <a:t>Washoe</a:t>
                      </a:r>
                      <a:r>
                        <a:rPr lang="cs-CZ" sz="1600" b="0" i="0" u="none" strike="noStrike" dirty="0">
                          <a:solidFill>
                            <a:srgbClr val="000000"/>
                          </a:solidFill>
                          <a:latin typeface="Calibri"/>
                        </a:rPr>
                        <a:t>, o rok později ji </a:t>
                      </a:r>
                      <a:r>
                        <a:rPr lang="cs-CZ" sz="1600" b="0" i="0" u="none" strike="noStrike" dirty="0" err="1">
                          <a:solidFill>
                            <a:srgbClr val="000000"/>
                          </a:solidFill>
                          <a:latin typeface="Calibri"/>
                        </a:rPr>
                        <a:t>Gardnerovi</a:t>
                      </a:r>
                      <a:r>
                        <a:rPr lang="cs-CZ" sz="1600" b="0" i="0" u="none" strike="noStrike" dirty="0">
                          <a:solidFill>
                            <a:srgbClr val="000000"/>
                          </a:solidFill>
                          <a:latin typeface="Calibri"/>
                        </a:rPr>
                        <a:t> začínají učit znakovou řeč</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417437">
                <a:tc>
                  <a:txBody>
                    <a:bodyPr/>
                    <a:lstStyle/>
                    <a:p>
                      <a:pPr algn="r" fontAlgn="b"/>
                      <a:r>
                        <a:rPr lang="cs-CZ" sz="1600" b="0" i="0" u="none" strike="noStrike" dirty="0">
                          <a:solidFill>
                            <a:srgbClr val="000000"/>
                          </a:solidFill>
                          <a:latin typeface="Calibri"/>
                        </a:rPr>
                        <a:t>1968</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cs-CZ" sz="1600" b="0" i="0" u="none" strike="noStrike" dirty="0" err="1">
                          <a:solidFill>
                            <a:srgbClr val="000000"/>
                          </a:solidFill>
                          <a:latin typeface="Calibri"/>
                        </a:rPr>
                        <a:t>Ann</a:t>
                      </a:r>
                      <a:r>
                        <a:rPr lang="cs-CZ" sz="1600" b="0" i="0" u="none" strike="noStrike" dirty="0">
                          <a:solidFill>
                            <a:srgbClr val="000000"/>
                          </a:solidFill>
                          <a:latin typeface="Calibri"/>
                        </a:rPr>
                        <a:t> a David </a:t>
                      </a:r>
                      <a:r>
                        <a:rPr lang="cs-CZ" sz="1600" b="0" i="0" u="none" strike="noStrike" dirty="0" err="1">
                          <a:solidFill>
                            <a:srgbClr val="000000"/>
                          </a:solidFill>
                          <a:latin typeface="Calibri"/>
                        </a:rPr>
                        <a:t>Premack</a:t>
                      </a:r>
                      <a:r>
                        <a:rPr lang="cs-CZ" sz="1600" b="0" i="0" u="none" strike="noStrike" dirty="0">
                          <a:solidFill>
                            <a:srgbClr val="000000"/>
                          </a:solidFill>
                          <a:latin typeface="Calibri"/>
                        </a:rPr>
                        <a:t> začínají učit </a:t>
                      </a:r>
                      <a:r>
                        <a:rPr lang="cs-CZ" sz="1600" b="0" i="0" u="none" strike="noStrike" dirty="0" err="1">
                          <a:solidFill>
                            <a:srgbClr val="000000"/>
                          </a:solidFill>
                          <a:latin typeface="Calibri"/>
                        </a:rPr>
                        <a:t>Sarah</a:t>
                      </a:r>
                      <a:r>
                        <a:rPr lang="cs-CZ" sz="1600" b="0" i="0" u="none" strike="noStrike" dirty="0">
                          <a:solidFill>
                            <a:srgbClr val="000000"/>
                          </a:solidFill>
                          <a:latin typeface="Calibri"/>
                        </a:rPr>
                        <a:t> komunikovat plastikovými symboly</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r h="334422">
                <a:tc>
                  <a:txBody>
                    <a:bodyPr/>
                    <a:lstStyle/>
                    <a:p>
                      <a:pPr algn="r" fontAlgn="b"/>
                      <a:r>
                        <a:rPr lang="cs-CZ" sz="1600" b="0" i="0" u="none" strike="noStrike" dirty="0">
                          <a:solidFill>
                            <a:srgbClr val="000000"/>
                          </a:solidFill>
                          <a:latin typeface="Calibri"/>
                        </a:rPr>
                        <a:t>1969</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cs-CZ" sz="1600" b="0" i="0" u="none" strike="noStrike" dirty="0" err="1">
                          <a:solidFill>
                            <a:srgbClr val="000000"/>
                          </a:solidFill>
                          <a:latin typeface="Calibri"/>
                        </a:rPr>
                        <a:t>Gardnerovi</a:t>
                      </a:r>
                      <a:r>
                        <a:rPr lang="cs-CZ" sz="1600" b="0" i="0" u="none" strike="noStrike" dirty="0">
                          <a:solidFill>
                            <a:srgbClr val="000000"/>
                          </a:solidFill>
                          <a:latin typeface="Calibri"/>
                        </a:rPr>
                        <a:t> publikují v Science, že </a:t>
                      </a:r>
                      <a:r>
                        <a:rPr lang="cs-CZ" sz="1600" b="0" i="0" u="none" strike="noStrike" dirty="0" err="1">
                          <a:solidFill>
                            <a:srgbClr val="000000"/>
                          </a:solidFill>
                          <a:latin typeface="Calibri"/>
                        </a:rPr>
                        <a:t>Washoe</a:t>
                      </a:r>
                      <a:r>
                        <a:rPr lang="cs-CZ" sz="1600" b="0" i="0" u="none" strike="noStrike" dirty="0">
                          <a:solidFill>
                            <a:srgbClr val="000000"/>
                          </a:solidFill>
                          <a:latin typeface="Calibri"/>
                        </a:rPr>
                        <a:t> se naučila 85 znaků</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4"/>
                  </a:ext>
                </a:extLst>
              </a:tr>
              <a:tr h="375929">
                <a:tc>
                  <a:txBody>
                    <a:bodyPr/>
                    <a:lstStyle/>
                    <a:p>
                      <a:pPr algn="r" fontAlgn="b"/>
                      <a:r>
                        <a:rPr lang="cs-CZ" sz="1600" b="0" i="0" u="none" strike="noStrike" dirty="0">
                          <a:solidFill>
                            <a:srgbClr val="000000"/>
                          </a:solidFill>
                          <a:latin typeface="Calibri"/>
                        </a:rPr>
                        <a:t>1970</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smtClean="0">
                          <a:solidFill>
                            <a:srgbClr val="000000"/>
                          </a:solidFill>
                          <a:latin typeface="Calibri"/>
                        </a:rPr>
                        <a:t>Lany</a:t>
                      </a:r>
                      <a:r>
                        <a:rPr lang="cs-CZ" sz="1600" b="0" i="0" u="none" strike="noStrike" dirty="0">
                          <a:solidFill>
                            <a:srgbClr val="000000"/>
                          </a:solidFill>
                          <a:latin typeface="Calibri"/>
                        </a:rPr>
                        <a:t>, zahájení </a:t>
                      </a:r>
                      <a:r>
                        <a:rPr lang="cs-CZ" sz="1600" b="0" i="0" u="none" strike="noStrike" dirty="0" err="1">
                          <a:solidFill>
                            <a:srgbClr val="000000"/>
                          </a:solidFill>
                          <a:latin typeface="Calibri"/>
                        </a:rPr>
                        <a:t>Language</a:t>
                      </a:r>
                      <a:r>
                        <a:rPr lang="cs-CZ" sz="1600" b="0" i="0" u="none" strike="noStrike" dirty="0">
                          <a:solidFill>
                            <a:srgbClr val="000000"/>
                          </a:solidFill>
                          <a:latin typeface="Calibri"/>
                        </a:rPr>
                        <a:t> Analog (LANA) projektu </a:t>
                      </a:r>
                      <a:r>
                        <a:rPr lang="cs-CZ" sz="1600" b="0" i="0" u="none" strike="noStrike" dirty="0" err="1">
                          <a:solidFill>
                            <a:srgbClr val="000000"/>
                          </a:solidFill>
                          <a:latin typeface="Calibri"/>
                        </a:rPr>
                        <a:t>Rumbaughem</a:t>
                      </a:r>
                      <a:r>
                        <a:rPr lang="cs-CZ" sz="1600" b="0" i="0" u="none" strike="noStrike" dirty="0">
                          <a:solidFill>
                            <a:srgbClr val="000000"/>
                          </a:solidFill>
                          <a:latin typeface="Calibri"/>
                        </a:rPr>
                        <a:t> </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5"/>
                  </a:ext>
                </a:extLst>
              </a:tr>
              <a:tr h="334422">
                <a:tc>
                  <a:txBody>
                    <a:bodyPr/>
                    <a:lstStyle/>
                    <a:p>
                      <a:pPr algn="r" fontAlgn="b"/>
                      <a:r>
                        <a:rPr lang="cs-CZ" sz="1600" b="0" i="0" u="none" strike="noStrike" dirty="0">
                          <a:solidFill>
                            <a:srgbClr val="000000"/>
                          </a:solidFill>
                          <a:latin typeface="Calibri"/>
                        </a:rPr>
                        <a:t>1971</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smtClean="0">
                          <a:solidFill>
                            <a:srgbClr val="000000"/>
                          </a:solidFill>
                          <a:latin typeface="Calibri"/>
                        </a:rPr>
                        <a:t>Koko</a:t>
                      </a:r>
                      <a:r>
                        <a:rPr lang="cs-CZ" sz="1600" b="0" i="0" u="none" strike="noStrike" dirty="0">
                          <a:solidFill>
                            <a:srgbClr val="000000"/>
                          </a:solidFill>
                          <a:latin typeface="Calibri"/>
                        </a:rPr>
                        <a:t>, později </a:t>
                      </a:r>
                      <a:r>
                        <a:rPr lang="cs-CZ" sz="1600" b="0" i="0" u="none" strike="noStrike" dirty="0" err="1">
                          <a:solidFill>
                            <a:srgbClr val="000000"/>
                          </a:solidFill>
                          <a:latin typeface="Calibri"/>
                        </a:rPr>
                        <a:t>Pattersonovou</a:t>
                      </a:r>
                      <a:r>
                        <a:rPr lang="cs-CZ" sz="1600" b="0" i="0" u="none" strike="noStrike" dirty="0">
                          <a:solidFill>
                            <a:srgbClr val="000000"/>
                          </a:solidFill>
                          <a:latin typeface="Calibri"/>
                        </a:rPr>
                        <a:t> vyučována znakové řeči</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6"/>
                  </a:ext>
                </a:extLst>
              </a:tr>
              <a:tr h="168390">
                <a:tc>
                  <a:txBody>
                    <a:bodyPr/>
                    <a:lstStyle/>
                    <a:p>
                      <a:pPr algn="r" fontAlgn="b"/>
                      <a:r>
                        <a:rPr lang="cs-CZ" sz="1600" b="0" i="0" u="none" strike="noStrike" dirty="0">
                          <a:solidFill>
                            <a:srgbClr val="000000"/>
                          </a:solidFill>
                          <a:latin typeface="Calibri"/>
                        </a:rPr>
                        <a:t>1973</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it-IT" sz="1600" b="0" i="0" u="none" strike="noStrike" dirty="0" smtClean="0">
                          <a:solidFill>
                            <a:srgbClr val="000000"/>
                          </a:solidFill>
                          <a:latin typeface="Calibri"/>
                        </a:rPr>
                        <a:t>*Shermana </a:t>
                      </a:r>
                      <a:r>
                        <a:rPr lang="it-IT" sz="1600" b="0" i="0" u="none" strike="noStrike" dirty="0">
                          <a:solidFill>
                            <a:srgbClr val="000000"/>
                          </a:solidFill>
                          <a:latin typeface="Calibri"/>
                        </a:rPr>
                        <a:t>a později Austina</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7"/>
                  </a:ext>
                </a:extLst>
              </a:tr>
              <a:tr h="85374">
                <a:tc>
                  <a:txBody>
                    <a:bodyPr/>
                    <a:lstStyle/>
                    <a:p>
                      <a:pPr algn="r" fontAlgn="b"/>
                      <a:r>
                        <a:rPr lang="cs-CZ" sz="1600" b="0" i="0" u="none" strike="noStrike" dirty="0">
                          <a:solidFill>
                            <a:srgbClr val="000000"/>
                          </a:solidFill>
                          <a:latin typeface="Calibri"/>
                        </a:rPr>
                        <a:t>1976</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smtClean="0">
                          <a:solidFill>
                            <a:srgbClr val="000000"/>
                          </a:solidFill>
                          <a:latin typeface="Calibri"/>
                        </a:rPr>
                        <a:t>Alexe</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8"/>
                  </a:ext>
                </a:extLst>
              </a:tr>
              <a:tr h="292914">
                <a:tc>
                  <a:txBody>
                    <a:bodyPr/>
                    <a:lstStyle/>
                    <a:p>
                      <a:pPr algn="r" fontAlgn="b"/>
                      <a:r>
                        <a:rPr lang="cs-CZ" sz="1600" b="0" i="0" u="none" strike="noStrike" dirty="0">
                          <a:solidFill>
                            <a:srgbClr val="000000"/>
                          </a:solidFill>
                          <a:latin typeface="Calibri"/>
                        </a:rPr>
                        <a:t>1977</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smtClean="0">
                          <a:solidFill>
                            <a:srgbClr val="000000"/>
                          </a:solidFill>
                          <a:latin typeface="Calibri"/>
                        </a:rPr>
                        <a:t>orangutana </a:t>
                      </a:r>
                      <a:r>
                        <a:rPr lang="cs-CZ" sz="1600" b="0" i="0" u="none" strike="noStrike" dirty="0" err="1">
                          <a:solidFill>
                            <a:srgbClr val="000000"/>
                          </a:solidFill>
                          <a:latin typeface="Calibri"/>
                        </a:rPr>
                        <a:t>Chanteka</a:t>
                      </a:r>
                      <a:r>
                        <a:rPr lang="cs-CZ" sz="1600" b="0" i="0" u="none" strike="noStrike" dirty="0">
                          <a:solidFill>
                            <a:srgbClr val="000000"/>
                          </a:solidFill>
                          <a:latin typeface="Calibri"/>
                        </a:rPr>
                        <a:t>, později učeného </a:t>
                      </a:r>
                      <a:r>
                        <a:rPr lang="cs-CZ" sz="1600" b="0" i="0" u="none" strike="noStrike" dirty="0" err="1">
                          <a:solidFill>
                            <a:srgbClr val="000000"/>
                          </a:solidFill>
                          <a:latin typeface="Calibri"/>
                        </a:rPr>
                        <a:t>Milesem</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9"/>
                  </a:ext>
                </a:extLst>
              </a:tr>
              <a:tr h="209898">
                <a:tc>
                  <a:txBody>
                    <a:bodyPr/>
                    <a:lstStyle/>
                    <a:p>
                      <a:pPr algn="r" fontAlgn="b"/>
                      <a:r>
                        <a:rPr lang="cs-CZ" sz="1600" b="0" i="0" u="none" strike="noStrike" dirty="0">
                          <a:solidFill>
                            <a:srgbClr val="000000"/>
                          </a:solidFill>
                          <a:latin typeface="Calibri"/>
                        </a:rPr>
                        <a:t>1979</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cs-CZ" sz="1600" b="0" i="0" u="none" strike="noStrike" dirty="0" err="1">
                          <a:solidFill>
                            <a:srgbClr val="000000"/>
                          </a:solidFill>
                          <a:latin typeface="Calibri"/>
                        </a:rPr>
                        <a:t>Terrace</a:t>
                      </a:r>
                      <a:r>
                        <a:rPr lang="cs-CZ" sz="1600" b="0" i="0" u="none" strike="noStrike" dirty="0">
                          <a:solidFill>
                            <a:srgbClr val="000000"/>
                          </a:solidFill>
                          <a:latin typeface="Calibri"/>
                        </a:rPr>
                        <a:t> publikuje negativní výsledky s </a:t>
                      </a:r>
                      <a:r>
                        <a:rPr lang="cs-CZ" sz="1600" b="0" i="0" u="none" strike="noStrike" dirty="0" err="1">
                          <a:solidFill>
                            <a:srgbClr val="000000"/>
                          </a:solidFill>
                          <a:latin typeface="Calibri"/>
                        </a:rPr>
                        <a:t>Nimem</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0"/>
                  </a:ext>
                </a:extLst>
              </a:tr>
              <a:tr h="85374">
                <a:tc>
                  <a:txBody>
                    <a:bodyPr/>
                    <a:lstStyle/>
                    <a:p>
                      <a:pPr algn="r" fontAlgn="b"/>
                      <a:r>
                        <a:rPr lang="cs-CZ" sz="1600" b="0" i="0" u="none" strike="noStrike" dirty="0">
                          <a:solidFill>
                            <a:srgbClr val="000000"/>
                          </a:solidFill>
                          <a:latin typeface="Calibri"/>
                        </a:rPr>
                        <a:t>1980</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err="1" smtClean="0">
                          <a:solidFill>
                            <a:srgbClr val="000000"/>
                          </a:solidFill>
                          <a:latin typeface="Calibri"/>
                        </a:rPr>
                        <a:t>Kanziho</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1"/>
                  </a:ext>
                </a:extLst>
              </a:tr>
              <a:tr h="334422">
                <a:tc>
                  <a:txBody>
                    <a:bodyPr/>
                    <a:lstStyle/>
                    <a:p>
                      <a:pPr algn="r" fontAlgn="b"/>
                      <a:r>
                        <a:rPr lang="cs-CZ" sz="1600" b="0" i="0" u="none" strike="noStrike" dirty="0">
                          <a:solidFill>
                            <a:srgbClr val="000000"/>
                          </a:solidFill>
                          <a:latin typeface="Calibri"/>
                        </a:rPr>
                        <a:t>1986</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cs-CZ" sz="1600" b="0" i="0" u="none" strike="noStrike" dirty="0" err="1">
                          <a:solidFill>
                            <a:srgbClr val="000000"/>
                          </a:solidFill>
                          <a:latin typeface="Calibri"/>
                        </a:rPr>
                        <a:t>Savage</a:t>
                      </a:r>
                      <a:r>
                        <a:rPr lang="cs-CZ" sz="1600" b="0" i="0" u="none" strike="noStrike" dirty="0">
                          <a:solidFill>
                            <a:srgbClr val="000000"/>
                          </a:solidFill>
                          <a:latin typeface="Calibri"/>
                        </a:rPr>
                        <a:t>-</a:t>
                      </a:r>
                      <a:r>
                        <a:rPr lang="cs-CZ" sz="1600" b="0" i="0" u="none" strike="noStrike" dirty="0" err="1">
                          <a:solidFill>
                            <a:srgbClr val="000000"/>
                          </a:solidFill>
                          <a:latin typeface="Calibri"/>
                        </a:rPr>
                        <a:t>Rumbaugh</a:t>
                      </a:r>
                      <a:r>
                        <a:rPr lang="cs-CZ" sz="1600" b="0" i="0" u="none" strike="noStrike" dirty="0">
                          <a:solidFill>
                            <a:srgbClr val="000000"/>
                          </a:solidFill>
                          <a:latin typeface="Calibri"/>
                        </a:rPr>
                        <a:t> publikuje práci na </a:t>
                      </a:r>
                      <a:r>
                        <a:rPr lang="cs-CZ" sz="1600" b="0" i="0" u="none" strike="noStrike" dirty="0" err="1">
                          <a:solidFill>
                            <a:srgbClr val="000000"/>
                          </a:solidFill>
                          <a:latin typeface="Calibri"/>
                        </a:rPr>
                        <a:t>Shermanovi</a:t>
                      </a:r>
                      <a:r>
                        <a:rPr lang="cs-CZ" sz="1600" b="0" i="0" u="none" strike="noStrike" dirty="0">
                          <a:solidFill>
                            <a:srgbClr val="000000"/>
                          </a:solidFill>
                          <a:latin typeface="Calibri"/>
                        </a:rPr>
                        <a:t> a </a:t>
                      </a:r>
                      <a:r>
                        <a:rPr lang="cs-CZ" sz="1600" b="0" i="0" u="none" strike="noStrike" dirty="0" err="1">
                          <a:solidFill>
                            <a:srgbClr val="000000"/>
                          </a:solidFill>
                          <a:latin typeface="Calibri"/>
                        </a:rPr>
                        <a:t>Austinovi</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2"/>
                  </a:ext>
                </a:extLst>
              </a:tr>
              <a:tr h="168390">
                <a:tc>
                  <a:txBody>
                    <a:bodyPr/>
                    <a:lstStyle/>
                    <a:p>
                      <a:pPr algn="r" fontAlgn="b"/>
                      <a:r>
                        <a:rPr lang="cs-CZ" sz="1600" b="0" i="0" u="none" strike="noStrike" dirty="0">
                          <a:solidFill>
                            <a:srgbClr val="000000"/>
                          </a:solidFill>
                          <a:latin typeface="Calibri"/>
                        </a:rPr>
                        <a:t>1988</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cs-CZ" sz="1600" b="0" i="0" u="none" strike="noStrike" dirty="0">
                          <a:solidFill>
                            <a:srgbClr val="000000"/>
                          </a:solidFill>
                          <a:latin typeface="Calibri"/>
                        </a:rPr>
                        <a:t>srovnání </a:t>
                      </a:r>
                      <a:r>
                        <a:rPr lang="cs-CZ" sz="1600" b="0" i="0" u="none" strike="noStrike" dirty="0" err="1">
                          <a:solidFill>
                            <a:srgbClr val="000000"/>
                          </a:solidFill>
                          <a:latin typeface="Calibri"/>
                        </a:rPr>
                        <a:t>Kanziho</a:t>
                      </a:r>
                      <a:r>
                        <a:rPr lang="cs-CZ" sz="1600" b="0" i="0" u="none" strike="noStrike" dirty="0">
                          <a:solidFill>
                            <a:srgbClr val="000000"/>
                          </a:solidFill>
                          <a:latin typeface="Calibri"/>
                        </a:rPr>
                        <a:t> a holčičky </a:t>
                      </a:r>
                      <a:r>
                        <a:rPr lang="cs-CZ" sz="1600" b="0" i="0" u="none" strike="noStrike" dirty="0" err="1">
                          <a:solidFill>
                            <a:srgbClr val="000000"/>
                          </a:solidFill>
                          <a:latin typeface="Calibri"/>
                        </a:rPr>
                        <a:t>Alie</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3"/>
                  </a:ext>
                </a:extLst>
              </a:tr>
              <a:tr h="334422">
                <a:tc>
                  <a:txBody>
                    <a:bodyPr/>
                    <a:lstStyle/>
                    <a:p>
                      <a:pPr algn="r" fontAlgn="b"/>
                      <a:r>
                        <a:rPr lang="cs-CZ" sz="1600" b="0" i="0" u="none" strike="noStrike" dirty="0">
                          <a:solidFill>
                            <a:srgbClr val="000000"/>
                          </a:solidFill>
                          <a:latin typeface="Calibri"/>
                        </a:rPr>
                        <a:t>1994</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a:solidFill>
                            <a:srgbClr val="000000"/>
                          </a:solidFill>
                          <a:latin typeface="Calibri"/>
                        </a:rPr>
                        <a:t>Sue Savage-</a:t>
                      </a:r>
                      <a:r>
                        <a:rPr lang="en-US" sz="1600" b="0" i="0" u="none" strike="noStrike" dirty="0" err="1">
                          <a:solidFill>
                            <a:srgbClr val="000000"/>
                          </a:solidFill>
                          <a:latin typeface="Calibri"/>
                        </a:rPr>
                        <a:t>Rumbaugh</a:t>
                      </a:r>
                      <a:r>
                        <a:rPr lang="en-US" sz="1600" b="0" i="0" u="none" strike="noStrike" dirty="0">
                          <a:solidFill>
                            <a:srgbClr val="000000"/>
                          </a:solidFill>
                          <a:latin typeface="Calibri"/>
                        </a:rPr>
                        <a:t> a Roger </a:t>
                      </a:r>
                      <a:r>
                        <a:rPr lang="en-US" sz="1600" b="0" i="0" u="none" strike="noStrike" dirty="0" err="1">
                          <a:solidFill>
                            <a:srgbClr val="000000"/>
                          </a:solidFill>
                          <a:latin typeface="Calibri"/>
                        </a:rPr>
                        <a:t>Lewin</a:t>
                      </a:r>
                      <a:r>
                        <a:rPr lang="en-US" sz="1600" b="0" i="0" u="none" strike="noStrike" dirty="0">
                          <a:solidFill>
                            <a:srgbClr val="000000"/>
                          </a:solidFill>
                          <a:latin typeface="Calibri"/>
                        </a:rPr>
                        <a:t> </a:t>
                      </a:r>
                      <a:r>
                        <a:rPr lang="en-US" sz="1600" b="0" i="0" u="none" strike="noStrike" dirty="0" err="1">
                          <a:solidFill>
                            <a:srgbClr val="000000"/>
                          </a:solidFill>
                          <a:latin typeface="Calibri"/>
                        </a:rPr>
                        <a:t>publikují</a:t>
                      </a:r>
                      <a:r>
                        <a:rPr lang="en-US" sz="1600" b="0" i="0" u="none" strike="noStrike" dirty="0">
                          <a:solidFill>
                            <a:srgbClr val="000000"/>
                          </a:solidFill>
                          <a:latin typeface="Calibri"/>
                        </a:rPr>
                        <a:t> </a:t>
                      </a:r>
                      <a:r>
                        <a:rPr lang="en-US" sz="1600" b="0" i="0" u="none" strike="noStrike" dirty="0" err="1">
                          <a:solidFill>
                            <a:srgbClr val="000000"/>
                          </a:solidFill>
                          <a:latin typeface="Calibri"/>
                        </a:rPr>
                        <a:t>knihu</a:t>
                      </a:r>
                      <a:r>
                        <a:rPr lang="en-US" sz="1600" b="0" i="0" u="none" strike="noStrike" dirty="0">
                          <a:solidFill>
                            <a:srgbClr val="000000"/>
                          </a:solidFill>
                          <a:latin typeface="Calibri"/>
                        </a:rPr>
                        <a:t> </a:t>
                      </a:r>
                      <a:r>
                        <a:rPr lang="en-US" sz="1600" b="0" i="0" u="none" strike="noStrike" dirty="0" err="1">
                          <a:solidFill>
                            <a:srgbClr val="000000"/>
                          </a:solidFill>
                          <a:latin typeface="Calibri"/>
                        </a:rPr>
                        <a:t>Kanzi</a:t>
                      </a:r>
                      <a:endParaRPr lang="en-US"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4"/>
                  </a:ext>
                </a:extLst>
              </a:tr>
              <a:tr h="168390">
                <a:tc>
                  <a:txBody>
                    <a:bodyPr/>
                    <a:lstStyle/>
                    <a:p>
                      <a:pPr algn="r" fontAlgn="b"/>
                      <a:r>
                        <a:rPr lang="cs-CZ" sz="1600" b="0" i="0" u="none" strike="noStrike" dirty="0">
                          <a:solidFill>
                            <a:srgbClr val="000000"/>
                          </a:solidFill>
                          <a:latin typeface="Calibri"/>
                        </a:rPr>
                        <a:t>2007</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mn-lt"/>
                          <a:cs typeface="Calibri"/>
                        </a:rPr>
                        <a:t>†</a:t>
                      </a:r>
                      <a:r>
                        <a:rPr lang="cs-CZ" sz="1600" b="0" i="0" u="none" strike="noStrike" dirty="0" err="1" smtClean="0">
                          <a:solidFill>
                            <a:srgbClr val="000000"/>
                          </a:solidFill>
                          <a:latin typeface="Calibri"/>
                        </a:rPr>
                        <a:t>Washoe</a:t>
                      </a:r>
                      <a:r>
                        <a:rPr lang="cs-CZ" sz="1600" b="0" i="0" u="none" strike="noStrike" dirty="0" smtClean="0">
                          <a:solidFill>
                            <a:srgbClr val="000000"/>
                          </a:solidFill>
                          <a:latin typeface="Calibri"/>
                        </a:rPr>
                        <a:t>, </a:t>
                      </a:r>
                      <a:r>
                        <a:rPr lang="en-US" sz="1600" b="0" i="0" u="none" strike="noStrike" dirty="0" smtClean="0">
                          <a:solidFill>
                            <a:srgbClr val="000000"/>
                          </a:solidFill>
                          <a:latin typeface="+mn-lt"/>
                          <a:cs typeface="Calibri"/>
                        </a:rPr>
                        <a:t>†</a:t>
                      </a:r>
                      <a:r>
                        <a:rPr lang="cs-CZ" sz="1600" b="0" i="0" u="none" strike="noStrike" dirty="0" smtClean="0">
                          <a:solidFill>
                            <a:srgbClr val="000000"/>
                          </a:solidFill>
                          <a:latin typeface="Calibri"/>
                        </a:rPr>
                        <a:t>Alex, 2017 </a:t>
                      </a:r>
                      <a:r>
                        <a:rPr lang="en-US" sz="1600" b="0" i="0" u="none" strike="noStrike" dirty="0" smtClean="0">
                          <a:solidFill>
                            <a:srgbClr val="000000"/>
                          </a:solidFill>
                          <a:latin typeface="+mn-lt"/>
                          <a:cs typeface="Calibri"/>
                        </a:rPr>
                        <a:t>†</a:t>
                      </a:r>
                      <a:r>
                        <a:rPr lang="cs-CZ" sz="1600" b="0" i="0" u="none" strike="noStrike" dirty="0" err="1" smtClean="0">
                          <a:solidFill>
                            <a:srgbClr val="000000"/>
                          </a:solidFill>
                          <a:latin typeface="+mn-lt"/>
                          <a:cs typeface="Calibri"/>
                        </a:rPr>
                        <a:t>Chantek</a:t>
                      </a:r>
                      <a:r>
                        <a:rPr lang="cs-CZ" sz="1600" b="0" i="0" u="none" strike="noStrike" dirty="0" smtClean="0">
                          <a:solidFill>
                            <a:srgbClr val="000000"/>
                          </a:solidFill>
                          <a:latin typeface="+mn-lt"/>
                          <a:cs typeface="Calibri"/>
                        </a:rPr>
                        <a:t>,</a:t>
                      </a:r>
                      <a:r>
                        <a:rPr lang="cs-CZ" sz="1600" b="0" i="0" u="none" strike="noStrike" baseline="0" dirty="0" smtClean="0">
                          <a:solidFill>
                            <a:srgbClr val="000000"/>
                          </a:solidFill>
                          <a:latin typeface="+mn-lt"/>
                          <a:cs typeface="Calibri"/>
                        </a:rPr>
                        <a:t> 2018 </a:t>
                      </a:r>
                      <a:r>
                        <a:rPr lang="en-US" sz="1600" b="0" i="0" u="none" strike="noStrike" dirty="0" smtClean="0">
                          <a:solidFill>
                            <a:srgbClr val="000000"/>
                          </a:solidFill>
                          <a:latin typeface="+mn-lt"/>
                          <a:cs typeface="Calibri"/>
                        </a:rPr>
                        <a:t>†</a:t>
                      </a:r>
                      <a:r>
                        <a:rPr lang="cs-CZ" sz="1600" b="0" i="0" u="none" strike="noStrike" dirty="0" smtClean="0">
                          <a:solidFill>
                            <a:srgbClr val="000000"/>
                          </a:solidFill>
                          <a:latin typeface="+mn-lt"/>
                          <a:cs typeface="Calibri"/>
                        </a:rPr>
                        <a:t>Koko, 2019 Sarah,</a:t>
                      </a:r>
                      <a:r>
                        <a:rPr lang="cs-CZ" sz="1600" b="0" i="0" u="none" strike="noStrike" baseline="0" dirty="0" smtClean="0">
                          <a:solidFill>
                            <a:srgbClr val="000000"/>
                          </a:solidFill>
                          <a:latin typeface="+mn-lt"/>
                          <a:cs typeface="Calibri"/>
                        </a:rPr>
                        <a:t> </a:t>
                      </a:r>
                      <a:r>
                        <a:rPr lang="cs-CZ" sz="1600" b="0" i="0" u="none" strike="noStrike" dirty="0" err="1" smtClean="0">
                          <a:solidFill>
                            <a:srgbClr val="000000"/>
                          </a:solidFill>
                          <a:latin typeface="+mn-lt"/>
                          <a:cs typeface="Calibri"/>
                        </a:rPr>
                        <a:t>Kanzi</a:t>
                      </a:r>
                      <a:r>
                        <a:rPr lang="cs-CZ" sz="1600" b="0" i="0" u="none" strike="noStrike" dirty="0" smtClean="0">
                          <a:solidFill>
                            <a:srgbClr val="000000"/>
                          </a:solidFill>
                          <a:latin typeface="+mn-lt"/>
                          <a:cs typeface="Calibri"/>
                        </a:rPr>
                        <a:t> stále</a:t>
                      </a:r>
                      <a:r>
                        <a:rPr lang="cs-CZ" sz="1600" b="0" i="0" u="none" strike="noStrike" baseline="0" dirty="0" smtClean="0">
                          <a:solidFill>
                            <a:srgbClr val="000000"/>
                          </a:solidFill>
                          <a:latin typeface="+mn-lt"/>
                          <a:cs typeface="Calibri"/>
                        </a:rPr>
                        <a:t> žije</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5"/>
                  </a:ext>
                </a:extLst>
              </a:tr>
            </a:tbl>
          </a:graphicData>
        </a:graphic>
      </p:graphicFrame>
      <p:pic>
        <p:nvPicPr>
          <p:cNvPr id="1026" name="Picture 2" descr="http://upload.wikimedia.org/wikipedia/en/4/48/Washoe_chimpanzee.jpg"/>
          <p:cNvPicPr>
            <a:picLocks noChangeAspect="1" noChangeArrowheads="1"/>
          </p:cNvPicPr>
          <p:nvPr/>
        </p:nvPicPr>
        <p:blipFill>
          <a:blip r:embed="rId2" cstate="print"/>
          <a:srcRect/>
          <a:stretch>
            <a:fillRect/>
          </a:stretch>
        </p:blipFill>
        <p:spPr bwMode="auto">
          <a:xfrm>
            <a:off x="1187624" y="2204864"/>
            <a:ext cx="1425539" cy="936104"/>
          </a:xfrm>
          <a:prstGeom prst="rect">
            <a:avLst/>
          </a:prstGeom>
          <a:noFill/>
        </p:spPr>
      </p:pic>
      <p:pic>
        <p:nvPicPr>
          <p:cNvPr id="1028" name="Picture 4" descr="http://static.oprah.com/images/tows/201009/20100903-kanzi-2-300x205.jpg"/>
          <p:cNvPicPr>
            <a:picLocks noChangeAspect="1" noChangeArrowheads="1"/>
          </p:cNvPicPr>
          <p:nvPr/>
        </p:nvPicPr>
        <p:blipFill>
          <a:blip r:embed="rId3" cstate="print"/>
          <a:srcRect/>
          <a:stretch>
            <a:fillRect/>
          </a:stretch>
        </p:blipFill>
        <p:spPr bwMode="auto">
          <a:xfrm>
            <a:off x="1331640" y="4869160"/>
            <a:ext cx="1259632" cy="860749"/>
          </a:xfrm>
          <a:prstGeom prst="rect">
            <a:avLst/>
          </a:prstGeom>
          <a:noFill/>
        </p:spPr>
      </p:pic>
      <p:pic>
        <p:nvPicPr>
          <p:cNvPr id="1030" name="Picture 6" descr="http://t0.gstatic.com/images?q=tbn:ANd9GcTcyzIoydsThXtdwHZ5BQDVljWS5kI65GWPu70hba-IwNif80Ae2r07f_g1"/>
          <p:cNvPicPr>
            <a:picLocks noChangeAspect="1" noChangeArrowheads="1"/>
          </p:cNvPicPr>
          <p:nvPr/>
        </p:nvPicPr>
        <p:blipFill>
          <a:blip r:embed="rId4" cstate="print"/>
          <a:srcRect/>
          <a:stretch>
            <a:fillRect/>
          </a:stretch>
        </p:blipFill>
        <p:spPr bwMode="auto">
          <a:xfrm>
            <a:off x="179512" y="5085184"/>
            <a:ext cx="1108387" cy="1354088"/>
          </a:xfrm>
          <a:prstGeom prst="rect">
            <a:avLst/>
          </a:prstGeom>
          <a:noFill/>
        </p:spPr>
      </p:pic>
      <p:pic>
        <p:nvPicPr>
          <p:cNvPr id="1032" name="Picture 8" descr="http://www.dwebsoft.com/PrimatesWeb/images/ho_koko_m.jpg"/>
          <p:cNvPicPr>
            <a:picLocks noChangeAspect="1" noChangeArrowheads="1"/>
          </p:cNvPicPr>
          <p:nvPr/>
        </p:nvPicPr>
        <p:blipFill>
          <a:blip r:embed="rId5" cstate="print"/>
          <a:srcRect/>
          <a:stretch>
            <a:fillRect/>
          </a:stretch>
        </p:blipFill>
        <p:spPr bwMode="auto">
          <a:xfrm>
            <a:off x="1224136" y="3429000"/>
            <a:ext cx="1252364" cy="125236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První projekty: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Výuka řeči u šimpanzů vychovávaných v lidské domácnosti</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pic>
        <p:nvPicPr>
          <p:cNvPr id="19458" name="Picture 2" descr="https://encrypted-tbn2.gstatic.com/images?q=tbn:ANd9GcS0LFvxz3CadFF0H2n5peq4lh0m34O0jC3x5d2msk7HZKYTjk74AA"/>
          <p:cNvPicPr>
            <a:picLocks noChangeAspect="1" noChangeArrowheads="1"/>
          </p:cNvPicPr>
          <p:nvPr/>
        </p:nvPicPr>
        <p:blipFill>
          <a:blip r:embed="rId2" cstate="print"/>
          <a:srcRect/>
          <a:stretch>
            <a:fillRect/>
          </a:stretch>
        </p:blipFill>
        <p:spPr bwMode="auto">
          <a:xfrm>
            <a:off x="683568" y="1916832"/>
            <a:ext cx="3456384" cy="2300068"/>
          </a:xfrm>
          <a:prstGeom prst="rect">
            <a:avLst/>
          </a:prstGeom>
          <a:noFill/>
        </p:spPr>
      </p:pic>
      <p:sp>
        <p:nvSpPr>
          <p:cNvPr id="4" name="TextovéPole 3"/>
          <p:cNvSpPr txBox="1"/>
          <p:nvPr/>
        </p:nvSpPr>
        <p:spPr>
          <a:xfrm>
            <a:off x="4572000" y="2132856"/>
            <a:ext cx="3672408"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err="1" smtClean="0"/>
              <a:t>Kelloggovi</a:t>
            </a:r>
            <a:r>
              <a:rPr lang="cs-CZ" dirty="0" smtClean="0"/>
              <a:t>, šimpanzice </a:t>
            </a:r>
            <a:r>
              <a:rPr lang="cs-CZ" dirty="0" err="1" smtClean="0"/>
              <a:t>Gua</a:t>
            </a:r>
            <a:r>
              <a:rPr lang="cs-CZ" dirty="0" smtClean="0"/>
              <a:t> vychovávána s chlapcem Donaldem</a:t>
            </a:r>
          </a:p>
          <a:p>
            <a:r>
              <a:rPr lang="cs-CZ" dirty="0" smtClean="0"/>
              <a:t>První </a:t>
            </a:r>
            <a:r>
              <a:rPr lang="cs-CZ" dirty="0" err="1" smtClean="0"/>
              <a:t>crossrearing</a:t>
            </a:r>
            <a:endParaRPr lang="cs-CZ" dirty="0" smtClean="0"/>
          </a:p>
          <a:p>
            <a:r>
              <a:rPr lang="cs-CZ" dirty="0" smtClean="0"/>
              <a:t>Po 2 letech ukončeno – </a:t>
            </a:r>
            <a:r>
              <a:rPr lang="cs-CZ" dirty="0" err="1" smtClean="0"/>
              <a:t>Gua</a:t>
            </a:r>
            <a:r>
              <a:rPr lang="cs-CZ" dirty="0" smtClean="0"/>
              <a:t> se neučila mluvit</a:t>
            </a:r>
          </a:p>
          <a:p>
            <a:r>
              <a:rPr lang="cs-CZ" dirty="0" smtClean="0"/>
              <a:t>Zemřela ve 3 letech</a:t>
            </a:r>
            <a:endParaRPr lang="cs-CZ" dirty="0"/>
          </a:p>
        </p:txBody>
      </p:sp>
      <p:pic>
        <p:nvPicPr>
          <p:cNvPr id="19460" name="Picture 4" descr="http://pubpages.unh.edu/%7Ejel/vicki_artic.jpeg"/>
          <p:cNvPicPr>
            <a:picLocks noChangeAspect="1" noChangeArrowheads="1"/>
          </p:cNvPicPr>
          <p:nvPr/>
        </p:nvPicPr>
        <p:blipFill>
          <a:blip r:embed="rId3" cstate="print"/>
          <a:srcRect/>
          <a:stretch>
            <a:fillRect/>
          </a:stretch>
        </p:blipFill>
        <p:spPr bwMode="auto">
          <a:xfrm>
            <a:off x="827584" y="4347101"/>
            <a:ext cx="3000332" cy="2250251"/>
          </a:xfrm>
          <a:prstGeom prst="rect">
            <a:avLst/>
          </a:prstGeom>
          <a:noFill/>
        </p:spPr>
      </p:pic>
      <p:sp>
        <p:nvSpPr>
          <p:cNvPr id="7" name="TextovéPole 6"/>
          <p:cNvSpPr txBox="1"/>
          <p:nvPr/>
        </p:nvSpPr>
        <p:spPr>
          <a:xfrm>
            <a:off x="4572000" y="4581128"/>
            <a:ext cx="3672408"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err="1" smtClean="0"/>
              <a:t>Hayesovi</a:t>
            </a:r>
            <a:r>
              <a:rPr lang="cs-CZ" dirty="0" smtClean="0"/>
              <a:t>, </a:t>
            </a:r>
            <a:r>
              <a:rPr lang="cs-CZ" dirty="0" err="1" smtClean="0"/>
              <a:t>šimpanzice</a:t>
            </a:r>
            <a:r>
              <a:rPr lang="cs-CZ" dirty="0" smtClean="0"/>
              <a:t> </a:t>
            </a:r>
            <a:r>
              <a:rPr lang="cs-CZ" dirty="0" err="1" smtClean="0"/>
              <a:t>Viki</a:t>
            </a:r>
            <a:endParaRPr lang="cs-CZ" dirty="0" smtClean="0"/>
          </a:p>
          <a:p>
            <a:r>
              <a:rPr lang="cs-CZ" dirty="0" smtClean="0"/>
              <a:t>Vychovávána v domácnosti</a:t>
            </a:r>
          </a:p>
          <a:p>
            <a:r>
              <a:rPr lang="cs-CZ" dirty="0" smtClean="0"/>
              <a:t>Dostávala řečovou terapii – manipulace </a:t>
            </a:r>
            <a:r>
              <a:rPr lang="cs-CZ" dirty="0" err="1" smtClean="0"/>
              <a:t>Hayesových</a:t>
            </a:r>
            <a:r>
              <a:rPr lang="cs-CZ" dirty="0" smtClean="0"/>
              <a:t> s její čelistí, aby se naučila vyslovovat</a:t>
            </a:r>
          </a:p>
          <a:p>
            <a:r>
              <a:rPr lang="cs-CZ" dirty="0" smtClean="0"/>
              <a:t>Naučila se mama, </a:t>
            </a:r>
            <a:r>
              <a:rPr lang="cs-CZ" dirty="0" err="1" smtClean="0"/>
              <a:t>papa</a:t>
            </a:r>
            <a:r>
              <a:rPr lang="cs-CZ" dirty="0" smtClean="0"/>
              <a:t>, </a:t>
            </a:r>
            <a:r>
              <a:rPr lang="cs-CZ" dirty="0" err="1" smtClean="0"/>
              <a:t>cup</a:t>
            </a:r>
            <a:r>
              <a:rPr lang="cs-CZ" dirty="0" smtClean="0"/>
              <a:t>, </a:t>
            </a:r>
            <a:r>
              <a:rPr lang="cs-CZ" dirty="0" err="1" smtClean="0"/>
              <a:t>up</a:t>
            </a:r>
            <a:endParaRPr lang="cs-CZ"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648" y="1165664"/>
            <a:ext cx="5128704" cy="4526672"/>
          </a:xfrm>
          <a:prstGeom prst="rect">
            <a:avLst/>
          </a:prstGeom>
        </p:spPr>
      </p:pic>
    </p:spTree>
    <p:extLst>
      <p:ext uri="{BB962C8B-B14F-4D97-AF65-F5344CB8AC3E}">
        <p14:creationId xmlns:p14="http://schemas.microsoft.com/office/powerpoint/2010/main" val="1918585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První projekty: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První závěry!</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6" name="TextovéPole 5"/>
          <p:cNvSpPr txBox="1"/>
          <p:nvPr/>
        </p:nvSpPr>
        <p:spPr>
          <a:xfrm>
            <a:off x="827584" y="3284984"/>
            <a:ext cx="763284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Do cca 2 let se děti a šimpanzi kognitivně vyvíjejí celkem podobně, až na jazykové schopnosti</a:t>
            </a:r>
          </a:p>
          <a:p>
            <a:r>
              <a:rPr lang="cs-CZ" dirty="0" smtClean="0"/>
              <a:t>Jsou schopni poměrně dobře rozumět</a:t>
            </a:r>
          </a:p>
          <a:p>
            <a:r>
              <a:rPr lang="cs-CZ" dirty="0" smtClean="0"/>
              <a:t>Ale neschopni slova produkovat </a:t>
            </a:r>
            <a:endParaRPr lang="cs-CZ" dirty="0"/>
          </a:p>
        </p:txBody>
      </p:sp>
      <p:sp>
        <p:nvSpPr>
          <p:cNvPr id="7" name="TextovéPole 6"/>
          <p:cNvSpPr txBox="1"/>
          <p:nvPr/>
        </p:nvSpPr>
        <p:spPr>
          <a:xfrm>
            <a:off x="827584" y="4941168"/>
            <a:ext cx="763284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Šimpanzi nemají vokální ústrojí uzpůsobené k produkci slov</a:t>
            </a:r>
            <a:endParaRPr lang="cs-CZ" dirty="0"/>
          </a:p>
        </p:txBody>
      </p:sp>
      <p:sp>
        <p:nvSpPr>
          <p:cNvPr id="8" name="TextovéPole 7"/>
          <p:cNvSpPr txBox="1"/>
          <p:nvPr/>
        </p:nvSpPr>
        <p:spPr>
          <a:xfrm>
            <a:off x="827584" y="1916832"/>
            <a:ext cx="76328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"The significance of Vicki's speech training lies not in the fact that she learned a few words (Mama, Papa, cup), but rather in her great difficulty in doing so, and in keeping them straight afterward." (C. Hayes, 1951, p 241</a:t>
            </a:r>
            <a:r>
              <a:rPr lang="cs-CZ" dirty="0" smtClean="0"/>
              <a:t>)</a:t>
            </a:r>
            <a:endParaRPr lang="cs-CZ" dirty="0"/>
          </a:p>
        </p:txBody>
      </p:sp>
      <p:sp>
        <p:nvSpPr>
          <p:cNvPr id="9" name="TextovéPole 8"/>
          <p:cNvSpPr txBox="1"/>
          <p:nvPr/>
        </p:nvSpPr>
        <p:spPr>
          <a:xfrm>
            <a:off x="827584" y="5949280"/>
            <a:ext cx="7632848"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Nemají kognitivní předpoklady k rozvoji jazyka, které má jen člověk, viz „jazykový instinkt“ (</a:t>
            </a:r>
            <a:r>
              <a:rPr lang="cs-CZ" dirty="0" err="1" smtClean="0"/>
              <a:t>Pinker</a:t>
            </a:r>
            <a:r>
              <a:rPr lang="cs-CZ" dirty="0" smtClean="0"/>
              <a:t>)</a:t>
            </a:r>
            <a:endParaRPr lang="cs-CZ" dirty="0"/>
          </a:p>
        </p:txBody>
      </p:sp>
      <p:sp>
        <p:nvSpPr>
          <p:cNvPr id="10" name="TextovéPole 9"/>
          <p:cNvSpPr txBox="1"/>
          <p:nvPr/>
        </p:nvSpPr>
        <p:spPr>
          <a:xfrm>
            <a:off x="4283968" y="5445224"/>
            <a:ext cx="936104" cy="369332"/>
          </a:xfrm>
          <a:prstGeom prst="rect">
            <a:avLst/>
          </a:prstGeom>
          <a:noFill/>
        </p:spPr>
        <p:txBody>
          <a:bodyPr wrap="square" rtlCol="0">
            <a:spAutoFit/>
          </a:bodyPr>
          <a:lstStyle/>
          <a:p>
            <a:r>
              <a:rPr lang="cs-CZ" dirty="0" smtClean="0"/>
              <a:t>A???</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První projekty: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První závěry!</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6" name="TextovéPole 5"/>
          <p:cNvSpPr txBox="1"/>
          <p:nvPr/>
        </p:nvSpPr>
        <p:spPr>
          <a:xfrm>
            <a:off x="827584" y="3284984"/>
            <a:ext cx="763284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Do cca 2 let se děti a šimpanzi kognitivně vyvíjejí celkem podobně, až na jazykové schopnosti</a:t>
            </a:r>
          </a:p>
          <a:p>
            <a:r>
              <a:rPr lang="cs-CZ" dirty="0" smtClean="0"/>
              <a:t>Jsou schopni poměrně dobře rozumět</a:t>
            </a:r>
          </a:p>
          <a:p>
            <a:r>
              <a:rPr lang="cs-CZ" dirty="0" smtClean="0"/>
              <a:t>Ale neschopni slova produkovat </a:t>
            </a:r>
            <a:endParaRPr lang="cs-CZ" dirty="0"/>
          </a:p>
        </p:txBody>
      </p:sp>
      <p:sp>
        <p:nvSpPr>
          <p:cNvPr id="7" name="TextovéPole 6"/>
          <p:cNvSpPr txBox="1"/>
          <p:nvPr/>
        </p:nvSpPr>
        <p:spPr>
          <a:xfrm>
            <a:off x="827584" y="4941168"/>
            <a:ext cx="763284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Šimpanzi nemají vokální ústrojí uzpůsobené k produkci slov</a:t>
            </a:r>
            <a:endParaRPr lang="cs-CZ" dirty="0"/>
          </a:p>
        </p:txBody>
      </p:sp>
      <p:sp>
        <p:nvSpPr>
          <p:cNvPr id="8" name="TextovéPole 7"/>
          <p:cNvSpPr txBox="1"/>
          <p:nvPr/>
        </p:nvSpPr>
        <p:spPr>
          <a:xfrm>
            <a:off x="827584" y="1916832"/>
            <a:ext cx="76328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"The significance of Vicki's speech training lies not in the fact that she learned a few words (Mama, Papa, cup), but rather in her great difficulty in doing so, and in keeping them straight afterward." (C. Hayes, 1951, p 241</a:t>
            </a:r>
            <a:r>
              <a:rPr lang="cs-CZ" dirty="0" smtClean="0"/>
              <a:t>)</a:t>
            </a:r>
            <a:endParaRPr lang="cs-CZ" dirty="0"/>
          </a:p>
        </p:txBody>
      </p:sp>
      <p:sp>
        <p:nvSpPr>
          <p:cNvPr id="9" name="TextovéPole 8"/>
          <p:cNvSpPr txBox="1"/>
          <p:nvPr/>
        </p:nvSpPr>
        <p:spPr>
          <a:xfrm>
            <a:off x="827584" y="5949280"/>
            <a:ext cx="7632848"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Nemají kognitivní předpoklady k rozvoji jazyka, které má jen člověk, viz „jazykový instinkt“ (</a:t>
            </a:r>
            <a:r>
              <a:rPr lang="cs-CZ" dirty="0" err="1" smtClean="0"/>
              <a:t>Pinker</a:t>
            </a:r>
            <a:r>
              <a:rPr lang="cs-CZ" dirty="0" smtClean="0"/>
              <a:t>)</a:t>
            </a:r>
            <a:endParaRPr lang="cs-CZ" dirty="0"/>
          </a:p>
        </p:txBody>
      </p:sp>
      <p:sp>
        <p:nvSpPr>
          <p:cNvPr id="10" name="TextovéPole 9"/>
          <p:cNvSpPr txBox="1"/>
          <p:nvPr/>
        </p:nvSpPr>
        <p:spPr>
          <a:xfrm>
            <a:off x="4283968" y="5445224"/>
            <a:ext cx="936104" cy="369332"/>
          </a:xfrm>
          <a:prstGeom prst="rect">
            <a:avLst/>
          </a:prstGeom>
          <a:noFill/>
        </p:spPr>
        <p:txBody>
          <a:bodyPr wrap="square" rtlCol="0">
            <a:spAutoFit/>
          </a:bodyPr>
          <a:lstStyle/>
          <a:p>
            <a:r>
              <a:rPr lang="cs-CZ" dirty="0" smtClean="0"/>
              <a:t>A???</a:t>
            </a:r>
            <a:endParaRPr lang="cs-CZ" dirty="0"/>
          </a:p>
        </p:txBody>
      </p:sp>
      <p:sp>
        <p:nvSpPr>
          <p:cNvPr id="11" name="TextovéPole 10"/>
          <p:cNvSpPr txBox="1"/>
          <p:nvPr/>
        </p:nvSpPr>
        <p:spPr>
          <a:xfrm>
            <a:off x="4139952" y="5750004"/>
            <a:ext cx="792088" cy="1107996"/>
          </a:xfrm>
          <a:prstGeom prst="rect">
            <a:avLst/>
          </a:prstGeom>
          <a:noFill/>
        </p:spPr>
        <p:txBody>
          <a:bodyPr wrap="square" rtlCol="0">
            <a:spAutoFit/>
          </a:bodyPr>
          <a:lstStyle/>
          <a:p>
            <a:r>
              <a:rPr lang="cs-CZ" sz="6600" dirty="0" smtClean="0">
                <a:solidFill>
                  <a:schemeClr val="tx2">
                    <a:lumMod val="75000"/>
                  </a:schemeClr>
                </a:solidFill>
              </a:rPr>
              <a:t>?</a:t>
            </a:r>
            <a:endParaRPr lang="cs-CZ" sz="66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cs-CZ"/>
              <a:t>Proč lidoopi nemluví</a:t>
            </a:r>
          </a:p>
        </p:txBody>
      </p:sp>
      <p:sp>
        <p:nvSpPr>
          <p:cNvPr id="3075" name="Rectangle 3"/>
          <p:cNvSpPr>
            <a:spLocks noGrp="1" noChangeArrowheads="1"/>
          </p:cNvSpPr>
          <p:nvPr>
            <p:ph type="body" idx="1"/>
          </p:nvPr>
        </p:nvSpPr>
        <p:spPr/>
        <p:txBody>
          <a:bodyPr/>
          <a:lstStyle/>
          <a:p>
            <a:pPr>
              <a:lnSpc>
                <a:spcPct val="80000"/>
              </a:lnSpc>
            </a:pPr>
            <a:r>
              <a:rPr lang="cs-CZ" sz="2000" dirty="0"/>
              <a:t>Nemají spontánní tendenci imitovat hlasové projevy (</a:t>
            </a:r>
            <a:r>
              <a:rPr lang="cs-CZ" sz="2000" dirty="0" err="1"/>
              <a:t>Kohts</a:t>
            </a:r>
            <a:r>
              <a:rPr lang="cs-CZ" sz="2000" dirty="0"/>
              <a:t>, </a:t>
            </a:r>
            <a:r>
              <a:rPr lang="cs-CZ" sz="2000" dirty="0" err="1"/>
              <a:t>Kellogs</a:t>
            </a:r>
            <a:r>
              <a:rPr lang="cs-CZ" sz="2000" dirty="0"/>
              <a:t>, </a:t>
            </a:r>
            <a:r>
              <a:rPr lang="cs-CZ" sz="2000" dirty="0" err="1"/>
              <a:t>Hayes</a:t>
            </a:r>
            <a:r>
              <a:rPr lang="cs-CZ" sz="2000" dirty="0"/>
              <a:t> – </a:t>
            </a:r>
            <a:r>
              <a:rPr lang="cs-CZ" sz="2000" dirty="0" err="1"/>
              <a:t>Viki</a:t>
            </a:r>
            <a:r>
              <a:rPr lang="cs-CZ" sz="2000" dirty="0"/>
              <a:t> – 4 slova)</a:t>
            </a:r>
          </a:p>
          <a:p>
            <a:pPr>
              <a:lnSpc>
                <a:spcPct val="80000"/>
              </a:lnSpc>
            </a:pPr>
            <a:r>
              <a:rPr lang="cs-CZ" sz="2000" dirty="0"/>
              <a:t>Vokální projev vázaný na emoce, nedá se kontrolovat (</a:t>
            </a:r>
            <a:r>
              <a:rPr lang="cs-CZ" sz="2000" dirty="0" err="1"/>
              <a:t>Gardners</a:t>
            </a:r>
            <a:r>
              <a:rPr lang="cs-CZ" sz="2000" dirty="0" smtClean="0"/>
              <a:t>)</a:t>
            </a:r>
          </a:p>
          <a:p>
            <a:pPr lvl="1">
              <a:lnSpc>
                <a:spcPct val="80000"/>
              </a:lnSpc>
            </a:pPr>
            <a:r>
              <a:rPr lang="cs-CZ" sz="1800" dirty="0" smtClean="0"/>
              <a:t>Nemají dýchání pod vědomou kontrolou (</a:t>
            </a:r>
            <a:r>
              <a:rPr lang="cs-CZ" sz="1800" dirty="0" err="1" smtClean="0"/>
              <a:t>MacLarnon</a:t>
            </a:r>
            <a:r>
              <a:rPr lang="cs-CZ" sz="1800" dirty="0" smtClean="0"/>
              <a:t> a </a:t>
            </a:r>
            <a:r>
              <a:rPr lang="cs-CZ" sz="1800" dirty="0" err="1" smtClean="0"/>
              <a:t>Hewitt</a:t>
            </a:r>
            <a:r>
              <a:rPr lang="cs-CZ" sz="1600" dirty="0" smtClean="0"/>
              <a:t>)</a:t>
            </a:r>
            <a:endParaRPr lang="cs-CZ" sz="1600" dirty="0"/>
          </a:p>
          <a:p>
            <a:pPr>
              <a:lnSpc>
                <a:spcPct val="80000"/>
              </a:lnSpc>
            </a:pPr>
            <a:r>
              <a:rPr lang="cs-CZ" sz="2000" dirty="0"/>
              <a:t>Nevhodné charakteristiky vokálního traktu</a:t>
            </a:r>
          </a:p>
          <a:p>
            <a:pPr lvl="1">
              <a:lnSpc>
                <a:spcPct val="80000"/>
              </a:lnSpc>
            </a:pPr>
            <a:r>
              <a:rPr lang="cs-CZ" sz="1800" dirty="0" err="1" smtClean="0"/>
              <a:t>Nesestoupený</a:t>
            </a:r>
            <a:r>
              <a:rPr lang="cs-CZ" sz="1800" dirty="0" smtClean="0"/>
              <a:t> hrtan</a:t>
            </a:r>
          </a:p>
          <a:p>
            <a:pPr lvl="2">
              <a:lnSpc>
                <a:spcPct val="80000"/>
              </a:lnSpc>
            </a:pPr>
            <a:r>
              <a:rPr lang="cs-CZ" sz="1400" dirty="0" smtClean="0"/>
              <a:t>Hlasivky </a:t>
            </a:r>
            <a:r>
              <a:rPr lang="cs-CZ" sz="1400" dirty="0"/>
              <a:t>výše (jako u dětí) - Lieberman</a:t>
            </a:r>
          </a:p>
          <a:p>
            <a:pPr lvl="2">
              <a:lnSpc>
                <a:spcPct val="80000"/>
              </a:lnSpc>
            </a:pPr>
            <a:r>
              <a:rPr lang="cs-CZ" sz="1400" dirty="0"/>
              <a:t>Oddělené polykání a </a:t>
            </a:r>
            <a:r>
              <a:rPr lang="cs-CZ" sz="1400" dirty="0" smtClean="0"/>
              <a:t>dýchání – kontakt ústní dutiny s jícnem</a:t>
            </a:r>
            <a:endParaRPr lang="cs-CZ" sz="1400" dirty="0"/>
          </a:p>
          <a:p>
            <a:pPr lvl="1">
              <a:lnSpc>
                <a:spcPct val="80000"/>
              </a:lnSpc>
            </a:pPr>
            <a:r>
              <a:rPr lang="cs-CZ" sz="1800" dirty="0"/>
              <a:t>Větší jazyk, omezený vertikální pohyb (samohlásky)</a:t>
            </a:r>
          </a:p>
          <a:p>
            <a:pPr lvl="1">
              <a:lnSpc>
                <a:spcPct val="80000"/>
              </a:lnSpc>
            </a:pPr>
            <a:r>
              <a:rPr lang="cs-CZ" sz="1800" dirty="0"/>
              <a:t>Papoušci mají zcela jiný vokální trakt</a:t>
            </a:r>
          </a:p>
          <a:p>
            <a:pPr>
              <a:lnSpc>
                <a:spcPct val="80000"/>
              </a:lnSpc>
            </a:pPr>
            <a:r>
              <a:rPr lang="cs-CZ" sz="2000" dirty="0"/>
              <a:t>Nepřítomnost vhodných nervových center</a:t>
            </a:r>
          </a:p>
          <a:p>
            <a:pPr lvl="1">
              <a:lnSpc>
                <a:spcPct val="80000"/>
              </a:lnSpc>
            </a:pPr>
            <a:r>
              <a:rPr lang="cs-CZ" sz="1800" dirty="0"/>
              <a:t>Vokalizace z velké části vrozená</a:t>
            </a:r>
          </a:p>
          <a:p>
            <a:pPr>
              <a:lnSpc>
                <a:spcPct val="80000"/>
              </a:lnSpc>
            </a:pPr>
            <a:r>
              <a:rPr lang="cs-CZ" sz="2000" dirty="0"/>
              <a:t>Porozumění není problém</a:t>
            </a:r>
          </a:p>
          <a:p>
            <a:pPr lvl="1">
              <a:lnSpc>
                <a:spcPct val="80000"/>
              </a:lnSpc>
            </a:pPr>
            <a:r>
              <a:rPr lang="cs-CZ" sz="1800" dirty="0"/>
              <a:t>Méně vrozené</a:t>
            </a:r>
          </a:p>
          <a:p>
            <a:pPr lvl="1">
              <a:lnSpc>
                <a:spcPct val="80000"/>
              </a:lnSpc>
            </a:pPr>
            <a:r>
              <a:rPr lang="cs-CZ" sz="1800" dirty="0"/>
              <a:t>Dokonce neplatí, že porozumění je svázané s produkcí pohybu při mluvení (</a:t>
            </a:r>
            <a:r>
              <a:rPr lang="cs-CZ" sz="1800" dirty="0" smtClean="0"/>
              <a:t>Koko, </a:t>
            </a:r>
            <a:r>
              <a:rPr lang="cs-CZ" sz="1800" dirty="0" err="1" smtClean="0"/>
              <a:t>Panzee</a:t>
            </a:r>
            <a:r>
              <a:rPr lang="cs-CZ" sz="1800" dirty="0" smtClean="0"/>
              <a:t>!)</a:t>
            </a:r>
            <a:endParaRPr lang="cs-CZ"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8422" y="737657"/>
            <a:ext cx="8229600" cy="4107942"/>
          </a:xfrm>
        </p:spPr>
      </p:pic>
      <p:graphicFrame>
        <p:nvGraphicFramePr>
          <p:cNvPr id="6" name="Objekt 5"/>
          <p:cNvGraphicFramePr>
            <a:graphicFrameLocks noChangeAspect="1"/>
          </p:cNvGraphicFramePr>
          <p:nvPr>
            <p:extLst>
              <p:ext uri="{D42A27DB-BD31-4B8C-83A1-F6EECF244321}">
                <p14:modId xmlns:p14="http://schemas.microsoft.com/office/powerpoint/2010/main" val="3880735557"/>
              </p:ext>
            </p:extLst>
          </p:nvPr>
        </p:nvGraphicFramePr>
        <p:xfrm>
          <a:off x="92075" y="92075"/>
          <a:ext cx="857250" cy="438150"/>
        </p:xfrm>
        <a:graphic>
          <a:graphicData uri="http://schemas.openxmlformats.org/presentationml/2006/ole">
            <mc:AlternateContent xmlns:mc="http://schemas.openxmlformats.org/markup-compatibility/2006">
              <mc:Choice xmlns:v="urn:schemas-microsoft-com:vml" Requires="v">
                <p:oleObj spid="_x0000_s1037" name="Objekt prostředí balíčkovače" showAsIcon="1" r:id="rId5" imgW="857880" imgH="437400" progId="Package">
                  <p:embed/>
                </p:oleObj>
              </mc:Choice>
              <mc:Fallback>
                <p:oleObj name="Objekt prostředí balíčkovače" showAsIcon="1" r:id="rId5" imgW="857880" imgH="437400" progId="Package">
                  <p:embed/>
                  <p:pic>
                    <p:nvPicPr>
                      <p:cNvPr id="0" name=""/>
                      <p:cNvPicPr/>
                      <p:nvPr/>
                    </p:nvPicPr>
                    <p:blipFill>
                      <a:blip r:embed="rId6"/>
                      <a:stretch>
                        <a:fillRect/>
                      </a:stretch>
                    </p:blipFill>
                    <p:spPr>
                      <a:xfrm>
                        <a:off x="92075" y="92075"/>
                        <a:ext cx="857250" cy="438150"/>
                      </a:xfrm>
                      <a:prstGeom prst="rect">
                        <a:avLst/>
                      </a:prstGeom>
                    </p:spPr>
                  </p:pic>
                </p:oleObj>
              </mc:Fallback>
            </mc:AlternateContent>
          </a:graphicData>
        </a:graphic>
      </p:graphicFrame>
      <p:pic>
        <p:nvPicPr>
          <p:cNvPr id="7" name="Obrázek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4088" y="4653136"/>
            <a:ext cx="3657600" cy="235915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Zařazení a předmět</a:t>
            </a:r>
            <a:endParaRPr lang="cs-CZ" dirty="0"/>
          </a:p>
        </p:txBody>
      </p:sp>
      <p:sp>
        <p:nvSpPr>
          <p:cNvPr id="15363" name="Zástupný symbol pro obsah 2"/>
          <p:cNvSpPr>
            <a:spLocks noGrp="1"/>
          </p:cNvSpPr>
          <p:nvPr>
            <p:ph sz="quarter" idx="1"/>
          </p:nvPr>
        </p:nvSpPr>
        <p:spPr>
          <a:xfrm>
            <a:off x="302401" y="1526761"/>
            <a:ext cx="8503200" cy="4572000"/>
          </a:xfrm>
        </p:spPr>
        <p:txBody>
          <a:bodyPr>
            <a:normAutofit/>
          </a:bodyPr>
          <a:lstStyle/>
          <a:p>
            <a:r>
              <a:rPr lang="cs-CZ" altLang="cs-CZ" dirty="0" smtClean="0"/>
              <a:t>Srovnávací psychologie</a:t>
            </a:r>
          </a:p>
          <a:p>
            <a:pPr lvl="1"/>
            <a:r>
              <a:rPr lang="cs-CZ" altLang="cs-CZ" dirty="0" smtClean="0"/>
              <a:t>Studuje chování a kognitivní procesy zvířat</a:t>
            </a:r>
          </a:p>
          <a:p>
            <a:pPr lvl="1"/>
            <a:r>
              <a:rPr lang="cs-CZ" altLang="cs-CZ" dirty="0" smtClean="0"/>
              <a:t>Komparace mezi člověkem a zvířetem, snaha o nalezení obecných jevů</a:t>
            </a:r>
          </a:p>
          <a:p>
            <a:r>
              <a:rPr lang="cs-CZ" altLang="cs-CZ" dirty="0" smtClean="0"/>
              <a:t>Příbuzné obory: kognitivní etologie, animal </a:t>
            </a:r>
            <a:r>
              <a:rPr lang="cs-CZ" altLang="cs-CZ" dirty="0" err="1" smtClean="0"/>
              <a:t>cognition</a:t>
            </a:r>
            <a:r>
              <a:rPr lang="cs-CZ" altLang="cs-CZ" dirty="0" smtClean="0"/>
              <a:t>, </a:t>
            </a:r>
            <a:r>
              <a:rPr lang="cs-CZ" altLang="cs-CZ" dirty="0" err="1" smtClean="0"/>
              <a:t>comparative</a:t>
            </a:r>
            <a:r>
              <a:rPr lang="cs-CZ" altLang="cs-CZ" dirty="0" smtClean="0"/>
              <a:t> </a:t>
            </a:r>
            <a:r>
              <a:rPr lang="cs-CZ" altLang="cs-CZ" dirty="0" err="1" smtClean="0"/>
              <a:t>cognition</a:t>
            </a:r>
            <a:endParaRPr lang="cs-CZ" altLang="cs-CZ" dirty="0" smtClean="0"/>
          </a:p>
          <a:p>
            <a:pPr lvl="1"/>
            <a:endParaRPr lang="cs-CZ" altLang="cs-CZ" dirty="0" smtClean="0"/>
          </a:p>
        </p:txBody>
      </p:sp>
    </p:spTree>
    <p:extLst>
      <p:ext uri="{BB962C8B-B14F-4D97-AF65-F5344CB8AC3E}">
        <p14:creationId xmlns:p14="http://schemas.microsoft.com/office/powerpoint/2010/main" val="239178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Znaková řeč</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3" name="TextovéPole 2"/>
          <p:cNvSpPr txBox="1"/>
          <p:nvPr/>
        </p:nvSpPr>
        <p:spPr>
          <a:xfrm>
            <a:off x="323528" y="5229200"/>
            <a:ext cx="468052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err="1" smtClean="0"/>
              <a:t>Garnerovi</a:t>
            </a:r>
            <a:r>
              <a:rPr lang="cs-CZ" dirty="0" smtClean="0"/>
              <a:t> a </a:t>
            </a:r>
            <a:r>
              <a:rPr lang="cs-CZ" dirty="0" err="1" smtClean="0"/>
              <a:t>Washoe</a:t>
            </a:r>
            <a:endParaRPr lang="cs-CZ" dirty="0" smtClean="0"/>
          </a:p>
          <a:p>
            <a:r>
              <a:rPr lang="cs-CZ" dirty="0" smtClean="0"/>
              <a:t>Vzhledem k nezdarům </a:t>
            </a:r>
            <a:r>
              <a:rPr lang="cs-CZ" dirty="0" err="1" smtClean="0"/>
              <a:t>Guy</a:t>
            </a:r>
            <a:r>
              <a:rPr lang="cs-CZ" dirty="0" smtClean="0"/>
              <a:t> a </a:t>
            </a:r>
            <a:r>
              <a:rPr lang="cs-CZ" dirty="0" err="1" smtClean="0"/>
              <a:t>Viki</a:t>
            </a:r>
            <a:r>
              <a:rPr lang="cs-CZ" dirty="0" smtClean="0"/>
              <a:t> s řečí zkusili znakovou řeč (ASL)</a:t>
            </a:r>
          </a:p>
          <a:p>
            <a:r>
              <a:rPr lang="cs-CZ" dirty="0" smtClean="0"/>
              <a:t>Vychovávána v rodině jako dítě</a:t>
            </a:r>
            <a:endParaRPr lang="cs-CZ" dirty="0"/>
          </a:p>
        </p:txBody>
      </p:sp>
      <p:sp>
        <p:nvSpPr>
          <p:cNvPr id="4" name="TextovéPole 3"/>
          <p:cNvSpPr txBox="1"/>
          <p:nvPr/>
        </p:nvSpPr>
        <p:spPr>
          <a:xfrm>
            <a:off x="5148064" y="1628800"/>
            <a:ext cx="3995936"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u="sng" dirty="0" smtClean="0"/>
              <a:t>Výuková metoda:</a:t>
            </a:r>
          </a:p>
          <a:p>
            <a:pPr>
              <a:buFont typeface="Arial" pitchFamily="34" charset="0"/>
              <a:buChar char="•"/>
            </a:pPr>
            <a:r>
              <a:rPr lang="cs-CZ" dirty="0" smtClean="0"/>
              <a:t>Komunikace pouze v ASL.</a:t>
            </a:r>
          </a:p>
          <a:p>
            <a:pPr>
              <a:buFont typeface="Arial" pitchFamily="34" charset="0"/>
              <a:buChar char="•"/>
            </a:pPr>
            <a:r>
              <a:rPr lang="cs-CZ" dirty="0" smtClean="0"/>
              <a:t>V průběhu vyloučili všechny odměny (potrava, lechtání), protože kazily spontánní tendenci komunikovat.</a:t>
            </a:r>
          </a:p>
          <a:p>
            <a:pPr>
              <a:buFont typeface="Arial" pitchFamily="34" charset="0"/>
              <a:buChar char="•"/>
            </a:pPr>
            <a:r>
              <a:rPr lang="cs-CZ" dirty="0" smtClean="0"/>
              <a:t>Výuková metoda podobná spontánnímu vyučování dětí matkami=pojmenovávání, neustálé komentování událostí a věcí</a:t>
            </a:r>
            <a:r>
              <a:rPr lang="en-GB" dirty="0" smtClean="0"/>
              <a:t>, </a:t>
            </a:r>
            <a:r>
              <a:rPr lang="cs-CZ" dirty="0" smtClean="0"/>
              <a:t>používání jednoduchých znaků a vět s častým opakováním</a:t>
            </a:r>
            <a:r>
              <a:rPr lang="en-GB" dirty="0" smtClean="0"/>
              <a:t>, </a:t>
            </a:r>
            <a:r>
              <a:rPr lang="cs-CZ" dirty="0" smtClean="0"/>
              <a:t>podpora znakování šimpanze, opakování a rozvíjení jeho výroků, chválení správných výroků, plnění přání.</a:t>
            </a:r>
          </a:p>
          <a:p>
            <a:pPr>
              <a:buFont typeface="Arial" pitchFamily="34" charset="0"/>
              <a:buChar char="•"/>
            </a:pPr>
            <a:r>
              <a:rPr lang="cs-CZ" u="sng" dirty="0" smtClean="0"/>
              <a:t>Imitace</a:t>
            </a:r>
          </a:p>
          <a:p>
            <a:pPr>
              <a:buFont typeface="Arial" pitchFamily="34" charset="0"/>
              <a:buChar char="•"/>
            </a:pPr>
            <a:r>
              <a:rPr lang="cs-CZ" u="sng" dirty="0" err="1" smtClean="0"/>
              <a:t>Shaping</a:t>
            </a:r>
            <a:r>
              <a:rPr lang="cs-CZ" dirty="0" smtClean="0"/>
              <a:t> – posilování přibližných pokusů</a:t>
            </a:r>
          </a:p>
          <a:p>
            <a:pPr>
              <a:buFont typeface="Arial" pitchFamily="34" charset="0"/>
              <a:buChar char="•"/>
            </a:pPr>
            <a:r>
              <a:rPr lang="cs-CZ" u="sng" dirty="0" err="1" smtClean="0"/>
              <a:t>Molding</a:t>
            </a:r>
            <a:r>
              <a:rPr lang="cs-CZ" dirty="0" smtClean="0"/>
              <a:t> – nastavování rukou do správných poloh</a:t>
            </a:r>
          </a:p>
          <a:p>
            <a:pPr>
              <a:buFont typeface="Arial" pitchFamily="34" charset="0"/>
              <a:buChar char="•"/>
            </a:pPr>
            <a:r>
              <a:rPr lang="cs-CZ" dirty="0" smtClean="0"/>
              <a:t>Silný emoční vztah k učitelům.</a:t>
            </a:r>
          </a:p>
        </p:txBody>
      </p:sp>
      <p:pic>
        <p:nvPicPr>
          <p:cNvPr id="20482" name="Picture 2" descr="http://www.daviddarling.info/images/Washoe_the_chimp.jpg"/>
          <p:cNvPicPr>
            <a:picLocks noChangeAspect="1" noChangeArrowheads="1"/>
          </p:cNvPicPr>
          <p:nvPr/>
        </p:nvPicPr>
        <p:blipFill>
          <a:blip r:embed="rId2" cstate="print"/>
          <a:srcRect/>
          <a:stretch>
            <a:fillRect/>
          </a:stretch>
        </p:blipFill>
        <p:spPr bwMode="auto">
          <a:xfrm>
            <a:off x="323529" y="1628801"/>
            <a:ext cx="4680520" cy="331796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Znaková řeč</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4" name="TextovéPole 3"/>
          <p:cNvSpPr txBox="1"/>
          <p:nvPr/>
        </p:nvSpPr>
        <p:spPr>
          <a:xfrm>
            <a:off x="5148064" y="1628800"/>
            <a:ext cx="3672408"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u="sng" dirty="0" smtClean="0"/>
              <a:t>Výsledky</a:t>
            </a:r>
          </a:p>
          <a:p>
            <a:pPr>
              <a:lnSpc>
                <a:spcPct val="80000"/>
              </a:lnSpc>
            </a:pPr>
            <a:r>
              <a:rPr lang="cs-CZ" dirty="0" smtClean="0"/>
              <a:t>Kombinovala slova už když uměla 8-10 znaků</a:t>
            </a:r>
          </a:p>
          <a:p>
            <a:pPr>
              <a:lnSpc>
                <a:spcPct val="80000"/>
              </a:lnSpc>
            </a:pPr>
            <a:r>
              <a:rPr lang="cs-CZ" dirty="0" smtClean="0"/>
              <a:t>Popisovala nejen aktuální situaci („ty já jíst“), ale řešila jazykem i problémy vzniklé v minulosti (spadla jí hračka do uzavřeného prostoru – po příchodu </a:t>
            </a:r>
            <a:r>
              <a:rPr lang="cs-CZ" dirty="0" err="1" smtClean="0"/>
              <a:t>Gardnera</a:t>
            </a:r>
            <a:r>
              <a:rPr lang="cs-CZ" dirty="0" smtClean="0"/>
              <a:t> „otevřít“)</a:t>
            </a:r>
          </a:p>
          <a:p>
            <a:pPr>
              <a:lnSpc>
                <a:spcPct val="80000"/>
              </a:lnSpc>
            </a:pPr>
            <a:r>
              <a:rPr lang="cs-CZ" dirty="0" smtClean="0"/>
              <a:t>Uměla asi 170 znaků (později ji překonali jiní šimpanzi – </a:t>
            </a:r>
            <a:r>
              <a:rPr lang="cs-CZ" dirty="0" err="1" smtClean="0"/>
              <a:t>Moja</a:t>
            </a:r>
            <a:r>
              <a:rPr lang="cs-CZ" dirty="0" smtClean="0"/>
              <a:t>, Pili, </a:t>
            </a:r>
            <a:r>
              <a:rPr lang="cs-CZ" dirty="0" err="1" smtClean="0"/>
              <a:t>Tatu</a:t>
            </a:r>
            <a:r>
              <a:rPr lang="cs-CZ" dirty="0" smtClean="0"/>
              <a:t>, Dar…)</a:t>
            </a:r>
          </a:p>
          <a:p>
            <a:pPr>
              <a:lnSpc>
                <a:spcPct val="80000"/>
              </a:lnSpc>
            </a:pPr>
            <a:r>
              <a:rPr lang="cs-CZ" dirty="0" smtClean="0"/>
              <a:t>Inovativní kombinace (</a:t>
            </a:r>
            <a:r>
              <a:rPr lang="cs-CZ" dirty="0" err="1" smtClean="0"/>
              <a:t>Washoe</a:t>
            </a:r>
            <a:r>
              <a:rPr lang="cs-CZ" dirty="0" smtClean="0"/>
              <a:t>: </a:t>
            </a:r>
            <a:r>
              <a:rPr lang="cs-CZ" dirty="0" err="1" smtClean="0"/>
              <a:t>water</a:t>
            </a:r>
            <a:r>
              <a:rPr lang="cs-CZ" dirty="0" smtClean="0"/>
              <a:t> </a:t>
            </a:r>
            <a:r>
              <a:rPr lang="cs-CZ" dirty="0" err="1" smtClean="0"/>
              <a:t>bird</a:t>
            </a:r>
            <a:r>
              <a:rPr lang="cs-CZ" dirty="0" smtClean="0"/>
              <a:t>, </a:t>
            </a:r>
            <a:r>
              <a:rPr lang="cs-CZ" dirty="0" err="1" smtClean="0"/>
              <a:t>dirty</a:t>
            </a:r>
            <a:r>
              <a:rPr lang="cs-CZ" dirty="0" smtClean="0"/>
              <a:t> </a:t>
            </a:r>
            <a:r>
              <a:rPr lang="cs-CZ" dirty="0" err="1" smtClean="0"/>
              <a:t>good</a:t>
            </a:r>
            <a:r>
              <a:rPr lang="cs-CZ" dirty="0" smtClean="0"/>
              <a:t>, </a:t>
            </a:r>
            <a:r>
              <a:rPr lang="cs-CZ" dirty="0" err="1" smtClean="0"/>
              <a:t>Moja</a:t>
            </a:r>
            <a:r>
              <a:rPr lang="cs-CZ" dirty="0" smtClean="0"/>
              <a:t>: metal hot, metal cup drink)</a:t>
            </a:r>
          </a:p>
          <a:p>
            <a:pPr>
              <a:lnSpc>
                <a:spcPct val="80000"/>
              </a:lnSpc>
            </a:pPr>
            <a:r>
              <a:rPr lang="cs-CZ" dirty="0" smtClean="0"/>
              <a:t>Porozumění otázkám kdo, co, jaký, kolik, kde, čí</a:t>
            </a:r>
          </a:p>
          <a:p>
            <a:endParaRPr lang="cs-CZ" dirty="0" smtClean="0"/>
          </a:p>
        </p:txBody>
      </p:sp>
      <p:pic>
        <p:nvPicPr>
          <p:cNvPr id="20482" name="Picture 2" descr="http://www.daviddarling.info/images/Washoe_the_chimp.jpg"/>
          <p:cNvPicPr>
            <a:picLocks noChangeAspect="1" noChangeArrowheads="1"/>
          </p:cNvPicPr>
          <p:nvPr/>
        </p:nvPicPr>
        <p:blipFill>
          <a:blip r:embed="rId3" cstate="print"/>
          <a:srcRect/>
          <a:stretch>
            <a:fillRect/>
          </a:stretch>
        </p:blipFill>
        <p:spPr bwMode="auto">
          <a:xfrm>
            <a:off x="323529" y="1628801"/>
            <a:ext cx="3816423" cy="2705421"/>
          </a:xfrm>
          <a:prstGeom prst="rect">
            <a:avLst/>
          </a:prstGeom>
          <a:noFill/>
        </p:spPr>
      </p:pic>
      <p:sp>
        <p:nvSpPr>
          <p:cNvPr id="6" name="TextovéPole 5"/>
          <p:cNvSpPr txBox="1"/>
          <p:nvPr/>
        </p:nvSpPr>
        <p:spPr>
          <a:xfrm>
            <a:off x="323528" y="4581128"/>
            <a:ext cx="7416824" cy="2308324"/>
          </a:xfrm>
          <a:prstGeom prst="rect">
            <a:avLst/>
          </a:prstGeom>
          <a:noFill/>
        </p:spPr>
        <p:txBody>
          <a:bodyPr wrap="square" rtlCol="0">
            <a:spAutoFit/>
          </a:bodyPr>
          <a:lstStyle/>
          <a:p>
            <a:r>
              <a:rPr lang="cs-CZ" dirty="0" smtClean="0"/>
              <a:t>Slovník </a:t>
            </a:r>
            <a:r>
              <a:rPr lang="cs-CZ" dirty="0" err="1" smtClean="0"/>
              <a:t>Washoe</a:t>
            </a:r>
            <a:r>
              <a:rPr lang="cs-CZ" dirty="0" smtClean="0"/>
              <a:t>: </a:t>
            </a:r>
          </a:p>
          <a:p>
            <a:r>
              <a:rPr lang="cs-CZ" dirty="0" smtClean="0"/>
              <a:t>Vlastní jména</a:t>
            </a:r>
          </a:p>
          <a:p>
            <a:r>
              <a:rPr lang="cs-CZ" dirty="0" smtClean="0"/>
              <a:t>Kamarád, holka, kluk, zájmena</a:t>
            </a:r>
          </a:p>
          <a:p>
            <a:r>
              <a:rPr lang="cs-CZ" dirty="0" smtClean="0"/>
              <a:t>Jména živých a neživých věcí</a:t>
            </a:r>
          </a:p>
          <a:p>
            <a:r>
              <a:rPr lang="cs-CZ" dirty="0" smtClean="0"/>
              <a:t>Slovesa</a:t>
            </a:r>
          </a:p>
          <a:p>
            <a:r>
              <a:rPr lang="cs-CZ" dirty="0" smtClean="0"/>
              <a:t>Příslovce (místa)</a:t>
            </a:r>
          </a:p>
          <a:p>
            <a:r>
              <a:rPr lang="cs-CZ" dirty="0" smtClean="0"/>
              <a:t>Přídavná jména (barvy, materiál, počet, stejný, různý…)</a:t>
            </a:r>
          </a:p>
          <a:p>
            <a:r>
              <a:rPr lang="cs-CZ" dirty="0" smtClean="0"/>
              <a:t>Další (znovu, špinavý, legrační, pomoc, promiň, víc)</a:t>
            </a: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347864" y="2492896"/>
            <a:ext cx="3024336" cy="369332"/>
          </a:xfrm>
          <a:prstGeom prst="rect">
            <a:avLst/>
          </a:prstGeom>
          <a:noFill/>
        </p:spPr>
        <p:txBody>
          <a:bodyPr wrap="square" rtlCol="0">
            <a:spAutoFit/>
          </a:bodyPr>
          <a:lstStyle/>
          <a:p>
            <a:r>
              <a:rPr lang="cs-CZ" dirty="0" smtClean="0"/>
              <a:t>Video…</a:t>
            </a: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Znaková řeč</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3" name="TextovéPole 2"/>
          <p:cNvSpPr txBox="1"/>
          <p:nvPr/>
        </p:nvSpPr>
        <p:spPr>
          <a:xfrm>
            <a:off x="539552" y="1772816"/>
            <a:ext cx="4032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dirty="0" err="1" smtClean="0"/>
              <a:t>Washoe</a:t>
            </a:r>
            <a:r>
              <a:rPr lang="cs-CZ" dirty="0" smtClean="0"/>
              <a:t> závěry …</a:t>
            </a:r>
            <a:endParaRPr lang="cs-CZ" dirty="0"/>
          </a:p>
        </p:txBody>
      </p:sp>
      <p:sp>
        <p:nvSpPr>
          <p:cNvPr id="4" name="TextovéPole 3"/>
          <p:cNvSpPr txBox="1"/>
          <p:nvPr/>
        </p:nvSpPr>
        <p:spPr>
          <a:xfrm>
            <a:off x="611560" y="5517232"/>
            <a:ext cx="374441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Aktivní snaha o komunikaci s druhým</a:t>
            </a:r>
            <a:endParaRPr lang="cs-CZ" dirty="0"/>
          </a:p>
        </p:txBody>
      </p:sp>
      <p:sp>
        <p:nvSpPr>
          <p:cNvPr id="5" name="TextovéPole 4"/>
          <p:cNvSpPr txBox="1"/>
          <p:nvPr/>
        </p:nvSpPr>
        <p:spPr>
          <a:xfrm>
            <a:off x="611560" y="5013176"/>
            <a:ext cx="374441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Cca 130 znaků</a:t>
            </a:r>
            <a:endParaRPr lang="cs-CZ" dirty="0"/>
          </a:p>
        </p:txBody>
      </p:sp>
      <p:sp>
        <p:nvSpPr>
          <p:cNvPr id="6" name="TextovéPole 5"/>
          <p:cNvSpPr txBox="1"/>
          <p:nvPr/>
        </p:nvSpPr>
        <p:spPr>
          <a:xfrm>
            <a:off x="5004048" y="2276872"/>
            <a:ext cx="3744416"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err="1" smtClean="0"/>
              <a:t>Terrace</a:t>
            </a:r>
            <a:r>
              <a:rPr lang="cs-CZ" dirty="0" smtClean="0"/>
              <a:t>: znakování často výsledkem asociačního učení – často pouze opakuje znak u trenéra, ale nerozumí sémantice znaku</a:t>
            </a:r>
            <a:endParaRPr lang="cs-CZ" dirty="0"/>
          </a:p>
        </p:txBody>
      </p:sp>
      <p:sp>
        <p:nvSpPr>
          <p:cNvPr id="7" name="TextovéPole 6"/>
          <p:cNvSpPr txBox="1"/>
          <p:nvPr/>
        </p:nvSpPr>
        <p:spPr>
          <a:xfrm>
            <a:off x="611560" y="6021288"/>
            <a:ext cx="3744416"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Schopnost kreativně tvořit věty, tj. používat znaky v nových kombinacích</a:t>
            </a:r>
            <a:endParaRPr lang="cs-CZ" dirty="0"/>
          </a:p>
        </p:txBody>
      </p:sp>
      <p:sp>
        <p:nvSpPr>
          <p:cNvPr id="8" name="TextovéPole 7"/>
          <p:cNvSpPr txBox="1"/>
          <p:nvPr/>
        </p:nvSpPr>
        <p:spPr>
          <a:xfrm>
            <a:off x="323528" y="2276872"/>
            <a:ext cx="4464496" cy="25922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“[Washoe] learned a natural human language and her early utterances were highly similar to, perhaps indistinguishable from, the early utterances of human children. Now, the categorical question, can a nonhuman being use a human language, must be replaced by quantitative questions: how much human language, how soon, or how far can they go?” (Gardner &amp; Gardner 1978, 73).</a:t>
            </a:r>
            <a:endParaRPr lang="cs-CZ" dirty="0"/>
          </a:p>
        </p:txBody>
      </p:sp>
      <p:sp>
        <p:nvSpPr>
          <p:cNvPr id="9" name="TextovéPole 8"/>
          <p:cNvSpPr txBox="1"/>
          <p:nvPr/>
        </p:nvSpPr>
        <p:spPr>
          <a:xfrm>
            <a:off x="5004048" y="3573016"/>
            <a:ext cx="3744416"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err="1" smtClean="0"/>
              <a:t>Terrace</a:t>
            </a:r>
            <a:r>
              <a:rPr lang="cs-CZ" dirty="0" smtClean="0"/>
              <a:t>: podstatný rozdíl mezi šimpanzem a dítětem v pragmatice komunikace – šimpanz nedodržuje střídání vysílání a přijímání signálu</a:t>
            </a:r>
            <a:endParaRPr lang="cs-CZ" dirty="0"/>
          </a:p>
        </p:txBody>
      </p:sp>
      <p:sp>
        <p:nvSpPr>
          <p:cNvPr id="10" name="TextovéPole 9"/>
          <p:cNvSpPr txBox="1"/>
          <p:nvPr/>
        </p:nvSpPr>
        <p:spPr>
          <a:xfrm>
            <a:off x="5076056" y="1772816"/>
            <a:ext cx="352839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dirty="0" smtClean="0"/>
              <a:t>…a kritika:</a:t>
            </a:r>
            <a:endParaRPr lang="cs-CZ" dirty="0"/>
          </a:p>
        </p:txBody>
      </p:sp>
      <p:sp>
        <p:nvSpPr>
          <p:cNvPr id="11" name="TextovéPole 10"/>
          <p:cNvSpPr txBox="1"/>
          <p:nvPr/>
        </p:nvSpPr>
        <p:spPr>
          <a:xfrm>
            <a:off x="4788024" y="5445224"/>
            <a:ext cx="417646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cs-CZ" dirty="0" smtClean="0"/>
              <a:t>Po </a:t>
            </a:r>
            <a:r>
              <a:rPr lang="cs-CZ" dirty="0" err="1" smtClean="0"/>
              <a:t>Gardnerových</a:t>
            </a:r>
            <a:r>
              <a:rPr lang="cs-CZ" dirty="0" smtClean="0"/>
              <a:t> snaha kontrolovat porozumění sémantice </a:t>
            </a:r>
            <a:r>
              <a:rPr lang="cs-CZ" u="sng" dirty="0" smtClean="0"/>
              <a:t>– transferové testy </a:t>
            </a:r>
            <a:r>
              <a:rPr lang="cs-CZ" dirty="0" smtClean="0"/>
              <a:t>(symbol učen pouze v </a:t>
            </a:r>
            <a:r>
              <a:rPr lang="cs-CZ" dirty="0" err="1" smtClean="0"/>
              <a:t>urč</a:t>
            </a:r>
            <a:r>
              <a:rPr lang="cs-CZ" dirty="0" smtClean="0"/>
              <a:t>. kontextech, testován v jiných)</a:t>
            </a:r>
            <a:endParaRPr lang="cs-CZ" dirty="0"/>
          </a:p>
        </p:txBody>
      </p:sp>
      <p:sp>
        <p:nvSpPr>
          <p:cNvPr id="12" name="Šipka dolů 11"/>
          <p:cNvSpPr/>
          <p:nvPr/>
        </p:nvSpPr>
        <p:spPr>
          <a:xfrm>
            <a:off x="6732240" y="4869160"/>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Plastikové žetony - </a:t>
            </a:r>
            <a:r>
              <a:rPr lang="cs-CZ" sz="2800" dirty="0" err="1" smtClean="0"/>
              <a:t>Sarah</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4" name="TextovéPole 3"/>
          <p:cNvSpPr txBox="1"/>
          <p:nvPr/>
        </p:nvSpPr>
        <p:spPr>
          <a:xfrm>
            <a:off x="4860032" y="1628800"/>
            <a:ext cx="4032448"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cs-CZ" u="sng" dirty="0" err="1" smtClean="0"/>
              <a:t>Sarah</a:t>
            </a:r>
            <a:r>
              <a:rPr lang="cs-CZ" u="sng" dirty="0" smtClean="0"/>
              <a:t>, trenér David </a:t>
            </a:r>
            <a:r>
              <a:rPr lang="cs-CZ" u="sng" dirty="0" err="1" smtClean="0"/>
              <a:t>Premack</a:t>
            </a:r>
            <a:endParaRPr lang="cs-CZ" u="sng" dirty="0" smtClean="0"/>
          </a:p>
          <a:p>
            <a:pPr>
              <a:buFont typeface="Arial" pitchFamily="34" charset="0"/>
              <a:buChar char="•"/>
            </a:pPr>
            <a:r>
              <a:rPr lang="cs-CZ" dirty="0" smtClean="0"/>
              <a:t>Začala se učit v 5 letech</a:t>
            </a:r>
          </a:p>
          <a:p>
            <a:pPr>
              <a:buFont typeface="Arial" pitchFamily="34" charset="0"/>
              <a:buChar char="•"/>
            </a:pPr>
            <a:r>
              <a:rPr lang="cs-CZ" dirty="0"/>
              <a:t>C</a:t>
            </a:r>
            <a:r>
              <a:rPr lang="cs-CZ" dirty="0" smtClean="0"/>
              <a:t>hována v laboratoři</a:t>
            </a:r>
          </a:p>
          <a:p>
            <a:pPr>
              <a:buFont typeface="Arial" pitchFamily="34" charset="0"/>
              <a:buChar char="•"/>
            </a:pPr>
            <a:endParaRPr lang="cs-CZ" dirty="0" smtClean="0"/>
          </a:p>
          <a:p>
            <a:pPr>
              <a:buFont typeface="Arial" pitchFamily="34" charset="0"/>
              <a:buChar char="•"/>
            </a:pPr>
            <a:r>
              <a:rPr lang="cs-CZ" dirty="0" smtClean="0"/>
              <a:t>Plastikové žetony, představující podstatná jména, slovesa, číslovky, spojky, částice</a:t>
            </a:r>
          </a:p>
          <a:p>
            <a:pPr>
              <a:buFont typeface="Arial" pitchFamily="34" charset="0"/>
              <a:buChar char="•"/>
            </a:pPr>
            <a:r>
              <a:rPr lang="cs-CZ" dirty="0" smtClean="0"/>
              <a:t>Možno spojovat do vět (rozkazů) – </a:t>
            </a:r>
            <a:r>
              <a:rPr lang="cs-CZ" dirty="0" err="1" smtClean="0"/>
              <a:t>Give</a:t>
            </a:r>
            <a:r>
              <a:rPr lang="cs-CZ" dirty="0" smtClean="0"/>
              <a:t> </a:t>
            </a:r>
            <a:r>
              <a:rPr lang="cs-CZ" dirty="0" err="1" smtClean="0"/>
              <a:t>apple</a:t>
            </a:r>
            <a:r>
              <a:rPr lang="cs-CZ" dirty="0" smtClean="0"/>
              <a:t> </a:t>
            </a:r>
            <a:r>
              <a:rPr lang="cs-CZ" dirty="0" err="1" smtClean="0"/>
              <a:t>Sarah</a:t>
            </a:r>
            <a:r>
              <a:rPr lang="cs-CZ" dirty="0" smtClean="0"/>
              <a:t> (produkovala sama)</a:t>
            </a:r>
          </a:p>
          <a:p>
            <a:pPr>
              <a:buFont typeface="Arial" pitchFamily="34" charset="0"/>
              <a:buChar char="•"/>
            </a:pPr>
            <a:r>
              <a:rPr lang="cs-CZ" dirty="0" smtClean="0"/>
              <a:t> Koncepty – „</a:t>
            </a:r>
            <a:r>
              <a:rPr lang="cs-CZ" dirty="0" err="1" smtClean="0"/>
              <a:t>name</a:t>
            </a:r>
            <a:r>
              <a:rPr lang="cs-CZ" dirty="0" smtClean="0"/>
              <a:t> </a:t>
            </a:r>
            <a:r>
              <a:rPr lang="cs-CZ" dirty="0" err="1" smtClean="0"/>
              <a:t>of</a:t>
            </a:r>
            <a:r>
              <a:rPr lang="cs-CZ" dirty="0" smtClean="0"/>
              <a:t>“, „not-</a:t>
            </a:r>
            <a:r>
              <a:rPr lang="cs-CZ" dirty="0" err="1" smtClean="0"/>
              <a:t>name</a:t>
            </a:r>
            <a:r>
              <a:rPr lang="cs-CZ" dirty="0" smtClean="0"/>
              <a:t> </a:t>
            </a:r>
            <a:r>
              <a:rPr lang="cs-CZ" dirty="0" err="1" smtClean="0"/>
              <a:t>of</a:t>
            </a:r>
            <a:r>
              <a:rPr lang="cs-CZ" dirty="0" smtClean="0"/>
              <a:t>“, stejný-různý, otázka, počet, barva, tvar, velikost</a:t>
            </a:r>
            <a:r>
              <a:rPr lang="en-US" dirty="0" smtClean="0"/>
              <a:t>, </a:t>
            </a:r>
            <a:r>
              <a:rPr lang="cs-CZ" dirty="0" err="1" smtClean="0"/>
              <a:t>if</a:t>
            </a:r>
            <a:r>
              <a:rPr lang="cs-CZ" dirty="0" smtClean="0"/>
              <a:t>-</a:t>
            </a:r>
            <a:r>
              <a:rPr lang="cs-CZ" dirty="0" err="1" smtClean="0"/>
              <a:t>then</a:t>
            </a:r>
            <a:endParaRPr lang="cs-CZ" dirty="0" smtClean="0"/>
          </a:p>
          <a:p>
            <a:r>
              <a:rPr lang="cs-CZ" dirty="0" smtClean="0"/>
              <a:t>„</a:t>
            </a:r>
            <a:r>
              <a:rPr lang="en-US" dirty="0" smtClean="0"/>
              <a:t>Sarah take apple if-then Mary</a:t>
            </a:r>
          </a:p>
          <a:p>
            <a:r>
              <a:rPr lang="cs-CZ" dirty="0" err="1" smtClean="0"/>
              <a:t>give</a:t>
            </a:r>
            <a:r>
              <a:rPr lang="cs-CZ" dirty="0" smtClean="0"/>
              <a:t> </a:t>
            </a:r>
            <a:r>
              <a:rPr lang="cs-CZ" dirty="0" err="1" smtClean="0"/>
              <a:t>chocolate</a:t>
            </a:r>
            <a:r>
              <a:rPr lang="cs-CZ" dirty="0" smtClean="0"/>
              <a:t> </a:t>
            </a:r>
            <a:r>
              <a:rPr lang="cs-CZ" dirty="0" err="1" smtClean="0"/>
              <a:t>Sarah</a:t>
            </a:r>
            <a:r>
              <a:rPr lang="cs-CZ" dirty="0" smtClean="0"/>
              <a:t>“</a:t>
            </a:r>
          </a:p>
        </p:txBody>
      </p:sp>
      <p:pic>
        <p:nvPicPr>
          <p:cNvPr id="23554" name="Picture 2"/>
          <p:cNvPicPr>
            <a:picLocks noChangeAspect="1" noChangeArrowheads="1"/>
          </p:cNvPicPr>
          <p:nvPr/>
        </p:nvPicPr>
        <p:blipFill>
          <a:blip r:embed="rId2" cstate="print"/>
          <a:srcRect/>
          <a:stretch>
            <a:fillRect/>
          </a:stretch>
        </p:blipFill>
        <p:spPr bwMode="auto">
          <a:xfrm>
            <a:off x="395537" y="1501698"/>
            <a:ext cx="4248472" cy="5356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2" cstate="print"/>
          <a:srcRect/>
          <a:stretch>
            <a:fillRect/>
          </a:stretch>
        </p:blipFill>
        <p:spPr bwMode="auto">
          <a:xfrm>
            <a:off x="309546" y="404664"/>
            <a:ext cx="8523321"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316890" y="0"/>
            <a:ext cx="8860274"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Klávesnice s aktivujícími se symboly - LANA</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4" name="TextovéPole 3"/>
          <p:cNvSpPr txBox="1"/>
          <p:nvPr/>
        </p:nvSpPr>
        <p:spPr>
          <a:xfrm>
            <a:off x="4860032" y="1844824"/>
            <a:ext cx="4032448"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cs-CZ" u="sng" dirty="0" smtClean="0"/>
              <a:t>Lana, </a:t>
            </a:r>
            <a:r>
              <a:rPr lang="cs-CZ" u="sng" dirty="0" err="1" smtClean="0"/>
              <a:t>Austin</a:t>
            </a:r>
            <a:r>
              <a:rPr lang="cs-CZ" u="sng" dirty="0" smtClean="0"/>
              <a:t> a </a:t>
            </a:r>
            <a:r>
              <a:rPr lang="cs-CZ" u="sng" dirty="0" err="1" smtClean="0"/>
              <a:t>Sherman</a:t>
            </a:r>
            <a:r>
              <a:rPr lang="cs-CZ" u="sng" dirty="0" smtClean="0"/>
              <a:t>, trenéři </a:t>
            </a:r>
            <a:r>
              <a:rPr lang="cs-CZ" u="sng" dirty="0" err="1" smtClean="0"/>
              <a:t>Rumbaugh</a:t>
            </a:r>
            <a:r>
              <a:rPr lang="cs-CZ" u="sng" dirty="0" smtClean="0"/>
              <a:t>, </a:t>
            </a:r>
            <a:r>
              <a:rPr lang="cs-CZ" u="sng" dirty="0" err="1" smtClean="0"/>
              <a:t>Savage</a:t>
            </a:r>
            <a:r>
              <a:rPr lang="cs-CZ" u="sng" dirty="0" smtClean="0"/>
              <a:t>-</a:t>
            </a:r>
            <a:r>
              <a:rPr lang="cs-CZ" u="sng" dirty="0" err="1" smtClean="0"/>
              <a:t>Rumbaugh</a:t>
            </a:r>
            <a:endParaRPr lang="cs-CZ" u="sng" dirty="0" smtClean="0"/>
          </a:p>
          <a:p>
            <a:pPr>
              <a:buFont typeface="Arial" pitchFamily="34" charset="0"/>
              <a:buChar char="•"/>
            </a:pPr>
            <a:r>
              <a:rPr lang="cs-CZ" dirty="0" smtClean="0"/>
              <a:t>Komunikovali s počítačem</a:t>
            </a:r>
          </a:p>
          <a:p>
            <a:pPr>
              <a:buFont typeface="Arial" pitchFamily="34" charset="0"/>
              <a:buChar char="•"/>
            </a:pPr>
            <a:r>
              <a:rPr lang="cs-CZ" dirty="0" smtClean="0"/>
              <a:t>Chováni v laboratoři</a:t>
            </a:r>
          </a:p>
          <a:p>
            <a:pPr>
              <a:buFont typeface="Arial" pitchFamily="34" charset="0"/>
              <a:buChar char="•"/>
            </a:pPr>
            <a:endParaRPr lang="cs-CZ" dirty="0" smtClean="0"/>
          </a:p>
          <a:p>
            <a:pPr>
              <a:buFont typeface="Arial" pitchFamily="34" charset="0"/>
              <a:buChar char="•"/>
            </a:pPr>
            <a:r>
              <a:rPr lang="cs-CZ" dirty="0" smtClean="0"/>
              <a:t>Lana se naučila sestavovat věty, pojmenovávat předměty a pokládat a zodpovídat otázky, aby dostala jídlo, zábavu a společnost od počítače</a:t>
            </a:r>
          </a:p>
        </p:txBody>
      </p:sp>
      <p:pic>
        <p:nvPicPr>
          <p:cNvPr id="26626" name="Picture 2" descr="Lana with keyboard"/>
          <p:cNvPicPr>
            <a:picLocks noChangeAspect="1" noChangeArrowheads="1"/>
          </p:cNvPicPr>
          <p:nvPr/>
        </p:nvPicPr>
        <p:blipFill>
          <a:blip r:embed="rId2" cstate="print"/>
          <a:srcRect/>
          <a:stretch>
            <a:fillRect/>
          </a:stretch>
        </p:blipFill>
        <p:spPr bwMode="auto">
          <a:xfrm>
            <a:off x="323528" y="1844824"/>
            <a:ext cx="4374062" cy="2873475"/>
          </a:xfrm>
          <a:prstGeom prst="rect">
            <a:avLst/>
          </a:prstGeom>
          <a:noFill/>
        </p:spPr>
      </p:pic>
      <p:sp>
        <p:nvSpPr>
          <p:cNvPr id="6" name="TextovéPole 5"/>
          <p:cNvSpPr txBox="1"/>
          <p:nvPr/>
        </p:nvSpPr>
        <p:spPr>
          <a:xfrm>
            <a:off x="323528" y="5013176"/>
            <a:ext cx="835292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cs-CZ" dirty="0" smtClean="0"/>
              <a:t>Horší porozumění než šimpanzi učení jinými metodami</a:t>
            </a:r>
          </a:p>
          <a:p>
            <a:r>
              <a:rPr lang="cs-CZ" dirty="0" smtClean="0"/>
              <a:t>Uměli použít symbol původně pouze k dosažení cíle, později se museli natrénovat jeho použití jako název!</a:t>
            </a: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myhero.com/images/guest/g22506/hero21390/g22506_u20090_koko_pix_reading_book.jpg"/>
          <p:cNvPicPr>
            <a:picLocks noChangeAspect="1" noChangeArrowheads="1"/>
          </p:cNvPicPr>
          <p:nvPr/>
        </p:nvPicPr>
        <p:blipFill>
          <a:blip r:embed="rId2" cstate="print"/>
          <a:srcRect/>
          <a:stretch>
            <a:fillRect/>
          </a:stretch>
        </p:blipFill>
        <p:spPr bwMode="auto">
          <a:xfrm>
            <a:off x="539552" y="3284984"/>
            <a:ext cx="3181350" cy="3086101"/>
          </a:xfrm>
          <a:prstGeom prst="rect">
            <a:avLst/>
          </a:prstGeom>
          <a:noFill/>
        </p:spPr>
      </p:pic>
      <p:sp>
        <p:nvSpPr>
          <p:cNvPr id="3"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Další </a:t>
            </a: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lidoopi</a:t>
            </a:r>
            <a:endParaRPr kumimoji="0" lang="cs-CZ" sz="3200" b="0" i="0" u="none" strike="noStrike" kern="1200" cap="none" spc="0" normalizeH="0" baseline="0" noProof="0" dirty="0" smtClean="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4" name="TextovéPole 3"/>
          <p:cNvSpPr txBox="1"/>
          <p:nvPr/>
        </p:nvSpPr>
        <p:spPr>
          <a:xfrm>
            <a:off x="539552" y="1700808"/>
            <a:ext cx="3672408" cy="1200329"/>
          </a:xfrm>
          <a:prstGeom prst="rect">
            <a:avLst/>
          </a:prstGeom>
          <a:noFill/>
        </p:spPr>
        <p:txBody>
          <a:bodyPr wrap="square" rtlCol="0">
            <a:spAutoFit/>
          </a:bodyPr>
          <a:lstStyle/>
          <a:p>
            <a:r>
              <a:rPr lang="cs-CZ" dirty="0" smtClean="0"/>
              <a:t>Koko – </a:t>
            </a:r>
            <a:r>
              <a:rPr lang="cs-CZ" dirty="0" err="1" smtClean="0"/>
              <a:t>Patterson</a:t>
            </a:r>
            <a:endParaRPr lang="cs-CZ" dirty="0" smtClean="0"/>
          </a:p>
          <a:p>
            <a:r>
              <a:rPr lang="cs-CZ" dirty="0" smtClean="0"/>
              <a:t>1000 znaků, ještě více rozuměla</a:t>
            </a:r>
          </a:p>
          <a:p>
            <a:r>
              <a:rPr lang="cs-CZ" dirty="0" smtClean="0"/>
              <a:t>Přijímala kombinaci znakového jazyka a řeči!</a:t>
            </a:r>
            <a:endParaRPr lang="cs-CZ" dirty="0"/>
          </a:p>
        </p:txBody>
      </p:sp>
      <p:pic>
        <p:nvPicPr>
          <p:cNvPr id="31748" name="Picture 4" descr="http://people.exeter.ac.uk/bosthaus/Lecture/images/orangutan.gif"/>
          <p:cNvPicPr>
            <a:picLocks noChangeAspect="1" noChangeArrowheads="1"/>
          </p:cNvPicPr>
          <p:nvPr/>
        </p:nvPicPr>
        <p:blipFill>
          <a:blip r:embed="rId3" cstate="print"/>
          <a:srcRect/>
          <a:stretch>
            <a:fillRect/>
          </a:stretch>
        </p:blipFill>
        <p:spPr bwMode="auto">
          <a:xfrm>
            <a:off x="5076056" y="3717032"/>
            <a:ext cx="3048000" cy="2124075"/>
          </a:xfrm>
          <a:prstGeom prst="rect">
            <a:avLst/>
          </a:prstGeom>
          <a:noFill/>
        </p:spPr>
      </p:pic>
      <p:sp>
        <p:nvSpPr>
          <p:cNvPr id="6" name="TextovéPole 5"/>
          <p:cNvSpPr txBox="1"/>
          <p:nvPr/>
        </p:nvSpPr>
        <p:spPr>
          <a:xfrm>
            <a:off x="4860032" y="1844824"/>
            <a:ext cx="3888432" cy="1200329"/>
          </a:xfrm>
          <a:prstGeom prst="rect">
            <a:avLst/>
          </a:prstGeom>
          <a:noFill/>
        </p:spPr>
        <p:txBody>
          <a:bodyPr wrap="square" rtlCol="0">
            <a:spAutoFit/>
          </a:bodyPr>
          <a:lstStyle/>
          <a:p>
            <a:r>
              <a:rPr lang="cs-CZ" dirty="0" err="1" smtClean="0"/>
              <a:t>Chantek</a:t>
            </a:r>
            <a:r>
              <a:rPr lang="cs-CZ" dirty="0" smtClean="0"/>
              <a:t> – znal asi 150 znaků, které používal spontánně</a:t>
            </a:r>
          </a:p>
          <a:p>
            <a:r>
              <a:rPr lang="cs-CZ" dirty="0" smtClean="0"/>
              <a:t>Lhal, když něco chtěl, dobře odlišoval význam symbolu BAD a GOOD</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467544" y="1628800"/>
            <a:ext cx="81369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dirty="0" smtClean="0"/>
              <a:t>Specifika a omezení</a:t>
            </a:r>
            <a:endParaRPr lang="cs-CZ" dirty="0"/>
          </a:p>
        </p:txBody>
      </p:sp>
      <p:sp>
        <p:nvSpPr>
          <p:cNvPr id="5" name="TextovéPole 4"/>
          <p:cNvSpPr txBox="1"/>
          <p:nvPr/>
        </p:nvSpPr>
        <p:spPr>
          <a:xfrm>
            <a:off x="1259632" y="2420888"/>
            <a:ext cx="6768752"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smtClean="0"/>
              <a:t>Systémy typu LANA:</a:t>
            </a:r>
          </a:p>
          <a:p>
            <a:r>
              <a:rPr lang="cs-CZ" dirty="0" smtClean="0"/>
              <a:t>Behavioristický postup – </a:t>
            </a:r>
            <a:r>
              <a:rPr lang="cs-CZ" dirty="0" err="1" smtClean="0"/>
              <a:t>Sarah</a:t>
            </a:r>
            <a:r>
              <a:rPr lang="cs-CZ" dirty="0" smtClean="0"/>
              <a:t>, Lana, </a:t>
            </a:r>
            <a:r>
              <a:rPr lang="cs-CZ" dirty="0" err="1" smtClean="0"/>
              <a:t>Sherman</a:t>
            </a:r>
            <a:r>
              <a:rPr lang="cs-CZ" dirty="0" smtClean="0"/>
              <a:t> a </a:t>
            </a:r>
            <a:r>
              <a:rPr lang="cs-CZ" dirty="0" err="1" smtClean="0"/>
              <a:t>Austin</a:t>
            </a:r>
            <a:endParaRPr lang="cs-CZ" dirty="0" smtClean="0"/>
          </a:p>
          <a:p>
            <a:r>
              <a:rPr lang="cs-CZ" dirty="0" smtClean="0"/>
              <a:t>Omezení množství symbolů ve větě (např. na 6), </a:t>
            </a:r>
          </a:p>
          <a:p>
            <a:r>
              <a:rPr lang="cs-CZ" dirty="0" smtClean="0"/>
              <a:t>omezení způsobů použití pouze na schémata daná experimentátorem = omezení kreativního použití symbolů</a:t>
            </a:r>
          </a:p>
          <a:p>
            <a:r>
              <a:rPr lang="cs-CZ" dirty="0" smtClean="0"/>
              <a:t>Omezení spontánní tendence komunikovat</a:t>
            </a:r>
          </a:p>
        </p:txBody>
      </p:sp>
      <p:sp>
        <p:nvSpPr>
          <p:cNvPr id="6" name="TextovéPole 5"/>
          <p:cNvSpPr txBox="1"/>
          <p:nvPr/>
        </p:nvSpPr>
        <p:spPr>
          <a:xfrm>
            <a:off x="395536" y="5301208"/>
            <a:ext cx="828092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smtClean="0"/>
              <a:t>Problémy převodu použití symbolů v jiných kontextech – žádost na pojmenování</a:t>
            </a:r>
          </a:p>
          <a:p>
            <a:r>
              <a:rPr lang="cs-CZ" dirty="0" smtClean="0"/>
              <a:t>Omezení schopnosti přenosu mezi způsoby komunikace (z počítače na plastikové tvary) a z produkce na porozumění</a:t>
            </a:r>
          </a:p>
          <a:p>
            <a:r>
              <a:rPr lang="cs-CZ" dirty="0" smtClean="0"/>
              <a:t>Absence spontánního používání symbolů</a:t>
            </a:r>
          </a:p>
          <a:p>
            <a:r>
              <a:rPr lang="cs-CZ" dirty="0" smtClean="0"/>
              <a:t>Nemožnost srovnat s vývojem řeči</a:t>
            </a:r>
            <a:endParaRPr lang="cs-CZ" dirty="0"/>
          </a:p>
        </p:txBody>
      </p:sp>
      <p:sp>
        <p:nvSpPr>
          <p:cNvPr id="7" name="Šipka dolů 6"/>
          <p:cNvSpPr/>
          <p:nvPr/>
        </p:nvSpPr>
        <p:spPr>
          <a:xfrm>
            <a:off x="4355976" y="4293096"/>
            <a:ext cx="36004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Nadpis 1"/>
          <p:cNvSpPr txBox="1">
            <a:spLocks/>
          </p:cNvSpPr>
          <p:nvPr/>
        </p:nvSpPr>
        <p:spPr>
          <a:xfrm>
            <a:off x="251520" y="26064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 a dalšími druhy</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Stručná historie srovnávací psychologie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George </a:t>
            </a:r>
            <a:r>
              <a:rPr lang="cs-CZ" dirty="0" err="1" smtClean="0"/>
              <a:t>Romanes</a:t>
            </a:r>
            <a:r>
              <a:rPr lang="cs-CZ" dirty="0" smtClean="0"/>
              <a:t> (1848-1894) – evoluční biolog a fyziolog, zakladatel srovnávací psychologie</a:t>
            </a:r>
          </a:p>
          <a:p>
            <a:pPr lvl="1"/>
            <a:r>
              <a:rPr lang="cs-CZ" dirty="0" smtClean="0"/>
              <a:t>Zvířata mají rudimentární mysl</a:t>
            </a:r>
          </a:p>
          <a:p>
            <a:pPr lvl="1"/>
            <a:r>
              <a:rPr lang="cs-CZ" dirty="0" smtClean="0"/>
              <a:t>Antropomorfismus</a:t>
            </a:r>
          </a:p>
          <a:p>
            <a:pPr lvl="1"/>
            <a:r>
              <a:rPr lang="cs-CZ" dirty="0" smtClean="0"/>
              <a:t>Anekdotická metoda</a:t>
            </a:r>
          </a:p>
          <a:p>
            <a:pPr lvl="1"/>
            <a:r>
              <a:rPr lang="cs-CZ" dirty="0" smtClean="0"/>
              <a:t>Přítel a student Darwina</a:t>
            </a:r>
          </a:p>
          <a:p>
            <a:r>
              <a:rPr lang="cs-CZ" dirty="0" smtClean="0"/>
              <a:t>Charles Darwin (1809-1882)– evoluční kontinuita mysli od zvířat k lidem</a:t>
            </a:r>
          </a:p>
          <a:p>
            <a:r>
              <a:rPr lang="cs-CZ" dirty="0" err="1" smtClean="0"/>
              <a:t>Lloyd</a:t>
            </a:r>
            <a:r>
              <a:rPr lang="cs-CZ" dirty="0" smtClean="0"/>
              <a:t> Morgan (1852-1936) – viz dále Morganův kánon</a:t>
            </a:r>
          </a:p>
          <a:p>
            <a:r>
              <a:rPr lang="cs-CZ" dirty="0" smtClean="0"/>
              <a:t>Experimentální přístup – </a:t>
            </a:r>
            <a:r>
              <a:rPr lang="cs-CZ" dirty="0" err="1" smtClean="0"/>
              <a:t>Thorndike</a:t>
            </a:r>
            <a:r>
              <a:rPr lang="cs-CZ" dirty="0" smtClean="0"/>
              <a:t> a další</a:t>
            </a:r>
          </a:p>
          <a:p>
            <a:endParaRPr lang="cs-CZ" dirty="0"/>
          </a:p>
        </p:txBody>
      </p:sp>
    </p:spTree>
    <p:extLst>
      <p:ext uri="{BB962C8B-B14F-4D97-AF65-F5344CB8AC3E}">
        <p14:creationId xmlns:p14="http://schemas.microsoft.com/office/powerpoint/2010/main" val="1612082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467544" y="1628800"/>
            <a:ext cx="81369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dirty="0" smtClean="0"/>
              <a:t>Závěry a kritika I – asociační učení</a:t>
            </a:r>
            <a:endParaRPr lang="cs-CZ" dirty="0"/>
          </a:p>
        </p:txBody>
      </p:sp>
      <p:sp>
        <p:nvSpPr>
          <p:cNvPr id="4" name="TextovéPole 3"/>
          <p:cNvSpPr txBox="1"/>
          <p:nvPr/>
        </p:nvSpPr>
        <p:spPr>
          <a:xfrm>
            <a:off x="611560" y="3429000"/>
            <a:ext cx="8064896" cy="2369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2400" dirty="0" smtClean="0"/>
              <a:t>Výsledky behavioristických výukových metod:</a:t>
            </a:r>
          </a:p>
          <a:p>
            <a:r>
              <a:rPr lang="cs-CZ" sz="2400" dirty="0" smtClean="0"/>
              <a:t>(</a:t>
            </a:r>
            <a:r>
              <a:rPr lang="cs-CZ" sz="2400" dirty="0" err="1" smtClean="0"/>
              <a:t>Sarah</a:t>
            </a:r>
            <a:r>
              <a:rPr lang="cs-CZ" sz="2400" dirty="0" smtClean="0"/>
              <a:t>, Lana, </a:t>
            </a:r>
            <a:r>
              <a:rPr lang="cs-CZ" sz="2400" dirty="0" err="1" smtClean="0"/>
              <a:t>Austin</a:t>
            </a:r>
            <a:r>
              <a:rPr lang="cs-CZ" sz="2400" dirty="0" smtClean="0"/>
              <a:t> a </a:t>
            </a:r>
            <a:r>
              <a:rPr lang="cs-CZ" sz="2400" dirty="0" err="1" smtClean="0"/>
              <a:t>Sherman</a:t>
            </a:r>
            <a:r>
              <a:rPr lang="cs-CZ" sz="2400" dirty="0" smtClean="0"/>
              <a:t>) </a:t>
            </a:r>
            <a:r>
              <a:rPr lang="cs-CZ" sz="2400" dirty="0" err="1" smtClean="0"/>
              <a:t>dokáží</a:t>
            </a:r>
            <a:r>
              <a:rPr lang="cs-CZ" sz="2400" dirty="0" smtClean="0"/>
              <a:t> sestavit symboly ve správném pořadí za účelem dosažení odměny</a:t>
            </a:r>
          </a:p>
          <a:p>
            <a:r>
              <a:rPr lang="cs-CZ" sz="2800" b="1" dirty="0" smtClean="0"/>
              <a:t>ale je to jazyk? </a:t>
            </a:r>
          </a:p>
          <a:p>
            <a:r>
              <a:rPr lang="cs-CZ" sz="2400" dirty="0" smtClean="0"/>
              <a:t>Nebo spíš „pozorně programovaná jazyková hra“, pouhé asociační učení, naučení se zpaměti</a:t>
            </a:r>
          </a:p>
        </p:txBody>
      </p:sp>
      <p:sp>
        <p:nvSpPr>
          <p:cNvPr id="8" name="Nadpis 1"/>
          <p:cNvSpPr txBox="1">
            <a:spLocks/>
          </p:cNvSpPr>
          <p:nvPr/>
        </p:nvSpPr>
        <p:spPr>
          <a:xfrm>
            <a:off x="251520" y="26064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 a dalšími druhy</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467544" y="1628800"/>
            <a:ext cx="81369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dirty="0" smtClean="0"/>
              <a:t>Závěry a kritika II - sémantika</a:t>
            </a:r>
            <a:endParaRPr lang="cs-CZ" dirty="0"/>
          </a:p>
        </p:txBody>
      </p:sp>
      <p:sp>
        <p:nvSpPr>
          <p:cNvPr id="4" name="TextovéPole 3"/>
          <p:cNvSpPr txBox="1"/>
          <p:nvPr/>
        </p:nvSpPr>
        <p:spPr>
          <a:xfrm>
            <a:off x="467544" y="5373216"/>
            <a:ext cx="8064896"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cs-CZ" dirty="0" smtClean="0"/>
              <a:t>Symboly dostatečně reprezentovaly pro zvířata realitu, byly stejně vhodné pro zapamatování, kategorizaci jako jejich fyzické referenty (</a:t>
            </a:r>
            <a:r>
              <a:rPr lang="cs-CZ" dirty="0" err="1" smtClean="0"/>
              <a:t>Premack</a:t>
            </a:r>
            <a:r>
              <a:rPr lang="cs-CZ" dirty="0" smtClean="0"/>
              <a:t>)</a:t>
            </a:r>
          </a:p>
          <a:p>
            <a:r>
              <a:rPr lang="cs-CZ" dirty="0" smtClean="0"/>
              <a:t>Rozdíly od člověka v symbolické schopnosti zřejmě pouze kvantitativní</a:t>
            </a:r>
            <a:endParaRPr lang="cs-CZ" dirty="0"/>
          </a:p>
        </p:txBody>
      </p:sp>
      <p:sp>
        <p:nvSpPr>
          <p:cNvPr id="5" name="TextovéPole 4"/>
          <p:cNvSpPr txBox="1"/>
          <p:nvPr/>
        </p:nvSpPr>
        <p:spPr>
          <a:xfrm>
            <a:off x="467544" y="2348880"/>
            <a:ext cx="813690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smtClean="0"/>
              <a:t>Schopnost pochopit symbolický význam vět</a:t>
            </a:r>
          </a:p>
          <a:p>
            <a:r>
              <a:rPr lang="cs-CZ" dirty="0" smtClean="0"/>
              <a:t>Dozvídáme se z generalizací na jiné kontexty, např. jako nadávky, novotvary, metafory!</a:t>
            </a:r>
          </a:p>
        </p:txBody>
      </p:sp>
      <p:sp>
        <p:nvSpPr>
          <p:cNvPr id="6" name="TextovéPole 5"/>
          <p:cNvSpPr txBox="1"/>
          <p:nvPr/>
        </p:nvSpPr>
        <p:spPr>
          <a:xfrm>
            <a:off x="467544" y="3501008"/>
            <a:ext cx="806489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err="1" smtClean="0"/>
              <a:t>Washoe</a:t>
            </a:r>
            <a:r>
              <a:rPr lang="cs-CZ" dirty="0" smtClean="0"/>
              <a:t>: </a:t>
            </a:r>
            <a:r>
              <a:rPr lang="cs-CZ" dirty="0"/>
              <a:t>DIRTY MONKEY </a:t>
            </a:r>
            <a:r>
              <a:rPr lang="cs-CZ" dirty="0" smtClean="0"/>
              <a:t>, </a:t>
            </a:r>
            <a:r>
              <a:rPr lang="cs-CZ" dirty="0" err="1" smtClean="0"/>
              <a:t>Washoe</a:t>
            </a:r>
            <a:r>
              <a:rPr lang="cs-CZ" dirty="0" smtClean="0"/>
              <a:t>: WATER </a:t>
            </a:r>
            <a:r>
              <a:rPr lang="cs-CZ" dirty="0"/>
              <a:t>BIRD </a:t>
            </a:r>
            <a:r>
              <a:rPr lang="cs-CZ" dirty="0" smtClean="0"/>
              <a:t>když poprvé viděla kachnu; Lana: COKE </a:t>
            </a:r>
            <a:r>
              <a:rPr lang="cs-CZ" dirty="0"/>
              <a:t>WHICH IS ORANGE </a:t>
            </a:r>
            <a:r>
              <a:rPr lang="cs-CZ" dirty="0" smtClean="0"/>
              <a:t>na Fantu, Koko: </a:t>
            </a:r>
            <a:r>
              <a:rPr lang="cs-CZ" dirty="0"/>
              <a:t>FINGER BRACELET </a:t>
            </a:r>
            <a:r>
              <a:rPr lang="cs-CZ" dirty="0" smtClean="0"/>
              <a:t>na prstýnek, </a:t>
            </a:r>
            <a:r>
              <a:rPr lang="cs-CZ" dirty="0"/>
              <a:t>WHITE TIGER </a:t>
            </a:r>
            <a:r>
              <a:rPr lang="cs-CZ" dirty="0" smtClean="0"/>
              <a:t>na zebru, </a:t>
            </a:r>
            <a:r>
              <a:rPr lang="cs-CZ" dirty="0"/>
              <a:t>EYE HAT </a:t>
            </a:r>
            <a:r>
              <a:rPr lang="cs-CZ" dirty="0" smtClean="0"/>
              <a:t>na masku, a ELEPHANT </a:t>
            </a:r>
            <a:r>
              <a:rPr lang="cs-CZ" dirty="0"/>
              <a:t>BABY </a:t>
            </a:r>
            <a:r>
              <a:rPr lang="cs-CZ" dirty="0" smtClean="0"/>
              <a:t>na panáčka </a:t>
            </a:r>
            <a:r>
              <a:rPr lang="cs-CZ" dirty="0" err="1" smtClean="0"/>
              <a:t>Pinocchio</a:t>
            </a:r>
            <a:r>
              <a:rPr lang="cs-CZ" dirty="0" smtClean="0"/>
              <a:t> </a:t>
            </a:r>
          </a:p>
          <a:p>
            <a:endParaRPr lang="cs-CZ" dirty="0"/>
          </a:p>
          <a:p>
            <a:r>
              <a:rPr lang="cs-CZ" dirty="0" err="1" smtClean="0"/>
              <a:t>Sarah</a:t>
            </a:r>
            <a:r>
              <a:rPr lang="cs-CZ" dirty="0" smtClean="0"/>
              <a:t>: naučila se spojení </a:t>
            </a:r>
            <a:r>
              <a:rPr lang="cs-CZ" dirty="0"/>
              <a:t>BROWN COLOR-OF </a:t>
            </a:r>
            <a:r>
              <a:rPr lang="cs-CZ" dirty="0" smtClean="0"/>
              <a:t>CHOCOLATE – když pak požádána ukázat hnědou, kterou předtím neviděla, zvládla to</a:t>
            </a:r>
            <a:endParaRPr lang="cs-CZ" dirty="0"/>
          </a:p>
        </p:txBody>
      </p:sp>
      <p:sp>
        <p:nvSpPr>
          <p:cNvPr id="7" name="Šipka dolů 6"/>
          <p:cNvSpPr/>
          <p:nvPr/>
        </p:nvSpPr>
        <p:spPr>
          <a:xfrm>
            <a:off x="1691680" y="2924944"/>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Nadpis 1"/>
          <p:cNvSpPr txBox="1">
            <a:spLocks/>
          </p:cNvSpPr>
          <p:nvPr/>
        </p:nvSpPr>
        <p:spPr>
          <a:xfrm>
            <a:off x="323528" y="26064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 a dalšími druhy</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 a dalšími druhy</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3" name="TextovéPole 2"/>
          <p:cNvSpPr txBox="1"/>
          <p:nvPr/>
        </p:nvSpPr>
        <p:spPr>
          <a:xfrm>
            <a:off x="467544" y="1628800"/>
            <a:ext cx="81369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dirty="0" smtClean="0"/>
              <a:t>Závěry a kritika III - syntax</a:t>
            </a:r>
            <a:endParaRPr lang="cs-CZ" dirty="0"/>
          </a:p>
        </p:txBody>
      </p:sp>
      <p:sp>
        <p:nvSpPr>
          <p:cNvPr id="4" name="TextovéPole 3"/>
          <p:cNvSpPr txBox="1"/>
          <p:nvPr/>
        </p:nvSpPr>
        <p:spPr>
          <a:xfrm>
            <a:off x="467544" y="5733256"/>
            <a:ext cx="806489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cs-CZ" dirty="0" smtClean="0"/>
              <a:t>Dále problémy s produkcí – potřeba </a:t>
            </a:r>
            <a:r>
              <a:rPr lang="cs-CZ" dirty="0" err="1" smtClean="0"/>
              <a:t>molding</a:t>
            </a:r>
            <a:r>
              <a:rPr lang="cs-CZ" dirty="0" smtClean="0"/>
              <a:t> atd.</a:t>
            </a:r>
            <a:endParaRPr lang="cs-CZ" dirty="0"/>
          </a:p>
        </p:txBody>
      </p:sp>
      <p:sp>
        <p:nvSpPr>
          <p:cNvPr id="5" name="TextovéPole 4"/>
          <p:cNvSpPr txBox="1"/>
          <p:nvPr/>
        </p:nvSpPr>
        <p:spPr>
          <a:xfrm>
            <a:off x="467544" y="2348880"/>
            <a:ext cx="813690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smtClean="0"/>
              <a:t>Schopnost měnit významy vět podle gramatiky neprokázána!</a:t>
            </a:r>
          </a:p>
        </p:txBody>
      </p:sp>
      <p:sp>
        <p:nvSpPr>
          <p:cNvPr id="6" name="TextovéPole 5"/>
          <p:cNvSpPr txBox="1"/>
          <p:nvPr/>
        </p:nvSpPr>
        <p:spPr>
          <a:xfrm>
            <a:off x="467544" y="3501008"/>
            <a:ext cx="806489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err="1" smtClean="0"/>
              <a:t>Washoe</a:t>
            </a:r>
            <a:r>
              <a:rPr lang="cs-CZ" dirty="0" smtClean="0"/>
              <a:t> první typy vět podobné jako u dětí: Opakování </a:t>
            </a:r>
            <a:r>
              <a:rPr lang="en-US" dirty="0" smtClean="0"/>
              <a:t>(„</a:t>
            </a:r>
            <a:r>
              <a:rPr lang="cs-CZ" dirty="0" smtClean="0"/>
              <a:t>víc</a:t>
            </a:r>
            <a:r>
              <a:rPr lang="en-US" dirty="0" smtClean="0"/>
              <a:t>"), </a:t>
            </a:r>
            <a:r>
              <a:rPr lang="cs-CZ" dirty="0" smtClean="0"/>
              <a:t>činnost</a:t>
            </a:r>
            <a:r>
              <a:rPr lang="en-US" dirty="0" smtClean="0"/>
              <a:t>-</a:t>
            </a:r>
            <a:r>
              <a:rPr lang="cs-CZ" dirty="0" smtClean="0"/>
              <a:t>místo</a:t>
            </a:r>
            <a:r>
              <a:rPr lang="en-US" dirty="0" smtClean="0"/>
              <a:t>,</a:t>
            </a:r>
            <a:r>
              <a:rPr lang="cs-CZ" dirty="0" smtClean="0"/>
              <a:t> činitel-činnost, </a:t>
            </a:r>
            <a:r>
              <a:rPr lang="cs-CZ" dirty="0" err="1" smtClean="0"/>
              <a:t>činnost</a:t>
            </a:r>
            <a:r>
              <a:rPr lang="cs-CZ" dirty="0" smtClean="0"/>
              <a:t>-objekt</a:t>
            </a:r>
            <a:r>
              <a:rPr lang="en-US" dirty="0" smtClean="0"/>
              <a:t>, </a:t>
            </a:r>
            <a:r>
              <a:rPr lang="cs-CZ" dirty="0" smtClean="0"/>
              <a:t>činitel-činnost-objekt a činitel-činnost-místo</a:t>
            </a:r>
            <a:r>
              <a:rPr lang="en-US" dirty="0" smtClean="0"/>
              <a:t>. </a:t>
            </a:r>
            <a:r>
              <a:rPr lang="cs-CZ" dirty="0" smtClean="0"/>
              <a:t>Podobně vypadaly věty Koko.</a:t>
            </a:r>
          </a:p>
          <a:p>
            <a:r>
              <a:rPr lang="cs-CZ" dirty="0" smtClean="0"/>
              <a:t>Jde většinou o pouhé sémantické vazby, nikoli gramatické.</a:t>
            </a:r>
            <a:endParaRPr lang="cs-CZ" dirty="0"/>
          </a:p>
        </p:txBody>
      </p:sp>
      <p:sp>
        <p:nvSpPr>
          <p:cNvPr id="7" name="Šipka dolů 6"/>
          <p:cNvSpPr/>
          <p:nvPr/>
        </p:nvSpPr>
        <p:spPr>
          <a:xfrm>
            <a:off x="1691680" y="2924944"/>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467544" y="6237312"/>
            <a:ext cx="806489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cs-CZ" dirty="0" smtClean="0"/>
              <a:t>Pochybnosti o komunikativní funkci viz výše</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lexigram keyboard"/>
          <p:cNvPicPr>
            <a:picLocks noChangeAspect="1" noChangeArrowheads="1"/>
          </p:cNvPicPr>
          <p:nvPr/>
        </p:nvPicPr>
        <p:blipFill>
          <a:blip r:embed="rId2" cstate="print"/>
          <a:srcRect/>
          <a:stretch>
            <a:fillRect/>
          </a:stretch>
        </p:blipFill>
        <p:spPr bwMode="auto">
          <a:xfrm>
            <a:off x="1" y="4028266"/>
            <a:ext cx="5148063" cy="2829733"/>
          </a:xfrm>
          <a:prstGeom prst="rect">
            <a:avLst/>
          </a:prstGeom>
          <a:noFill/>
        </p:spPr>
      </p:pic>
      <p:pic>
        <p:nvPicPr>
          <p:cNvPr id="27652" name="Picture 4" descr="http://3.bp.blogspot.com/_X6Y4ga7SJqU/TTc4zAfWTrI/AAAAAAAAAAo/9yLPTJaSDlY/s1600/teacher.jpg"/>
          <p:cNvPicPr>
            <a:picLocks noChangeAspect="1" noChangeArrowheads="1"/>
          </p:cNvPicPr>
          <p:nvPr/>
        </p:nvPicPr>
        <p:blipFill>
          <a:blip r:embed="rId3" cstate="print"/>
          <a:srcRect/>
          <a:stretch>
            <a:fillRect/>
          </a:stretch>
        </p:blipFill>
        <p:spPr bwMode="auto">
          <a:xfrm>
            <a:off x="4067944" y="1196752"/>
            <a:ext cx="5076056" cy="3323231"/>
          </a:xfrm>
          <a:prstGeom prst="rect">
            <a:avLst/>
          </a:prstGeom>
          <a:noFill/>
        </p:spPr>
      </p:pic>
      <p:sp>
        <p:nvSpPr>
          <p:cNvPr id="4" name="Nadpis 1"/>
          <p:cNvSpPr txBox="1">
            <a:spLocks/>
          </p:cNvSpPr>
          <p:nvPr/>
        </p:nvSpPr>
        <p:spPr>
          <a:xfrm>
            <a:off x="323528" y="274638"/>
            <a:ext cx="8568952" cy="634082"/>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Kanzi</a:t>
            </a:r>
            <a:r>
              <a:rPr kumimoji="0" lang="cs-CZ" sz="3200" b="0" i="0" u="none" strike="noStrike" kern="1200" cap="none" spc="0" normalizeH="0" baseline="0" noProof="0" dirty="0" smtClean="0">
                <a:ln>
                  <a:noFill/>
                </a:ln>
                <a:solidFill>
                  <a:schemeClr val="lt1"/>
                </a:solidFill>
                <a:effectLst/>
                <a:uLnTx/>
                <a:uFillTx/>
                <a:latin typeface="+mn-lt"/>
                <a:ea typeface="+mn-ea"/>
                <a:cs typeface="+mn-cs"/>
              </a:rPr>
              <a:t> - </a:t>
            </a: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bonobo</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5" name="TextovéPole 4"/>
          <p:cNvSpPr txBox="1"/>
          <p:nvPr/>
        </p:nvSpPr>
        <p:spPr>
          <a:xfrm>
            <a:off x="179512" y="1124744"/>
            <a:ext cx="3888432" cy="3139321"/>
          </a:xfrm>
          <a:prstGeom prst="rect">
            <a:avLst/>
          </a:prstGeom>
          <a:noFill/>
        </p:spPr>
        <p:txBody>
          <a:bodyPr wrap="square" rtlCol="0">
            <a:spAutoFit/>
          </a:bodyPr>
          <a:lstStyle/>
          <a:p>
            <a:pPr>
              <a:buFont typeface="Arial" pitchFamily="34" charset="0"/>
              <a:buChar char="•"/>
            </a:pPr>
            <a:r>
              <a:rPr lang="cs-CZ" dirty="0" smtClean="0"/>
              <a:t>Učení spontánně od narození, imitace</a:t>
            </a:r>
          </a:p>
          <a:p>
            <a:pPr>
              <a:buFont typeface="Arial" pitchFamily="34" charset="0"/>
              <a:buChar char="•"/>
            </a:pPr>
            <a:r>
              <a:rPr lang="cs-CZ" dirty="0" smtClean="0"/>
              <a:t>„Mluvící“ tabule se symboly a poslech řeči</a:t>
            </a:r>
          </a:p>
          <a:p>
            <a:r>
              <a:rPr lang="cs-CZ" u="sng" dirty="0" smtClean="0"/>
              <a:t>Dynamický přístup </a:t>
            </a:r>
            <a:r>
              <a:rPr lang="cs-CZ" dirty="0" smtClean="0"/>
              <a:t>(</a:t>
            </a:r>
            <a:r>
              <a:rPr lang="cs-CZ" dirty="0" err="1" smtClean="0"/>
              <a:t>Savage</a:t>
            </a:r>
            <a:r>
              <a:rPr lang="cs-CZ" dirty="0" smtClean="0"/>
              <a:t>-</a:t>
            </a:r>
            <a:r>
              <a:rPr lang="cs-CZ" dirty="0" err="1" smtClean="0"/>
              <a:t>Rumbaugh</a:t>
            </a:r>
            <a:r>
              <a:rPr lang="cs-CZ" dirty="0" smtClean="0"/>
              <a:t> a </a:t>
            </a:r>
            <a:r>
              <a:rPr lang="cs-CZ" dirty="0" err="1" smtClean="0"/>
              <a:t>Lewin</a:t>
            </a:r>
            <a:r>
              <a:rPr lang="cs-CZ" dirty="0" smtClean="0"/>
              <a:t> 1994):</a:t>
            </a:r>
          </a:p>
          <a:p>
            <a:r>
              <a:rPr lang="en-GB" dirty="0"/>
              <a:t>“</a:t>
            </a:r>
            <a:r>
              <a:rPr lang="en-GB" i="1" dirty="0"/>
              <a:t>abandon any and all plans of [formally] teaching </a:t>
            </a:r>
            <a:r>
              <a:rPr lang="en-GB" i="1" dirty="0" err="1"/>
              <a:t>Kanzi</a:t>
            </a:r>
            <a:r>
              <a:rPr lang="en-GB" i="1" dirty="0"/>
              <a:t> and simply to offer him an environment that maximized the opportunity for him to learn as much as possible</a:t>
            </a:r>
            <a:r>
              <a:rPr lang="en-GB" dirty="0"/>
              <a:t>”.</a:t>
            </a:r>
            <a:endParaRPr lang="cs-CZ" dirty="0" smtClean="0"/>
          </a:p>
          <a:p>
            <a:endParaRPr lang="cs-CZ" dirty="0"/>
          </a:p>
        </p:txBody>
      </p:sp>
      <p:sp>
        <p:nvSpPr>
          <p:cNvPr id="6" name="TextovéPole 5"/>
          <p:cNvSpPr txBox="1"/>
          <p:nvPr/>
        </p:nvSpPr>
        <p:spPr>
          <a:xfrm>
            <a:off x="5508104" y="4725144"/>
            <a:ext cx="3635896" cy="2308324"/>
          </a:xfrm>
          <a:prstGeom prst="rect">
            <a:avLst/>
          </a:prstGeom>
          <a:noFill/>
        </p:spPr>
        <p:txBody>
          <a:bodyPr wrap="square" rtlCol="0">
            <a:spAutoFit/>
          </a:bodyPr>
          <a:lstStyle/>
          <a:p>
            <a:pPr>
              <a:buFont typeface="Arial" pitchFamily="34" charset="0"/>
              <a:buChar char="•"/>
            </a:pPr>
            <a:r>
              <a:rPr lang="cs-CZ" dirty="0" smtClean="0"/>
              <a:t>Stovky symbolů používá</a:t>
            </a:r>
          </a:p>
          <a:p>
            <a:pPr>
              <a:buFont typeface="Arial" pitchFamily="34" charset="0"/>
              <a:buChar char="•"/>
            </a:pPr>
            <a:r>
              <a:rPr lang="cs-CZ" dirty="0"/>
              <a:t>R</a:t>
            </a:r>
            <a:r>
              <a:rPr lang="cs-CZ" dirty="0" smtClean="0"/>
              <a:t>ozumí až 3000 slov</a:t>
            </a:r>
          </a:p>
          <a:p>
            <a:pPr>
              <a:buFont typeface="Arial" pitchFamily="34" charset="0"/>
              <a:buChar char="•"/>
            </a:pPr>
            <a:r>
              <a:rPr lang="cs-CZ" dirty="0" smtClean="0"/>
              <a:t>Produkuje komplexní výroky s jednoduchou gramatikou, např. žádosti typu činitel-sloveso-příjemce (kde sám není činitel ani příjemce)</a:t>
            </a:r>
          </a:p>
          <a:p>
            <a:pPr>
              <a:buFont typeface="Arial" pitchFamily="34" charset="0"/>
              <a:buChar char="•"/>
            </a:pPr>
            <a:r>
              <a:rPr lang="cs-CZ" dirty="0" smtClean="0"/>
              <a:t>Tvoří nové věty</a:t>
            </a:r>
          </a:p>
          <a:p>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634082"/>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Kanzi</a:t>
            </a:r>
            <a:r>
              <a:rPr kumimoji="0" lang="cs-CZ" sz="3200" b="0" i="0" u="none" strike="noStrike" kern="1200" cap="none" spc="0" normalizeH="0" baseline="0" noProof="0" dirty="0" smtClean="0">
                <a:ln>
                  <a:noFill/>
                </a:ln>
                <a:solidFill>
                  <a:schemeClr val="lt1"/>
                </a:solidFill>
                <a:effectLst/>
                <a:uLnTx/>
                <a:uFillTx/>
                <a:latin typeface="+mn-lt"/>
                <a:ea typeface="+mn-ea"/>
                <a:cs typeface="+mn-cs"/>
              </a:rPr>
              <a:t> - </a:t>
            </a: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bonobo</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3" name="TextovéPole 2"/>
          <p:cNvSpPr txBox="1"/>
          <p:nvPr/>
        </p:nvSpPr>
        <p:spPr>
          <a:xfrm>
            <a:off x="467544" y="1988840"/>
            <a:ext cx="835292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smtClean="0"/>
              <a:t>Věty jsou jeho invence, ne imitace člověka</a:t>
            </a:r>
          </a:p>
          <a:p>
            <a:r>
              <a:rPr lang="cs-CZ" dirty="0" smtClean="0"/>
              <a:t>Věty jsou spontánní, ne indukované člověkem (x </a:t>
            </a:r>
            <a:r>
              <a:rPr lang="cs-CZ" dirty="0" err="1" smtClean="0"/>
              <a:t>Sherman</a:t>
            </a:r>
            <a:r>
              <a:rPr lang="cs-CZ" dirty="0" smtClean="0"/>
              <a:t>, </a:t>
            </a:r>
            <a:r>
              <a:rPr lang="cs-CZ" dirty="0" err="1" smtClean="0"/>
              <a:t>Austin</a:t>
            </a:r>
            <a:r>
              <a:rPr lang="cs-CZ" dirty="0" smtClean="0"/>
              <a:t>, Nim)</a:t>
            </a:r>
          </a:p>
          <a:p>
            <a:r>
              <a:rPr lang="cs-CZ" dirty="0" smtClean="0"/>
              <a:t>Tj. často obsahují nějakou přídatnou informaci </a:t>
            </a:r>
          </a:p>
          <a:p>
            <a:r>
              <a:rPr lang="cs-CZ" dirty="0" smtClean="0"/>
              <a:t>Neproblematické použití symbolů jako názvů (x </a:t>
            </a:r>
            <a:r>
              <a:rPr lang="cs-CZ" dirty="0" err="1" smtClean="0"/>
              <a:t>Sherman</a:t>
            </a:r>
            <a:r>
              <a:rPr lang="cs-CZ" dirty="0" smtClean="0"/>
              <a:t>, </a:t>
            </a:r>
            <a:r>
              <a:rPr lang="cs-CZ" dirty="0" err="1" smtClean="0"/>
              <a:t>Austin</a:t>
            </a:r>
            <a:r>
              <a:rPr lang="cs-CZ" dirty="0" smtClean="0"/>
              <a:t>) i když zpravidla používá symboly také k dosažení odměny.</a:t>
            </a:r>
          </a:p>
          <a:p>
            <a:r>
              <a:rPr lang="cs-CZ" dirty="0" smtClean="0"/>
              <a:t>Mnoho abstraktních symbolů (teď, ven, dobře)</a:t>
            </a:r>
          </a:p>
          <a:p>
            <a:pPr marL="0" lvl="1"/>
            <a:r>
              <a:rPr lang="cs-CZ" dirty="0" smtClean="0"/>
              <a:t>Rozumí novým kombinacím („</a:t>
            </a:r>
            <a:r>
              <a:rPr lang="cs-CZ" dirty="0" err="1" smtClean="0"/>
              <a:t>Can</a:t>
            </a:r>
            <a:r>
              <a:rPr lang="cs-CZ" dirty="0" smtClean="0"/>
              <a:t> </a:t>
            </a:r>
            <a:r>
              <a:rPr lang="cs-CZ" dirty="0" err="1" smtClean="0"/>
              <a:t>you</a:t>
            </a:r>
            <a:r>
              <a:rPr lang="cs-CZ" dirty="0" smtClean="0"/>
              <a:t> </a:t>
            </a:r>
            <a:r>
              <a:rPr lang="cs-CZ" dirty="0" err="1" smtClean="0"/>
              <a:t>make</a:t>
            </a:r>
            <a:r>
              <a:rPr lang="cs-CZ" dirty="0" smtClean="0"/>
              <a:t> </a:t>
            </a:r>
            <a:r>
              <a:rPr lang="cs-CZ" dirty="0" err="1" smtClean="0"/>
              <a:t>the</a:t>
            </a:r>
            <a:r>
              <a:rPr lang="cs-CZ" dirty="0" smtClean="0"/>
              <a:t> </a:t>
            </a:r>
            <a:r>
              <a:rPr lang="cs-CZ" dirty="0" err="1" smtClean="0"/>
              <a:t>doggie</a:t>
            </a:r>
            <a:r>
              <a:rPr lang="cs-CZ" dirty="0" smtClean="0"/>
              <a:t> bite </a:t>
            </a:r>
            <a:r>
              <a:rPr lang="cs-CZ" dirty="0" err="1" smtClean="0"/>
              <a:t>the</a:t>
            </a:r>
            <a:r>
              <a:rPr lang="cs-CZ" dirty="0" smtClean="0"/>
              <a:t> </a:t>
            </a:r>
            <a:r>
              <a:rPr lang="cs-CZ" dirty="0" err="1" smtClean="0"/>
              <a:t>snake</a:t>
            </a:r>
            <a:r>
              <a:rPr lang="cs-CZ" dirty="0" smtClean="0"/>
              <a:t>?“) včetně gramatických pravidel</a:t>
            </a:r>
            <a:endParaRPr lang="cs-CZ" dirty="0"/>
          </a:p>
        </p:txBody>
      </p:sp>
      <p:sp>
        <p:nvSpPr>
          <p:cNvPr id="5" name="TextovéPole 4"/>
          <p:cNvSpPr txBox="1"/>
          <p:nvPr/>
        </p:nvSpPr>
        <p:spPr>
          <a:xfrm>
            <a:off x="1187624" y="4797152"/>
            <a:ext cx="756084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cs-CZ" dirty="0" smtClean="0"/>
              <a:t>96% výroků jsou žádosti		</a:t>
            </a:r>
          </a:p>
          <a:p>
            <a:r>
              <a:rPr lang="cs-CZ" dirty="0" err="1" smtClean="0"/>
              <a:t>Kanzi</a:t>
            </a:r>
            <a:r>
              <a:rPr lang="cs-CZ" dirty="0" smtClean="0"/>
              <a:t> nemá tendence sdělovat nám vlastní názor nebo se na něco aktivně ptát</a:t>
            </a:r>
            <a:endParaRPr lang="cs-CZ" dirty="0"/>
          </a:p>
        </p:txBody>
      </p:sp>
      <p:sp>
        <p:nvSpPr>
          <p:cNvPr id="6" name="TextovéPole 5"/>
          <p:cNvSpPr txBox="1"/>
          <p:nvPr/>
        </p:nvSpPr>
        <p:spPr>
          <a:xfrm>
            <a:off x="467544" y="4437112"/>
            <a:ext cx="1008112" cy="1200329"/>
          </a:xfrm>
          <a:prstGeom prst="rect">
            <a:avLst/>
          </a:prstGeom>
          <a:noFill/>
        </p:spPr>
        <p:txBody>
          <a:bodyPr wrap="square" rtlCol="0">
            <a:spAutoFit/>
          </a:bodyPr>
          <a:lstStyle/>
          <a:p>
            <a:r>
              <a:rPr lang="cs-CZ" sz="7200" dirty="0" smtClean="0"/>
              <a:t>!</a:t>
            </a:r>
            <a:endParaRPr lang="cs-CZ" sz="7200" dirty="0"/>
          </a:p>
        </p:txBody>
      </p:sp>
      <p:sp>
        <p:nvSpPr>
          <p:cNvPr id="7" name="Šipka doprava 6"/>
          <p:cNvSpPr/>
          <p:nvPr/>
        </p:nvSpPr>
        <p:spPr>
          <a:xfrm>
            <a:off x="3707904" y="4869160"/>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634082"/>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Kanzi</a:t>
            </a:r>
            <a:r>
              <a:rPr kumimoji="0" lang="cs-CZ" sz="3200" b="0" i="0" u="none" strike="noStrike" kern="1200" cap="none" spc="0" normalizeH="0" baseline="0" noProof="0" dirty="0" smtClean="0">
                <a:ln>
                  <a:noFill/>
                </a:ln>
                <a:solidFill>
                  <a:schemeClr val="lt1"/>
                </a:solidFill>
                <a:effectLst/>
                <a:uLnTx/>
                <a:uFillTx/>
                <a:latin typeface="+mn-lt"/>
                <a:ea typeface="+mn-ea"/>
                <a:cs typeface="+mn-cs"/>
              </a:rPr>
              <a:t> - </a:t>
            </a: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bonobo</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4" name="TextovéPole 3"/>
          <p:cNvSpPr txBox="1"/>
          <p:nvPr/>
        </p:nvSpPr>
        <p:spPr>
          <a:xfrm>
            <a:off x="395536" y="2060848"/>
            <a:ext cx="8352928"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u="sng" dirty="0" smtClean="0"/>
              <a:t>Porovnání 6letého </a:t>
            </a:r>
            <a:r>
              <a:rPr lang="cs-CZ" u="sng" dirty="0" err="1" smtClean="0"/>
              <a:t>Kanziho</a:t>
            </a:r>
            <a:r>
              <a:rPr lang="cs-CZ" u="sng" dirty="0" smtClean="0"/>
              <a:t> a 2leté </a:t>
            </a:r>
            <a:r>
              <a:rPr lang="cs-CZ" u="sng" dirty="0" err="1" smtClean="0"/>
              <a:t>Alii</a:t>
            </a:r>
            <a:endParaRPr lang="cs-CZ" u="sng" dirty="0" smtClean="0"/>
          </a:p>
          <a:p>
            <a:r>
              <a:rPr lang="cs-CZ" dirty="0" smtClean="0"/>
              <a:t>Velmi pečlivě kontrolovaná studie – neviděli, kdo jim dává instrukce, zcela nová spojení (go </a:t>
            </a:r>
            <a:r>
              <a:rPr lang="cs-CZ" dirty="0" err="1" smtClean="0"/>
              <a:t>get</a:t>
            </a:r>
            <a:r>
              <a:rPr lang="cs-CZ" dirty="0" smtClean="0"/>
              <a:t> </a:t>
            </a:r>
            <a:r>
              <a:rPr lang="cs-CZ" dirty="0" err="1" smtClean="0"/>
              <a:t>the</a:t>
            </a:r>
            <a:r>
              <a:rPr lang="cs-CZ" dirty="0" smtClean="0"/>
              <a:t> </a:t>
            </a:r>
            <a:r>
              <a:rPr lang="cs-CZ" dirty="0" err="1" smtClean="0"/>
              <a:t>carrot</a:t>
            </a:r>
            <a:r>
              <a:rPr lang="cs-CZ" dirty="0" smtClean="0"/>
              <a:t> </a:t>
            </a:r>
            <a:r>
              <a:rPr lang="cs-CZ" dirty="0" err="1" smtClean="0"/>
              <a:t>that</a:t>
            </a:r>
            <a:r>
              <a:rPr lang="cs-CZ" dirty="0" smtClean="0"/>
              <a:t> </a:t>
            </a:r>
            <a:r>
              <a:rPr lang="cs-CZ" dirty="0" err="1" smtClean="0"/>
              <a:t>is</a:t>
            </a:r>
            <a:r>
              <a:rPr lang="cs-CZ" dirty="0" smtClean="0"/>
              <a:t> in </a:t>
            </a:r>
            <a:r>
              <a:rPr lang="cs-CZ" dirty="0" err="1" smtClean="0"/>
              <a:t>the</a:t>
            </a:r>
            <a:r>
              <a:rPr lang="cs-CZ" dirty="0" smtClean="0"/>
              <a:t> </a:t>
            </a:r>
            <a:r>
              <a:rPr lang="cs-CZ" dirty="0" err="1" smtClean="0"/>
              <a:t>microwave</a:t>
            </a:r>
            <a:r>
              <a:rPr lang="cs-CZ" dirty="0" smtClean="0"/>
              <a:t>)</a:t>
            </a:r>
          </a:p>
          <a:p>
            <a:r>
              <a:rPr lang="cs-CZ" dirty="0" smtClean="0"/>
              <a:t>660 nových vět</a:t>
            </a:r>
          </a:p>
          <a:p>
            <a:r>
              <a:rPr lang="cs-CZ" dirty="0" err="1" smtClean="0"/>
              <a:t>Kanzi</a:t>
            </a:r>
            <a:r>
              <a:rPr lang="cs-CZ" dirty="0" smtClean="0"/>
              <a:t> trochu lepší v jednodušších spojeních</a:t>
            </a:r>
          </a:p>
          <a:p>
            <a:r>
              <a:rPr lang="cs-CZ" dirty="0" smtClean="0"/>
              <a:t>S výjimkou vět obsahujících dvě souřadná podstatná jména (Ukaž </a:t>
            </a:r>
            <a:r>
              <a:rPr lang="cs-CZ" dirty="0" err="1" smtClean="0"/>
              <a:t>Sue</a:t>
            </a:r>
            <a:r>
              <a:rPr lang="cs-CZ" dirty="0" smtClean="0"/>
              <a:t> pejska a kamínek)</a:t>
            </a:r>
          </a:p>
          <a:p>
            <a:r>
              <a:rPr lang="cs-CZ" dirty="0" smtClean="0"/>
              <a:t>	1. buďto proto, že si je neumí předříkávat, aby je nezapomněl = paměť</a:t>
            </a:r>
          </a:p>
          <a:p>
            <a:r>
              <a:rPr lang="cs-CZ" dirty="0" smtClean="0"/>
              <a:t>	2. nebo zásadní neschopnost uvažovat o větě jako o hierarchické struktuře 	(</a:t>
            </a:r>
            <a:r>
              <a:rPr lang="cs-CZ" dirty="0" err="1" smtClean="0"/>
              <a:t>Truswell</a:t>
            </a:r>
            <a:r>
              <a:rPr lang="cs-CZ" dirty="0" smtClean="0"/>
              <a:t>)</a:t>
            </a:r>
            <a:endParaRPr lang="cs-CZ" dirty="0"/>
          </a:p>
        </p:txBody>
      </p:sp>
      <p:sp>
        <p:nvSpPr>
          <p:cNvPr id="8" name="TextovéPole 7"/>
          <p:cNvSpPr txBox="1"/>
          <p:nvPr/>
        </p:nvSpPr>
        <p:spPr>
          <a:xfrm>
            <a:off x="1763688" y="5085184"/>
            <a:ext cx="5730030" cy="923330"/>
          </a:xfrm>
          <a:prstGeom prst="rect">
            <a:avLst/>
          </a:prstGeom>
          <a:noFill/>
        </p:spPr>
        <p:txBody>
          <a:bodyPr wrap="none" rtlCol="0">
            <a:spAutoFit/>
          </a:bodyPr>
          <a:lstStyle/>
          <a:p>
            <a:r>
              <a:rPr lang="cs-CZ" dirty="0" smtClean="0"/>
              <a:t>Podmět 		přísudek		předmět</a:t>
            </a:r>
          </a:p>
          <a:p>
            <a:endParaRPr lang="cs-CZ" dirty="0" smtClean="0"/>
          </a:p>
          <a:p>
            <a:r>
              <a:rPr lang="cs-CZ" dirty="0" smtClean="0"/>
              <a:t>			předmět1	předmět2</a:t>
            </a:r>
            <a:endParaRPr lang="cs-CZ" dirty="0"/>
          </a:p>
        </p:txBody>
      </p:sp>
      <p:cxnSp>
        <p:nvCxnSpPr>
          <p:cNvPr id="10" name="Přímá spojovací šipka 9"/>
          <p:cNvCxnSpPr/>
          <p:nvPr/>
        </p:nvCxnSpPr>
        <p:spPr>
          <a:xfrm>
            <a:off x="2771800" y="5229200"/>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4572000" y="530120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13"/>
          <p:cNvCxnSpPr/>
          <p:nvPr/>
        </p:nvCxnSpPr>
        <p:spPr>
          <a:xfrm>
            <a:off x="6012160" y="5373216"/>
            <a:ext cx="93610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flipH="1">
            <a:off x="5148064" y="5373216"/>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634082"/>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Shrnutí</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3" name="TextovéPole 2"/>
          <p:cNvSpPr txBox="1"/>
          <p:nvPr/>
        </p:nvSpPr>
        <p:spPr>
          <a:xfrm>
            <a:off x="611560" y="1484784"/>
            <a:ext cx="7992888" cy="46720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80000"/>
              </a:lnSpc>
            </a:pPr>
            <a:r>
              <a:rPr lang="cs-CZ" sz="2000" dirty="0" smtClean="0"/>
              <a:t>Mají </a:t>
            </a:r>
            <a:r>
              <a:rPr lang="cs-CZ" sz="2000" dirty="0" err="1" smtClean="0"/>
              <a:t>lidoopi</a:t>
            </a:r>
            <a:r>
              <a:rPr lang="cs-CZ" sz="2000" dirty="0" smtClean="0"/>
              <a:t> jazyk?</a:t>
            </a:r>
          </a:p>
          <a:p>
            <a:pPr>
              <a:lnSpc>
                <a:spcPct val="80000"/>
              </a:lnSpc>
            </a:pPr>
            <a:endParaRPr lang="cs-CZ" sz="2000" dirty="0" smtClean="0"/>
          </a:p>
          <a:p>
            <a:pPr>
              <a:lnSpc>
                <a:spcPct val="80000"/>
              </a:lnSpc>
            </a:pPr>
            <a:r>
              <a:rPr lang="cs-CZ" sz="2000" dirty="0" smtClean="0"/>
              <a:t>Jak moc se dokážou naučit náš jazyk? (do jaké míry) </a:t>
            </a:r>
          </a:p>
          <a:p>
            <a:pPr>
              <a:lnSpc>
                <a:spcPct val="80000"/>
              </a:lnSpc>
            </a:pPr>
            <a:endParaRPr lang="cs-CZ" sz="2400" dirty="0"/>
          </a:p>
          <a:p>
            <a:pPr>
              <a:lnSpc>
                <a:spcPct val="80000"/>
              </a:lnSpc>
            </a:pPr>
            <a:r>
              <a:rPr lang="cs-CZ" sz="2000" u="sng" dirty="0" smtClean="0"/>
              <a:t>Sémantika </a:t>
            </a:r>
          </a:p>
          <a:p>
            <a:pPr>
              <a:lnSpc>
                <a:spcPct val="80000"/>
              </a:lnSpc>
            </a:pPr>
            <a:r>
              <a:rPr lang="cs-CZ" dirty="0" smtClean="0"/>
              <a:t>Reprezentace – používání symbolů k reprezentaci něčeho mimo ně -zvířata zcela nepochybně mají</a:t>
            </a:r>
          </a:p>
          <a:p>
            <a:pPr>
              <a:lnSpc>
                <a:spcPct val="80000"/>
              </a:lnSpc>
            </a:pPr>
            <a:r>
              <a:rPr lang="cs-CZ" dirty="0" smtClean="0"/>
              <a:t>Používání symbolů pro zcela abstraktní vztahy – částečně (</a:t>
            </a:r>
            <a:r>
              <a:rPr lang="cs-CZ" dirty="0" err="1" smtClean="0"/>
              <a:t>Kanzi</a:t>
            </a:r>
            <a:r>
              <a:rPr lang="cs-CZ" dirty="0" smtClean="0"/>
              <a:t> – příslovce, ale ne předložky, zájmena – chybí uvědomění „</a:t>
            </a:r>
            <a:r>
              <a:rPr lang="cs-CZ" dirty="0" err="1" smtClean="0"/>
              <a:t>common</a:t>
            </a:r>
            <a:r>
              <a:rPr lang="cs-CZ" dirty="0" smtClean="0"/>
              <a:t> </a:t>
            </a:r>
            <a:r>
              <a:rPr lang="cs-CZ" dirty="0" err="1" smtClean="0"/>
              <a:t>ground</a:t>
            </a:r>
            <a:r>
              <a:rPr lang="cs-CZ" dirty="0" smtClean="0"/>
              <a:t>“ + </a:t>
            </a:r>
            <a:r>
              <a:rPr lang="cs-CZ" dirty="0"/>
              <a:t>n</a:t>
            </a:r>
            <a:r>
              <a:rPr lang="cs-CZ" dirty="0" smtClean="0"/>
              <a:t>eučili ho to)</a:t>
            </a:r>
          </a:p>
          <a:p>
            <a:pPr>
              <a:lnSpc>
                <a:spcPct val="80000"/>
              </a:lnSpc>
            </a:pPr>
            <a:endParaRPr lang="cs-CZ" sz="2000" dirty="0" smtClean="0"/>
          </a:p>
          <a:p>
            <a:pPr>
              <a:lnSpc>
                <a:spcPct val="80000"/>
              </a:lnSpc>
            </a:pPr>
            <a:r>
              <a:rPr lang="cs-CZ" sz="2000" u="sng" dirty="0" smtClean="0"/>
              <a:t>Syntax</a:t>
            </a:r>
          </a:p>
          <a:p>
            <a:pPr>
              <a:lnSpc>
                <a:spcPct val="80000"/>
              </a:lnSpc>
            </a:pPr>
            <a:r>
              <a:rPr lang="cs-CZ" dirty="0" smtClean="0"/>
              <a:t>Zvířata zvládají podstatně méně (trochu slovosled ano – např. </a:t>
            </a:r>
            <a:r>
              <a:rPr lang="cs-CZ" dirty="0" err="1" smtClean="0"/>
              <a:t>Kanzi</a:t>
            </a:r>
            <a:r>
              <a:rPr lang="cs-CZ" dirty="0" smtClean="0"/>
              <a:t>,) = lineární struktura ano x hierarchická struktura ne</a:t>
            </a:r>
          </a:p>
          <a:p>
            <a:pPr>
              <a:lnSpc>
                <a:spcPct val="80000"/>
              </a:lnSpc>
            </a:pPr>
            <a:endParaRPr lang="cs-CZ" sz="2000" dirty="0" smtClean="0"/>
          </a:p>
          <a:p>
            <a:pPr>
              <a:lnSpc>
                <a:spcPct val="80000"/>
              </a:lnSpc>
            </a:pPr>
            <a:r>
              <a:rPr lang="cs-CZ" sz="2000" u="sng" dirty="0" smtClean="0"/>
              <a:t>Pragmatika</a:t>
            </a:r>
          </a:p>
          <a:p>
            <a:pPr>
              <a:lnSpc>
                <a:spcPct val="80000"/>
              </a:lnSpc>
            </a:pPr>
            <a:r>
              <a:rPr lang="cs-CZ" sz="2000" dirty="0" smtClean="0"/>
              <a:t>- Používání jazyka jako žádostí - ano</a:t>
            </a:r>
          </a:p>
          <a:p>
            <a:pPr marL="285750" indent="-285750">
              <a:lnSpc>
                <a:spcPct val="80000"/>
              </a:lnSpc>
              <a:buFontTx/>
              <a:buChar char="-"/>
            </a:pPr>
            <a:r>
              <a:rPr lang="cs-CZ" sz="2000" dirty="0" smtClean="0"/>
              <a:t>Problém s dalšími kontexty (informovat ostatní, sdílet pozornost)</a:t>
            </a:r>
          </a:p>
          <a:p>
            <a:pPr marL="285750" indent="-285750">
              <a:lnSpc>
                <a:spcPct val="80000"/>
              </a:lnSpc>
              <a:buFontTx/>
              <a:buChar char="-"/>
            </a:pPr>
            <a:r>
              <a:rPr lang="cs-CZ" sz="2000" dirty="0" smtClean="0"/>
              <a:t>Neschopnost přizpůsobit použití jazyka sdílenému základu („</a:t>
            </a:r>
            <a:r>
              <a:rPr lang="cs-CZ" sz="2000" dirty="0" err="1" smtClean="0"/>
              <a:t>common</a:t>
            </a:r>
            <a:r>
              <a:rPr lang="cs-CZ" sz="2000" dirty="0" smtClean="0"/>
              <a:t> </a:t>
            </a:r>
            <a:r>
              <a:rPr lang="cs-CZ" sz="2000" dirty="0" err="1" smtClean="0"/>
              <a:t>ground</a:t>
            </a:r>
            <a:r>
              <a:rPr lang="cs-CZ" sz="2000" dirty="0" smtClean="0"/>
              <a:t>“), nepoužívají jazyk v kooperativním smyslu (</a:t>
            </a:r>
            <a:r>
              <a:rPr lang="cs-CZ" sz="2000" dirty="0" err="1" smtClean="0"/>
              <a:t>Tomasello</a:t>
            </a:r>
            <a:r>
              <a:rPr lang="cs-CZ" sz="2000" dirty="0" smtClean="0"/>
              <a:t> 2017)</a:t>
            </a:r>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634082"/>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Shrnutí</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3" name="TextovéPole 2"/>
          <p:cNvSpPr txBox="1"/>
          <p:nvPr/>
        </p:nvSpPr>
        <p:spPr>
          <a:xfrm>
            <a:off x="611560" y="1484784"/>
            <a:ext cx="7992888"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80000"/>
              </a:lnSpc>
            </a:pPr>
            <a:r>
              <a:rPr lang="cs-CZ" sz="2000" dirty="0" smtClean="0"/>
              <a:t>Co jsme se díky projektům mezidruhové komunikace dozvěděli o kognici </a:t>
            </a:r>
            <a:r>
              <a:rPr lang="cs-CZ" sz="2000" u="sng" dirty="0" err="1" smtClean="0"/>
              <a:t>lidoopů</a:t>
            </a:r>
            <a:r>
              <a:rPr lang="cs-CZ" sz="2000" dirty="0" smtClean="0"/>
              <a:t>?</a:t>
            </a:r>
          </a:p>
          <a:p>
            <a:pPr>
              <a:lnSpc>
                <a:spcPct val="80000"/>
              </a:lnSpc>
            </a:pPr>
            <a:endParaRPr lang="cs-CZ" sz="2000" dirty="0" smtClean="0"/>
          </a:p>
          <a:p>
            <a:pPr>
              <a:lnSpc>
                <a:spcPct val="80000"/>
              </a:lnSpc>
              <a:buFontTx/>
              <a:buChar char="-"/>
            </a:pPr>
            <a:r>
              <a:rPr lang="cs-CZ" sz="2000" dirty="0" smtClean="0"/>
              <a:t>Emoční prožívání</a:t>
            </a:r>
          </a:p>
          <a:p>
            <a:pPr>
              <a:lnSpc>
                <a:spcPct val="80000"/>
              </a:lnSpc>
              <a:buFontTx/>
              <a:buChar char="-"/>
            </a:pPr>
            <a:endParaRPr lang="cs-CZ" sz="2000" dirty="0" smtClean="0"/>
          </a:p>
          <a:p>
            <a:pPr>
              <a:lnSpc>
                <a:spcPct val="80000"/>
              </a:lnSpc>
              <a:buFontTx/>
              <a:buChar char="-"/>
            </a:pPr>
            <a:r>
              <a:rPr lang="cs-CZ" sz="2000" dirty="0" smtClean="0"/>
              <a:t>Schopnost chápání symbolických vztahů</a:t>
            </a:r>
          </a:p>
          <a:p>
            <a:pPr>
              <a:lnSpc>
                <a:spcPct val="80000"/>
              </a:lnSpc>
              <a:buFontTx/>
              <a:buChar char="-"/>
            </a:pPr>
            <a:r>
              <a:rPr lang="cs-CZ" sz="2000" dirty="0" smtClean="0"/>
              <a:t>Schopnost abstraktních operací</a:t>
            </a:r>
          </a:p>
          <a:p>
            <a:pPr>
              <a:lnSpc>
                <a:spcPct val="80000"/>
              </a:lnSpc>
              <a:buFontTx/>
              <a:buChar char="-"/>
            </a:pPr>
            <a:endParaRPr lang="cs-CZ" sz="2000" dirty="0" smtClean="0"/>
          </a:p>
          <a:p>
            <a:pPr>
              <a:lnSpc>
                <a:spcPct val="80000"/>
              </a:lnSpc>
              <a:buFontTx/>
              <a:buChar char="-"/>
            </a:pPr>
            <a:r>
              <a:rPr lang="cs-CZ" sz="2000" dirty="0" smtClean="0"/>
              <a:t>Neschopnost operovat s hierarchickou strukturou složek věty</a:t>
            </a:r>
          </a:p>
          <a:p>
            <a:pPr>
              <a:lnSpc>
                <a:spcPct val="80000"/>
              </a:lnSpc>
              <a:buFontTx/>
              <a:buChar char="-"/>
            </a:pPr>
            <a:r>
              <a:rPr lang="cs-CZ" sz="2000" dirty="0" smtClean="0"/>
              <a:t> limity kooperativního použití komunikace</a:t>
            </a:r>
          </a:p>
        </p:txBody>
      </p:sp>
      <p:sp>
        <p:nvSpPr>
          <p:cNvPr id="4" name="TextovéPole 3"/>
          <p:cNvSpPr txBox="1"/>
          <p:nvPr/>
        </p:nvSpPr>
        <p:spPr>
          <a:xfrm>
            <a:off x="611560" y="4149080"/>
            <a:ext cx="799288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80000"/>
              </a:lnSpc>
            </a:pPr>
            <a:r>
              <a:rPr lang="cs-CZ" sz="2000" dirty="0" smtClean="0"/>
              <a:t>Co jsme se díky projektům mezidruhové komunikace dozvěděli o </a:t>
            </a:r>
            <a:r>
              <a:rPr lang="cs-CZ" sz="2000" u="sng" dirty="0" smtClean="0"/>
              <a:t>lidské</a:t>
            </a:r>
            <a:r>
              <a:rPr lang="cs-CZ" sz="2000" dirty="0" smtClean="0"/>
              <a:t> kognici?</a:t>
            </a:r>
          </a:p>
          <a:p>
            <a:pPr>
              <a:lnSpc>
                <a:spcPct val="80000"/>
              </a:lnSpc>
            </a:pPr>
            <a:endParaRPr lang="cs-CZ" sz="2000" dirty="0" smtClean="0"/>
          </a:p>
          <a:p>
            <a:pPr>
              <a:lnSpc>
                <a:spcPct val="80000"/>
              </a:lnSpc>
              <a:buFontTx/>
              <a:buChar char="-"/>
            </a:pPr>
            <a:r>
              <a:rPr lang="cs-CZ" sz="2000" dirty="0" smtClean="0"/>
              <a:t>„Operace se symboly“ - nestačí k popsání lidského jazyku</a:t>
            </a:r>
          </a:p>
          <a:p>
            <a:pPr>
              <a:lnSpc>
                <a:spcPct val="80000"/>
              </a:lnSpc>
            </a:pPr>
            <a:r>
              <a:rPr lang="cs-CZ" sz="2000" dirty="0" smtClean="0"/>
              <a:t>+chápání hierarchických vzorců, gramatické jednotky jazyka (předložky, spojky…)</a:t>
            </a:r>
          </a:p>
          <a:p>
            <a:pPr>
              <a:lnSpc>
                <a:spcPct val="80000"/>
              </a:lnSpc>
            </a:pPr>
            <a:r>
              <a:rPr lang="cs-CZ" sz="2000" dirty="0" smtClean="0"/>
              <a:t>- Důležitost pragmatické stránky jazyka</a:t>
            </a:r>
          </a:p>
          <a:p>
            <a:pPr>
              <a:lnSpc>
                <a:spcPct val="80000"/>
              </a:lnSpc>
            </a:pPr>
            <a:endParaRPr lang="cs-CZ" sz="2000" dirty="0" smtClean="0"/>
          </a:p>
          <a:p>
            <a:pPr>
              <a:lnSpc>
                <a:spcPct val="80000"/>
              </a:lnSpc>
            </a:pPr>
            <a:r>
              <a:rPr lang="cs-CZ" sz="2000" dirty="0" smtClean="0"/>
              <a:t>- Ujasnění si, jak se učíme jazyk - ontogeneze</a:t>
            </a:r>
          </a:p>
        </p:txBody>
      </p:sp>
      <p:sp>
        <p:nvSpPr>
          <p:cNvPr id="5" name="TextovéPole 4"/>
          <p:cNvSpPr txBox="1"/>
          <p:nvPr/>
        </p:nvSpPr>
        <p:spPr>
          <a:xfrm>
            <a:off x="611560" y="6382489"/>
            <a:ext cx="7992888" cy="369332"/>
          </a:xfrm>
          <a:prstGeom prst="rect">
            <a:avLst/>
          </a:prstGeom>
          <a:noFill/>
        </p:spPr>
        <p:txBody>
          <a:bodyPr wrap="square" rtlCol="0">
            <a:spAutoFit/>
          </a:bodyPr>
          <a:lstStyle/>
          <a:p>
            <a:r>
              <a:rPr lang="cs-CZ" dirty="0" smtClean="0"/>
              <a:t>Není pravděpodobné, že se dozvíme více, než je dáno komunikačním systémem </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Stručná historie srovnávací psychologie</a:t>
            </a:r>
          </a:p>
        </p:txBody>
      </p:sp>
      <p:sp>
        <p:nvSpPr>
          <p:cNvPr id="3" name="Zástupný symbol pro obsah 2"/>
          <p:cNvSpPr>
            <a:spLocks noGrp="1"/>
          </p:cNvSpPr>
          <p:nvPr>
            <p:ph idx="1"/>
          </p:nvPr>
        </p:nvSpPr>
        <p:spPr/>
        <p:txBody>
          <a:bodyPr/>
          <a:lstStyle/>
          <a:p>
            <a:r>
              <a:rPr lang="cs-CZ" dirty="0" smtClean="0"/>
              <a:t>Psychologie učení – </a:t>
            </a:r>
            <a:r>
              <a:rPr lang="cs-CZ" sz="2400" dirty="0" smtClean="0"/>
              <a:t>Ivan Petrovič </a:t>
            </a:r>
            <a:r>
              <a:rPr lang="cs-CZ" dirty="0" smtClean="0"/>
              <a:t>Pavlov </a:t>
            </a:r>
            <a:r>
              <a:rPr lang="cs-CZ" sz="2000" dirty="0" smtClean="0"/>
              <a:t>(1849-1936)</a:t>
            </a:r>
          </a:p>
          <a:p>
            <a:r>
              <a:rPr lang="cs-CZ" dirty="0" err="1" smtClean="0"/>
              <a:t>Behaviorism</a:t>
            </a:r>
            <a:r>
              <a:rPr lang="cs-CZ" dirty="0" smtClean="0"/>
              <a:t> – Watson, </a:t>
            </a:r>
            <a:r>
              <a:rPr lang="cs-CZ" dirty="0" err="1" smtClean="0"/>
              <a:t>Skinner</a:t>
            </a:r>
            <a:endParaRPr lang="cs-CZ" dirty="0" smtClean="0"/>
          </a:p>
          <a:p>
            <a:r>
              <a:rPr lang="cs-CZ" dirty="0" smtClean="0"/>
              <a:t>V 50. vyostřen spor s etology, kteří prosazovali genetickou determinaci chování</a:t>
            </a:r>
          </a:p>
          <a:p>
            <a:r>
              <a:rPr lang="cs-CZ" dirty="0" smtClean="0"/>
              <a:t>Důležitost ontogenetického vývoje, zkušenosti, psychických procesů</a:t>
            </a:r>
            <a:endParaRPr lang="cs-CZ" dirty="0"/>
          </a:p>
        </p:txBody>
      </p:sp>
    </p:spTree>
    <p:extLst>
      <p:ext uri="{BB962C8B-B14F-4D97-AF65-F5344CB8AC3E}">
        <p14:creationId xmlns:p14="http://schemas.microsoft.com/office/powerpoint/2010/main" val="96309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2401" y="229321"/>
            <a:ext cx="8533440" cy="979200"/>
          </a:xfrm>
        </p:spPr>
        <p:txBody>
          <a:bodyPr>
            <a:normAutofit fontScale="90000"/>
          </a:bodyPr>
          <a:lstStyle/>
          <a:p>
            <a:pPr>
              <a:defRPr/>
            </a:pPr>
            <a:r>
              <a:rPr lang="cs-CZ" dirty="0" smtClean="0"/>
              <a:t>Metody výzkumu srovnávací psychologie</a:t>
            </a:r>
            <a:endParaRPr lang="cs-CZ" dirty="0"/>
          </a:p>
        </p:txBody>
      </p:sp>
      <p:sp>
        <p:nvSpPr>
          <p:cNvPr id="20483" name="Zástupný symbol pro obsah 2"/>
          <p:cNvSpPr>
            <a:spLocks noGrp="1"/>
          </p:cNvSpPr>
          <p:nvPr>
            <p:ph sz="quarter" idx="1"/>
          </p:nvPr>
        </p:nvSpPr>
        <p:spPr>
          <a:xfrm>
            <a:off x="302400" y="1526761"/>
            <a:ext cx="6163200" cy="4572000"/>
          </a:xfrm>
        </p:spPr>
        <p:txBody>
          <a:bodyPr>
            <a:normAutofit lnSpcReduction="10000"/>
          </a:bodyPr>
          <a:lstStyle/>
          <a:p>
            <a:r>
              <a:rPr lang="cs-CZ" altLang="cs-CZ" sz="2177" u="sng" dirty="0">
                <a:latin typeface="Calibri" panose="020F0502020204030204" pitchFamily="34" charset="0"/>
                <a:ea typeface="Calibri" panose="020F0502020204030204" pitchFamily="34" charset="0"/>
                <a:cs typeface="Calibri" panose="020F0502020204030204" pitchFamily="34" charset="0"/>
              </a:rPr>
              <a:t>Experiment!</a:t>
            </a:r>
          </a:p>
          <a:p>
            <a:r>
              <a:rPr lang="cs-CZ" altLang="cs-CZ" sz="2177" dirty="0">
                <a:latin typeface="Calibri" panose="020F0502020204030204" pitchFamily="34" charset="0"/>
                <a:ea typeface="Calibri" panose="020F0502020204030204" pitchFamily="34" charset="0"/>
                <a:cs typeface="Calibri" panose="020F0502020204030204" pitchFamily="34" charset="0"/>
              </a:rPr>
              <a:t>Původ v </a:t>
            </a:r>
            <a:r>
              <a:rPr lang="en-US" altLang="cs-CZ" sz="2177" dirty="0" err="1">
                <a:latin typeface="Calibri" panose="020F0502020204030204" pitchFamily="34" charset="0"/>
                <a:ea typeface="Calibri" panose="020F0502020204030204" pitchFamily="34" charset="0"/>
                <a:cs typeface="Calibri" panose="020F0502020204030204" pitchFamily="34" charset="0"/>
              </a:rPr>
              <a:t>experimentálních</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metodách</a:t>
            </a:r>
            <a:r>
              <a:rPr lang="en-US" altLang="cs-CZ" sz="2177" dirty="0">
                <a:latin typeface="Calibri" panose="020F0502020204030204" pitchFamily="34" charset="0"/>
                <a:ea typeface="Calibri" panose="020F0502020204030204" pitchFamily="34" charset="0"/>
                <a:cs typeface="Calibri" panose="020F0502020204030204" pitchFamily="34" charset="0"/>
              </a:rPr>
              <a:t> pro </a:t>
            </a:r>
            <a:r>
              <a:rPr lang="en-US" altLang="cs-CZ" sz="2177" dirty="0" err="1">
                <a:latin typeface="Calibri" panose="020F0502020204030204" pitchFamily="34" charset="0"/>
                <a:ea typeface="Calibri" panose="020F0502020204030204" pitchFamily="34" charset="0"/>
                <a:cs typeface="Calibri" panose="020F0502020204030204" pitchFamily="34" charset="0"/>
              </a:rPr>
              <a:t>výzkum</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učení</a:t>
            </a:r>
            <a:r>
              <a:rPr lang="en-US" altLang="cs-CZ" sz="2177" dirty="0">
                <a:latin typeface="Calibri" panose="020F0502020204030204" pitchFamily="34" charset="0"/>
                <a:ea typeface="Calibri" panose="020F0502020204030204" pitchFamily="34" charset="0"/>
                <a:cs typeface="Calibri" panose="020F0502020204030204" pitchFamily="34" charset="0"/>
              </a:rPr>
              <a:t> – Pavlov</a:t>
            </a:r>
            <a:r>
              <a:rPr lang="cs-CZ"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a:latin typeface="Calibri" panose="020F0502020204030204" pitchFamily="34" charset="0"/>
                <a:ea typeface="Calibri" panose="020F0502020204030204" pitchFamily="34" charset="0"/>
                <a:cs typeface="Calibri" panose="020F0502020204030204" pitchFamily="34" charset="0"/>
              </a:rPr>
              <a:t>Thorndike…</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a:p>
            <a:r>
              <a:rPr lang="en-US" altLang="cs-CZ" sz="2177" dirty="0" err="1">
                <a:latin typeface="Calibri" panose="020F0502020204030204" pitchFamily="34" charset="0"/>
                <a:ea typeface="Calibri" panose="020F0502020204030204" pitchFamily="34" charset="0"/>
                <a:cs typeface="Calibri" panose="020F0502020204030204" pitchFamily="34" charset="0"/>
              </a:rPr>
              <a:t>Ctí</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Morganův</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kánon</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Occamova</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břitva</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zákon</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smtClean="0">
                <a:latin typeface="Calibri" panose="020F0502020204030204" pitchFamily="34" charset="0"/>
                <a:ea typeface="Calibri" panose="020F0502020204030204" pitchFamily="34" charset="0"/>
                <a:cs typeface="Calibri" panose="020F0502020204030204" pitchFamily="34" charset="0"/>
              </a:rPr>
              <a:t>parsimonie</a:t>
            </a:r>
            <a:r>
              <a:rPr lang="en-US" altLang="cs-CZ" sz="2177" dirty="0" smtClean="0">
                <a:latin typeface="Calibri" panose="020F0502020204030204" pitchFamily="34" charset="0"/>
                <a:ea typeface="Calibri" panose="020F0502020204030204" pitchFamily="34" charset="0"/>
                <a:cs typeface="Calibri" panose="020F0502020204030204" pitchFamily="34" charset="0"/>
              </a:rPr>
              <a:t>):</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a:p>
            <a:r>
              <a:rPr lang="en-US" altLang="cs-CZ" sz="2177" dirty="0" err="1">
                <a:latin typeface="Calibri" panose="020F0502020204030204" pitchFamily="34" charset="0"/>
                <a:ea typeface="Calibri" panose="020F0502020204030204" pitchFamily="34" charset="0"/>
                <a:cs typeface="Calibri" panose="020F0502020204030204" pitchFamily="34" charset="0"/>
              </a:rPr>
              <a:t>Laboratorní</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prostředí</a:t>
            </a:r>
            <a:r>
              <a:rPr lang="en-US" altLang="cs-CZ" sz="2177" dirty="0">
                <a:latin typeface="Calibri" panose="020F0502020204030204" pitchFamily="34" charset="0"/>
                <a:ea typeface="Calibri" panose="020F0502020204030204" pitchFamily="34" charset="0"/>
                <a:cs typeface="Calibri" panose="020F0502020204030204" pitchFamily="34" charset="0"/>
              </a:rPr>
              <a:t> </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a:p>
            <a:pPr lvl="1"/>
            <a:r>
              <a:rPr lang="en-US" altLang="cs-CZ" sz="1633" dirty="0" err="1">
                <a:latin typeface="Calibri" panose="020F0502020204030204" pitchFamily="34" charset="0"/>
                <a:ea typeface="Calibri" panose="020F0502020204030204" pitchFamily="34" charset="0"/>
                <a:cs typeface="Calibri" panose="020F0502020204030204" pitchFamily="34" charset="0"/>
              </a:rPr>
              <a:t>umožňuje</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eliminovat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alternativní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vysvětlení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rušivé</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proměnné</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zvláště</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jednodušší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formy</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učení</a:t>
            </a:r>
            <a:r>
              <a:rPr lang="cs-CZ" altLang="cs-CZ" sz="1633" dirty="0">
                <a:latin typeface="Calibri" panose="020F0502020204030204" pitchFamily="34" charset="0"/>
                <a:ea typeface="Calibri" panose="020F0502020204030204" pitchFamily="34" charset="0"/>
                <a:cs typeface="Calibri" panose="020F0502020204030204" pitchFamily="34" charset="0"/>
              </a:rPr>
              <a:t>); </a:t>
            </a:r>
          </a:p>
          <a:p>
            <a:pPr lvl="1"/>
            <a:r>
              <a:rPr lang="cs-CZ" altLang="cs-CZ" sz="1633" dirty="0">
                <a:latin typeface="Calibri" panose="020F0502020204030204" pitchFamily="34" charset="0"/>
                <a:ea typeface="Calibri" panose="020F0502020204030204" pitchFamily="34" charset="0"/>
                <a:cs typeface="Calibri" panose="020F0502020204030204" pitchFamily="34" charset="0"/>
              </a:rPr>
              <a:t>u</a:t>
            </a:r>
            <a:r>
              <a:rPr lang="en-US" altLang="cs-CZ" sz="1633" dirty="0" err="1">
                <a:latin typeface="Calibri" panose="020F0502020204030204" pitchFamily="34" charset="0"/>
                <a:ea typeface="Calibri" panose="020F0502020204030204" pitchFamily="34" charset="0"/>
                <a:cs typeface="Calibri" panose="020F0502020204030204" pitchFamily="34" charset="0"/>
              </a:rPr>
              <a:t>možňuje</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objevit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nové</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jevy</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které</a:t>
            </a:r>
            <a:r>
              <a:rPr lang="en-US" altLang="cs-CZ" sz="1633" dirty="0">
                <a:latin typeface="Calibri" panose="020F0502020204030204" pitchFamily="34" charset="0"/>
                <a:ea typeface="Calibri" panose="020F0502020204030204" pitchFamily="34" charset="0"/>
                <a:cs typeface="Calibri" panose="020F0502020204030204" pitchFamily="34" charset="0"/>
              </a:rPr>
              <a:t> je </a:t>
            </a:r>
            <a:r>
              <a:rPr lang="en-US" altLang="cs-CZ" sz="1633" dirty="0" err="1">
                <a:latin typeface="Calibri" panose="020F0502020204030204" pitchFamily="34" charset="0"/>
                <a:ea typeface="Calibri" panose="020F0502020204030204" pitchFamily="34" charset="0"/>
                <a:cs typeface="Calibri" panose="020F0502020204030204" pitchFamily="34" charset="0"/>
              </a:rPr>
              <a:t>třeba</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experimentálně</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vyvolat</a:t>
            </a:r>
            <a:r>
              <a:rPr lang="en-US" altLang="cs-CZ" sz="1633" dirty="0">
                <a:latin typeface="Calibri" panose="020F0502020204030204" pitchFamily="34" charset="0"/>
                <a:ea typeface="Calibri" panose="020F0502020204030204" pitchFamily="34" charset="0"/>
                <a:cs typeface="Calibri" panose="020F0502020204030204" pitchFamily="34" charset="0"/>
              </a:rPr>
              <a:t>, aby se </a:t>
            </a:r>
            <a:r>
              <a:rPr lang="en-US" altLang="cs-CZ" sz="1633" dirty="0" err="1">
                <a:latin typeface="Calibri" panose="020F0502020204030204" pitchFamily="34" charset="0"/>
                <a:ea typeface="Calibri" panose="020F0502020204030204" pitchFamily="34" charset="0"/>
                <a:cs typeface="Calibri" panose="020F0502020204030204" pitchFamily="34" charset="0"/>
              </a:rPr>
              <a:t>objevily</a:t>
            </a:r>
            <a:r>
              <a:rPr lang="en-US" altLang="cs-CZ" sz="1633" dirty="0">
                <a:latin typeface="Calibri" panose="020F0502020204030204" pitchFamily="34" charset="0"/>
                <a:ea typeface="Calibri" panose="020F0502020204030204" pitchFamily="34" charset="0"/>
                <a:cs typeface="Calibri" panose="020F0502020204030204" pitchFamily="34" charset="0"/>
              </a:rPr>
              <a:t> </a:t>
            </a:r>
            <a:endParaRPr lang="cs-CZ" altLang="cs-CZ" sz="1633" dirty="0">
              <a:latin typeface="Calibri" panose="020F0502020204030204" pitchFamily="34" charset="0"/>
              <a:ea typeface="Calibri" panose="020F0502020204030204" pitchFamily="34" charset="0"/>
              <a:cs typeface="Calibri" panose="020F0502020204030204" pitchFamily="34" charset="0"/>
            </a:endParaRPr>
          </a:p>
          <a:p>
            <a:pPr lvl="1"/>
            <a:r>
              <a:rPr lang="cs-CZ" altLang="cs-CZ" sz="1633" dirty="0">
                <a:latin typeface="Calibri" panose="020F0502020204030204" pitchFamily="34" charset="0"/>
                <a:ea typeface="Calibri" panose="020F0502020204030204" pitchFamily="34" charset="0"/>
                <a:cs typeface="Calibri" panose="020F0502020204030204" pitchFamily="34" charset="0"/>
              </a:rPr>
              <a:t>Umožňuje </a:t>
            </a:r>
            <a:r>
              <a:rPr lang="en-US" altLang="cs-CZ" sz="1633" dirty="0" err="1">
                <a:latin typeface="Calibri" panose="020F0502020204030204" pitchFamily="34" charset="0"/>
                <a:ea typeface="Calibri" panose="020F0502020204030204" pitchFamily="34" charset="0"/>
                <a:cs typeface="Calibri" panose="020F0502020204030204" pitchFamily="34" charset="0"/>
              </a:rPr>
              <a:t>otestovat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limity</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zvířat</a:t>
            </a:r>
            <a:r>
              <a:rPr lang="en-US" altLang="cs-CZ" sz="1633" dirty="0">
                <a:latin typeface="Calibri" panose="020F0502020204030204" pitchFamily="34" charset="0"/>
                <a:ea typeface="Calibri" panose="020F0502020204030204" pitchFamily="34" charset="0"/>
                <a:cs typeface="Calibri" panose="020F0502020204030204" pitchFamily="34" charset="0"/>
              </a:rPr>
              <a:t>, a </a:t>
            </a:r>
            <a:r>
              <a:rPr lang="en-US" altLang="cs-CZ" sz="1633" dirty="0" err="1">
                <a:latin typeface="Calibri" panose="020F0502020204030204" pitchFamily="34" charset="0"/>
                <a:ea typeface="Calibri" panose="020F0502020204030204" pitchFamily="34" charset="0"/>
                <a:cs typeface="Calibri" panose="020F0502020204030204" pitchFamily="34" charset="0"/>
              </a:rPr>
              <a:t>tak</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odpovídat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na</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otázku</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zda</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jsme</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nějakou</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kognitivní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schopnost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mohli</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zdědit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po</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zvířatech</a:t>
            </a:r>
            <a:r>
              <a:rPr lang="en-US" altLang="cs-CZ" sz="1633" dirty="0">
                <a:latin typeface="Calibri" panose="020F0502020204030204" pitchFamily="34" charset="0"/>
                <a:ea typeface="Calibri" panose="020F0502020204030204" pitchFamily="34" charset="0"/>
                <a:cs typeface="Calibri" panose="020F0502020204030204" pitchFamily="34" charset="0"/>
              </a:rPr>
              <a:t>. </a:t>
            </a:r>
            <a:endParaRPr lang="cs-CZ" altLang="cs-CZ" sz="1633" dirty="0">
              <a:latin typeface="Calibri" panose="020F0502020204030204" pitchFamily="34" charset="0"/>
              <a:ea typeface="Calibri" panose="020F0502020204030204" pitchFamily="34" charset="0"/>
              <a:cs typeface="Calibri" panose="020F0502020204030204" pitchFamily="34" charset="0"/>
            </a:endParaRPr>
          </a:p>
          <a:p>
            <a:r>
              <a:rPr lang="en-US" altLang="cs-CZ" sz="2177" dirty="0" err="1">
                <a:latin typeface="Calibri" panose="020F0502020204030204" pitchFamily="34" charset="0"/>
                <a:ea typeface="Calibri" panose="020F0502020204030204" pitchFamily="34" charset="0"/>
                <a:cs typeface="Calibri" panose="020F0502020204030204" pitchFamily="34" charset="0"/>
              </a:rPr>
              <a:t>Nutno</a:t>
            </a:r>
            <a:r>
              <a:rPr lang="en-US" altLang="cs-CZ" sz="2177" dirty="0">
                <a:latin typeface="Calibri" panose="020F0502020204030204" pitchFamily="34" charset="0"/>
                <a:ea typeface="Calibri" panose="020F0502020204030204" pitchFamily="34" charset="0"/>
                <a:cs typeface="Calibri" panose="020F0502020204030204" pitchFamily="34" charset="0"/>
              </a:rPr>
              <a:t> ale </a:t>
            </a:r>
            <a:r>
              <a:rPr lang="en-US" altLang="cs-CZ" sz="2177" dirty="0" err="1">
                <a:latin typeface="Calibri" panose="020F0502020204030204" pitchFamily="34" charset="0"/>
                <a:ea typeface="Calibri" panose="020F0502020204030204" pitchFamily="34" charset="0"/>
                <a:cs typeface="Calibri" panose="020F0502020204030204" pitchFamily="34" charset="0"/>
              </a:rPr>
              <a:t>doplnit</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terénním</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pozorováním</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přirozeného</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chování</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p:txBody>
      </p:sp>
      <p:sp>
        <p:nvSpPr>
          <p:cNvPr id="4" name="TextovéPole 3"/>
          <p:cNvSpPr txBox="1"/>
          <p:nvPr/>
        </p:nvSpPr>
        <p:spPr>
          <a:xfrm>
            <a:off x="6465601" y="1469161"/>
            <a:ext cx="2417760" cy="2605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633" dirty="0">
                <a:latin typeface="Calibri" pitchFamily="34" charset="0"/>
                <a:cs typeface="Calibri" pitchFamily="34" charset="0"/>
              </a:rPr>
              <a:t>“In no case is an animal activity to be interpreted in terms of higher psychological processes if it can be fairly interpreted in terms of processes which stand lower in the scale of psychological evolution and development.”</a:t>
            </a:r>
            <a:endParaRPr lang="cs-CZ" sz="1633" dirty="0"/>
          </a:p>
        </p:txBody>
      </p:sp>
      <p:pic>
        <p:nvPicPr>
          <p:cNvPr id="20485" name="Picture 2" descr="http://images.sciencedaily.com/2007/02/0702221601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000" y="4265640"/>
            <a:ext cx="2592000" cy="25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644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2401" y="229321"/>
            <a:ext cx="8533440" cy="979200"/>
          </a:xfrm>
        </p:spPr>
        <p:txBody>
          <a:bodyPr>
            <a:normAutofit fontScale="90000"/>
          </a:bodyPr>
          <a:lstStyle/>
          <a:p>
            <a:pPr>
              <a:defRPr/>
            </a:pPr>
            <a:r>
              <a:rPr lang="cs-CZ" dirty="0" smtClean="0"/>
              <a:t>Metody výzkumu srovnávací psychologie</a:t>
            </a:r>
            <a:endParaRPr lang="cs-CZ" dirty="0"/>
          </a:p>
        </p:txBody>
      </p:sp>
      <p:sp>
        <p:nvSpPr>
          <p:cNvPr id="20483" name="Zástupný symbol pro obsah 2"/>
          <p:cNvSpPr>
            <a:spLocks noGrp="1"/>
          </p:cNvSpPr>
          <p:nvPr>
            <p:ph sz="quarter" idx="1"/>
          </p:nvPr>
        </p:nvSpPr>
        <p:spPr>
          <a:xfrm>
            <a:off x="302400" y="1526761"/>
            <a:ext cx="6163200" cy="4572000"/>
          </a:xfrm>
        </p:spPr>
        <p:txBody>
          <a:bodyPr>
            <a:normAutofit lnSpcReduction="10000"/>
          </a:bodyPr>
          <a:lstStyle/>
          <a:p>
            <a:r>
              <a:rPr lang="cs-CZ" altLang="cs-CZ" sz="2177" u="sng" dirty="0">
                <a:latin typeface="Calibri" panose="020F0502020204030204" pitchFamily="34" charset="0"/>
                <a:ea typeface="Calibri" panose="020F0502020204030204" pitchFamily="34" charset="0"/>
                <a:cs typeface="Calibri" panose="020F0502020204030204" pitchFamily="34" charset="0"/>
              </a:rPr>
              <a:t>Experiment!</a:t>
            </a:r>
          </a:p>
          <a:p>
            <a:r>
              <a:rPr lang="cs-CZ" altLang="cs-CZ" sz="2177" dirty="0">
                <a:latin typeface="Calibri" panose="020F0502020204030204" pitchFamily="34" charset="0"/>
                <a:ea typeface="Calibri" panose="020F0502020204030204" pitchFamily="34" charset="0"/>
                <a:cs typeface="Calibri" panose="020F0502020204030204" pitchFamily="34" charset="0"/>
              </a:rPr>
              <a:t>Původ v </a:t>
            </a:r>
            <a:r>
              <a:rPr lang="en-US" altLang="cs-CZ" sz="2177" dirty="0" err="1">
                <a:latin typeface="Calibri" panose="020F0502020204030204" pitchFamily="34" charset="0"/>
                <a:ea typeface="Calibri" panose="020F0502020204030204" pitchFamily="34" charset="0"/>
                <a:cs typeface="Calibri" panose="020F0502020204030204" pitchFamily="34" charset="0"/>
              </a:rPr>
              <a:t>experimentálních</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metodách</a:t>
            </a:r>
            <a:r>
              <a:rPr lang="en-US" altLang="cs-CZ" sz="2177" dirty="0">
                <a:latin typeface="Calibri" panose="020F0502020204030204" pitchFamily="34" charset="0"/>
                <a:ea typeface="Calibri" panose="020F0502020204030204" pitchFamily="34" charset="0"/>
                <a:cs typeface="Calibri" panose="020F0502020204030204" pitchFamily="34" charset="0"/>
              </a:rPr>
              <a:t> pro </a:t>
            </a:r>
            <a:r>
              <a:rPr lang="en-US" altLang="cs-CZ" sz="2177" dirty="0" err="1">
                <a:latin typeface="Calibri" panose="020F0502020204030204" pitchFamily="34" charset="0"/>
                <a:ea typeface="Calibri" panose="020F0502020204030204" pitchFamily="34" charset="0"/>
                <a:cs typeface="Calibri" panose="020F0502020204030204" pitchFamily="34" charset="0"/>
              </a:rPr>
              <a:t>výzkum</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učení</a:t>
            </a:r>
            <a:r>
              <a:rPr lang="en-US" altLang="cs-CZ" sz="2177" dirty="0">
                <a:latin typeface="Calibri" panose="020F0502020204030204" pitchFamily="34" charset="0"/>
                <a:ea typeface="Calibri" panose="020F0502020204030204" pitchFamily="34" charset="0"/>
                <a:cs typeface="Calibri" panose="020F0502020204030204" pitchFamily="34" charset="0"/>
              </a:rPr>
              <a:t> – Pavlov</a:t>
            </a:r>
            <a:r>
              <a:rPr lang="cs-CZ"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a:latin typeface="Calibri" panose="020F0502020204030204" pitchFamily="34" charset="0"/>
                <a:ea typeface="Calibri" panose="020F0502020204030204" pitchFamily="34" charset="0"/>
                <a:cs typeface="Calibri" panose="020F0502020204030204" pitchFamily="34" charset="0"/>
              </a:rPr>
              <a:t>Thorndike…</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a:p>
            <a:r>
              <a:rPr lang="en-US" altLang="cs-CZ" sz="2177" dirty="0" err="1">
                <a:latin typeface="Calibri" panose="020F0502020204030204" pitchFamily="34" charset="0"/>
                <a:ea typeface="Calibri" panose="020F0502020204030204" pitchFamily="34" charset="0"/>
                <a:cs typeface="Calibri" panose="020F0502020204030204" pitchFamily="34" charset="0"/>
              </a:rPr>
              <a:t>Ctí</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Morganův</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kánon</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Occamova</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břitva</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zákon</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smtClean="0">
                <a:latin typeface="Calibri" panose="020F0502020204030204" pitchFamily="34" charset="0"/>
                <a:ea typeface="Calibri" panose="020F0502020204030204" pitchFamily="34" charset="0"/>
                <a:cs typeface="Calibri" panose="020F0502020204030204" pitchFamily="34" charset="0"/>
              </a:rPr>
              <a:t>parsimonie</a:t>
            </a:r>
            <a:r>
              <a:rPr lang="en-US" altLang="cs-CZ" sz="2177" dirty="0" smtClean="0">
                <a:latin typeface="Calibri" panose="020F0502020204030204" pitchFamily="34" charset="0"/>
                <a:ea typeface="Calibri" panose="020F0502020204030204" pitchFamily="34" charset="0"/>
                <a:cs typeface="Calibri" panose="020F0502020204030204" pitchFamily="34" charset="0"/>
              </a:rPr>
              <a:t>):</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a:p>
            <a:r>
              <a:rPr lang="en-US" altLang="cs-CZ" sz="2177" dirty="0" err="1">
                <a:latin typeface="Calibri" panose="020F0502020204030204" pitchFamily="34" charset="0"/>
                <a:ea typeface="Calibri" panose="020F0502020204030204" pitchFamily="34" charset="0"/>
                <a:cs typeface="Calibri" panose="020F0502020204030204" pitchFamily="34" charset="0"/>
              </a:rPr>
              <a:t>Laboratorní</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prostředí</a:t>
            </a:r>
            <a:r>
              <a:rPr lang="en-US" altLang="cs-CZ" sz="2177" dirty="0">
                <a:latin typeface="Calibri" panose="020F0502020204030204" pitchFamily="34" charset="0"/>
                <a:ea typeface="Calibri" panose="020F0502020204030204" pitchFamily="34" charset="0"/>
                <a:cs typeface="Calibri" panose="020F0502020204030204" pitchFamily="34" charset="0"/>
              </a:rPr>
              <a:t> </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a:p>
            <a:pPr lvl="1"/>
            <a:r>
              <a:rPr lang="en-US" altLang="cs-CZ" sz="1633" dirty="0" err="1">
                <a:latin typeface="Calibri" panose="020F0502020204030204" pitchFamily="34" charset="0"/>
                <a:ea typeface="Calibri" panose="020F0502020204030204" pitchFamily="34" charset="0"/>
                <a:cs typeface="Calibri" panose="020F0502020204030204" pitchFamily="34" charset="0"/>
              </a:rPr>
              <a:t>umožňuje</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eliminovat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alternativní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vysvětlení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rušivé</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proměnné</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zvláště</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jednodušší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formy</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učení</a:t>
            </a:r>
            <a:r>
              <a:rPr lang="cs-CZ" altLang="cs-CZ" sz="1633" dirty="0">
                <a:latin typeface="Calibri" panose="020F0502020204030204" pitchFamily="34" charset="0"/>
                <a:ea typeface="Calibri" panose="020F0502020204030204" pitchFamily="34" charset="0"/>
                <a:cs typeface="Calibri" panose="020F0502020204030204" pitchFamily="34" charset="0"/>
              </a:rPr>
              <a:t>); </a:t>
            </a:r>
          </a:p>
          <a:p>
            <a:pPr lvl="1"/>
            <a:r>
              <a:rPr lang="cs-CZ" altLang="cs-CZ" sz="1633" dirty="0">
                <a:latin typeface="Calibri" panose="020F0502020204030204" pitchFamily="34" charset="0"/>
                <a:ea typeface="Calibri" panose="020F0502020204030204" pitchFamily="34" charset="0"/>
                <a:cs typeface="Calibri" panose="020F0502020204030204" pitchFamily="34" charset="0"/>
              </a:rPr>
              <a:t>u</a:t>
            </a:r>
            <a:r>
              <a:rPr lang="en-US" altLang="cs-CZ" sz="1633" dirty="0" err="1">
                <a:latin typeface="Calibri" panose="020F0502020204030204" pitchFamily="34" charset="0"/>
                <a:ea typeface="Calibri" panose="020F0502020204030204" pitchFamily="34" charset="0"/>
                <a:cs typeface="Calibri" panose="020F0502020204030204" pitchFamily="34" charset="0"/>
              </a:rPr>
              <a:t>možňuje</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objevit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nové</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jevy</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které</a:t>
            </a:r>
            <a:r>
              <a:rPr lang="en-US" altLang="cs-CZ" sz="1633" dirty="0">
                <a:latin typeface="Calibri" panose="020F0502020204030204" pitchFamily="34" charset="0"/>
                <a:ea typeface="Calibri" panose="020F0502020204030204" pitchFamily="34" charset="0"/>
                <a:cs typeface="Calibri" panose="020F0502020204030204" pitchFamily="34" charset="0"/>
              </a:rPr>
              <a:t> je </a:t>
            </a:r>
            <a:r>
              <a:rPr lang="en-US" altLang="cs-CZ" sz="1633" dirty="0" err="1">
                <a:latin typeface="Calibri" panose="020F0502020204030204" pitchFamily="34" charset="0"/>
                <a:ea typeface="Calibri" panose="020F0502020204030204" pitchFamily="34" charset="0"/>
                <a:cs typeface="Calibri" panose="020F0502020204030204" pitchFamily="34" charset="0"/>
              </a:rPr>
              <a:t>třeba</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experimentálně</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vyvolat</a:t>
            </a:r>
            <a:r>
              <a:rPr lang="en-US" altLang="cs-CZ" sz="1633" dirty="0">
                <a:latin typeface="Calibri" panose="020F0502020204030204" pitchFamily="34" charset="0"/>
                <a:ea typeface="Calibri" panose="020F0502020204030204" pitchFamily="34" charset="0"/>
                <a:cs typeface="Calibri" panose="020F0502020204030204" pitchFamily="34" charset="0"/>
              </a:rPr>
              <a:t>, aby se </a:t>
            </a:r>
            <a:r>
              <a:rPr lang="en-US" altLang="cs-CZ" sz="1633" dirty="0" err="1">
                <a:latin typeface="Calibri" panose="020F0502020204030204" pitchFamily="34" charset="0"/>
                <a:ea typeface="Calibri" panose="020F0502020204030204" pitchFamily="34" charset="0"/>
                <a:cs typeface="Calibri" panose="020F0502020204030204" pitchFamily="34" charset="0"/>
              </a:rPr>
              <a:t>objevily</a:t>
            </a:r>
            <a:r>
              <a:rPr lang="en-US" altLang="cs-CZ" sz="1633" dirty="0">
                <a:latin typeface="Calibri" panose="020F0502020204030204" pitchFamily="34" charset="0"/>
                <a:ea typeface="Calibri" panose="020F0502020204030204" pitchFamily="34" charset="0"/>
                <a:cs typeface="Calibri" panose="020F0502020204030204" pitchFamily="34" charset="0"/>
              </a:rPr>
              <a:t> </a:t>
            </a:r>
            <a:endParaRPr lang="cs-CZ" altLang="cs-CZ" sz="1633" dirty="0">
              <a:latin typeface="Calibri" panose="020F0502020204030204" pitchFamily="34" charset="0"/>
              <a:ea typeface="Calibri" panose="020F0502020204030204" pitchFamily="34" charset="0"/>
              <a:cs typeface="Calibri" panose="020F0502020204030204" pitchFamily="34" charset="0"/>
            </a:endParaRPr>
          </a:p>
          <a:p>
            <a:pPr lvl="1"/>
            <a:r>
              <a:rPr lang="cs-CZ" altLang="cs-CZ" sz="1633" dirty="0">
                <a:latin typeface="Calibri" panose="020F0502020204030204" pitchFamily="34" charset="0"/>
                <a:ea typeface="Calibri" panose="020F0502020204030204" pitchFamily="34" charset="0"/>
                <a:cs typeface="Calibri" panose="020F0502020204030204" pitchFamily="34" charset="0"/>
              </a:rPr>
              <a:t>Umožňuje </a:t>
            </a:r>
            <a:r>
              <a:rPr lang="en-US" altLang="cs-CZ" sz="1633" dirty="0" err="1">
                <a:latin typeface="Calibri" panose="020F0502020204030204" pitchFamily="34" charset="0"/>
                <a:ea typeface="Calibri" panose="020F0502020204030204" pitchFamily="34" charset="0"/>
                <a:cs typeface="Calibri" panose="020F0502020204030204" pitchFamily="34" charset="0"/>
              </a:rPr>
              <a:t>otestovat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limity</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zvířat</a:t>
            </a:r>
            <a:r>
              <a:rPr lang="en-US" altLang="cs-CZ" sz="1633" dirty="0">
                <a:latin typeface="Calibri" panose="020F0502020204030204" pitchFamily="34" charset="0"/>
                <a:ea typeface="Calibri" panose="020F0502020204030204" pitchFamily="34" charset="0"/>
                <a:cs typeface="Calibri" panose="020F0502020204030204" pitchFamily="34" charset="0"/>
              </a:rPr>
              <a:t>, a </a:t>
            </a:r>
            <a:r>
              <a:rPr lang="en-US" altLang="cs-CZ" sz="1633" dirty="0" err="1">
                <a:latin typeface="Calibri" panose="020F0502020204030204" pitchFamily="34" charset="0"/>
                <a:ea typeface="Calibri" panose="020F0502020204030204" pitchFamily="34" charset="0"/>
                <a:cs typeface="Calibri" panose="020F0502020204030204" pitchFamily="34" charset="0"/>
              </a:rPr>
              <a:t>tak</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odpovídat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na</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otázku</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zda</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jsme</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nějakou</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kognitivní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schopnost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mohli</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zdědit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po</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zvířatech</a:t>
            </a:r>
            <a:r>
              <a:rPr lang="en-US" altLang="cs-CZ" sz="1633" dirty="0">
                <a:latin typeface="Calibri" panose="020F0502020204030204" pitchFamily="34" charset="0"/>
                <a:ea typeface="Calibri" panose="020F0502020204030204" pitchFamily="34" charset="0"/>
                <a:cs typeface="Calibri" panose="020F0502020204030204" pitchFamily="34" charset="0"/>
              </a:rPr>
              <a:t>. </a:t>
            </a:r>
            <a:endParaRPr lang="cs-CZ" altLang="cs-CZ" sz="1633" dirty="0">
              <a:latin typeface="Calibri" panose="020F0502020204030204" pitchFamily="34" charset="0"/>
              <a:ea typeface="Calibri" panose="020F0502020204030204" pitchFamily="34" charset="0"/>
              <a:cs typeface="Calibri" panose="020F0502020204030204" pitchFamily="34" charset="0"/>
            </a:endParaRPr>
          </a:p>
          <a:p>
            <a:r>
              <a:rPr lang="en-US" altLang="cs-CZ" sz="2177" dirty="0" err="1">
                <a:latin typeface="Calibri" panose="020F0502020204030204" pitchFamily="34" charset="0"/>
                <a:ea typeface="Calibri" panose="020F0502020204030204" pitchFamily="34" charset="0"/>
                <a:cs typeface="Calibri" panose="020F0502020204030204" pitchFamily="34" charset="0"/>
              </a:rPr>
              <a:t>Nutno</a:t>
            </a:r>
            <a:r>
              <a:rPr lang="en-US" altLang="cs-CZ" sz="2177" dirty="0">
                <a:latin typeface="Calibri" panose="020F0502020204030204" pitchFamily="34" charset="0"/>
                <a:ea typeface="Calibri" panose="020F0502020204030204" pitchFamily="34" charset="0"/>
                <a:cs typeface="Calibri" panose="020F0502020204030204" pitchFamily="34" charset="0"/>
              </a:rPr>
              <a:t> ale </a:t>
            </a:r>
            <a:r>
              <a:rPr lang="en-US" altLang="cs-CZ" sz="2177" dirty="0" err="1">
                <a:latin typeface="Calibri" panose="020F0502020204030204" pitchFamily="34" charset="0"/>
                <a:ea typeface="Calibri" panose="020F0502020204030204" pitchFamily="34" charset="0"/>
                <a:cs typeface="Calibri" panose="020F0502020204030204" pitchFamily="34" charset="0"/>
              </a:rPr>
              <a:t>doplnit</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terénním</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pozorováním</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přirozeného</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chování</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p:txBody>
      </p:sp>
      <p:sp>
        <p:nvSpPr>
          <p:cNvPr id="4" name="TextovéPole 3"/>
          <p:cNvSpPr txBox="1"/>
          <p:nvPr/>
        </p:nvSpPr>
        <p:spPr>
          <a:xfrm>
            <a:off x="6465601" y="1469161"/>
            <a:ext cx="2417760" cy="2605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633" dirty="0">
                <a:latin typeface="Calibri" pitchFamily="34" charset="0"/>
                <a:cs typeface="Calibri" pitchFamily="34" charset="0"/>
              </a:rPr>
              <a:t>“In no case is an animal activity to be interpreted in terms of higher psychological processes if it can be fairly interpreted in terms of processes which stand lower in the scale of psychological evolution and development.”</a:t>
            </a:r>
            <a:endParaRPr lang="cs-CZ" sz="1633" dirty="0"/>
          </a:p>
        </p:txBody>
      </p:sp>
      <p:pic>
        <p:nvPicPr>
          <p:cNvPr id="20485" name="Picture 2" descr="http://images.sciencedaily.com/2007/02/0702221601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000" y="4265640"/>
            <a:ext cx="2592000" cy="25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rot="20287883">
            <a:off x="1317139" y="3551151"/>
            <a:ext cx="7114051" cy="523220"/>
          </a:xfrm>
          <a:prstGeom prst="rect">
            <a:avLst/>
          </a:prstGeom>
          <a:solidFill>
            <a:schemeClr val="bg1"/>
          </a:solidFill>
          <a:ln>
            <a:solidFill>
              <a:schemeClr val="accent3">
                <a:lumMod val="75000"/>
              </a:schemeClr>
            </a:solidFill>
          </a:ln>
        </p:spPr>
        <p:txBody>
          <a:bodyPr wrap="square" rtlCol="0">
            <a:spAutoFit/>
          </a:bodyPr>
          <a:lstStyle/>
          <a:p>
            <a:r>
              <a:rPr lang="cs-CZ" sz="2800" dirty="0" smtClean="0"/>
              <a:t>Cimrman: „Každé zbytečné slovo je zbytečné“</a:t>
            </a:r>
            <a:endParaRPr lang="cs-CZ" sz="2800" dirty="0"/>
          </a:p>
        </p:txBody>
      </p:sp>
    </p:spTree>
    <p:extLst>
      <p:ext uri="{BB962C8B-B14F-4D97-AF65-F5344CB8AC3E}">
        <p14:creationId xmlns:p14="http://schemas.microsoft.com/office/powerpoint/2010/main" val="2157664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109" y="1600200"/>
            <a:ext cx="4227781" cy="4525963"/>
          </a:xfrm>
        </p:spPr>
      </p:pic>
    </p:spTree>
    <p:extLst>
      <p:ext uri="{BB962C8B-B14F-4D97-AF65-F5344CB8AC3E}">
        <p14:creationId xmlns:p14="http://schemas.microsoft.com/office/powerpoint/2010/main" val="2845307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Úskalí srovnávací psychologie</a:t>
            </a:r>
            <a:endParaRPr lang="cs-CZ" dirty="0"/>
          </a:p>
        </p:txBody>
      </p:sp>
      <p:sp>
        <p:nvSpPr>
          <p:cNvPr id="3" name="Zástupný symbol pro obsah 2"/>
          <p:cNvSpPr>
            <a:spLocks noGrp="1"/>
          </p:cNvSpPr>
          <p:nvPr>
            <p:ph idx="1"/>
          </p:nvPr>
        </p:nvSpPr>
        <p:spPr>
          <a:xfrm>
            <a:off x="457200" y="1600200"/>
            <a:ext cx="6275040" cy="4525963"/>
          </a:xfrm>
        </p:spPr>
        <p:txBody>
          <a:bodyPr/>
          <a:lstStyle/>
          <a:p>
            <a:r>
              <a:rPr lang="cs-CZ" dirty="0" smtClean="0"/>
              <a:t>Antropomorfismus</a:t>
            </a:r>
          </a:p>
          <a:p>
            <a:r>
              <a:rPr lang="cs-CZ" dirty="0" smtClean="0"/>
              <a:t>(Antropocentrismus)</a:t>
            </a:r>
          </a:p>
          <a:p>
            <a:r>
              <a:rPr lang="cs-CZ" dirty="0" smtClean="0"/>
              <a:t>Odlišné smysly</a:t>
            </a:r>
          </a:p>
          <a:p>
            <a:r>
              <a:rPr lang="cs-CZ" dirty="0" smtClean="0"/>
              <a:t>Odlišné „potřeby“ (ekologie, adaptivní hodnota)</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3645024"/>
            <a:ext cx="2016224" cy="2903363"/>
          </a:xfrm>
          <a:prstGeom prst="rect">
            <a:avLst/>
          </a:prstGeom>
        </p:spPr>
      </p:pic>
    </p:spTree>
    <p:extLst>
      <p:ext uri="{BB962C8B-B14F-4D97-AF65-F5344CB8AC3E}">
        <p14:creationId xmlns:p14="http://schemas.microsoft.com/office/powerpoint/2010/main" val="3528690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Laboratoř kognitivních schopností papoušků šedých</a:t>
            </a:r>
            <a:endParaRPr lang="cs-CZ" dirty="0"/>
          </a:p>
        </p:txBody>
      </p:sp>
      <p:pic>
        <p:nvPicPr>
          <p:cNvPr id="4" name="Obrázek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4526" y="1050896"/>
            <a:ext cx="2428662" cy="3238379"/>
          </a:xfrm>
          <a:prstGeom prst="rect">
            <a:avLst/>
          </a:prstGeom>
        </p:spPr>
      </p:pic>
      <p:pic>
        <p:nvPicPr>
          <p:cNvPr id="6" name="Obrázek 5">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93562" y="3543805"/>
            <a:ext cx="2501561" cy="3344827"/>
          </a:xfrm>
          <a:prstGeom prst="rect">
            <a:avLst/>
          </a:prstGeom>
          <a:noFill/>
          <a:ln>
            <a:noFill/>
          </a:ln>
        </p:spPr>
      </p:pic>
      <p:pic>
        <p:nvPicPr>
          <p:cNvPr id="9" name="Zástupný symbol pro obsah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109383" y="1796366"/>
            <a:ext cx="6034617" cy="4525963"/>
          </a:xfrm>
        </p:spPr>
      </p:pic>
    </p:spTree>
    <p:extLst>
      <p:ext uri="{BB962C8B-B14F-4D97-AF65-F5344CB8AC3E}">
        <p14:creationId xmlns:p14="http://schemas.microsoft.com/office/powerpoint/2010/main" val="133017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7720</TotalTime>
  <Words>3168</Words>
  <Application>Microsoft Office PowerPoint</Application>
  <PresentationFormat>Předvádění na obrazovce (4:3)</PresentationFormat>
  <Paragraphs>316</Paragraphs>
  <Slides>37</Slides>
  <Notes>7</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37</vt:i4>
      </vt:variant>
    </vt:vector>
  </HeadingPairs>
  <TitlesOfParts>
    <vt:vector size="43" baseType="lpstr">
      <vt:lpstr>Arial</vt:lpstr>
      <vt:lpstr>Arial Unicode MS</vt:lpstr>
      <vt:lpstr>Calibri</vt:lpstr>
      <vt:lpstr>Times New Roman</vt:lpstr>
      <vt:lpstr>Motiv sady Office</vt:lpstr>
      <vt:lpstr>Objekt prostředí balíčkovače</vt:lpstr>
      <vt:lpstr>Prezentace aplikace PowerPoint</vt:lpstr>
      <vt:lpstr>Zařazení a předmět</vt:lpstr>
      <vt:lpstr>Stručná historie srovnávací psychologie</vt:lpstr>
      <vt:lpstr>Stručná historie srovnávací psychologie</vt:lpstr>
      <vt:lpstr>Metody výzkumu srovnávací psychologie</vt:lpstr>
      <vt:lpstr>Metody výzkumu srovnávací psychologie</vt:lpstr>
      <vt:lpstr>Prezentace aplikace PowerPoint</vt:lpstr>
      <vt:lpstr>Úskalí srovnávací psychologie</vt:lpstr>
      <vt:lpstr>Laboratoř kognitivních schopností papoušků šedých</vt:lpstr>
      <vt:lpstr>Laboratoř kognitivních schopností papoušků šedých</vt:lpstr>
      <vt:lpstr>Mezidruhová komunikace</vt:lpstr>
      <vt:lpstr>Mezidruhová komunikace</vt:lpstr>
      <vt:lpstr>Prezentace aplikace PowerPoint</vt:lpstr>
      <vt:lpstr>Prezentace aplikace PowerPoint</vt:lpstr>
      <vt:lpstr>Prezentace aplikace PowerPoint</vt:lpstr>
      <vt:lpstr>Prezentace aplikace PowerPoint</vt:lpstr>
      <vt:lpstr>Prezentace aplikace PowerPoint</vt:lpstr>
      <vt:lpstr>Proč lidoopi nemluví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Mezidruhová komunikace</dc:title>
  <dc:creator>Uživatel</dc:creator>
  <cp:lastModifiedBy>Lindová Jitka</cp:lastModifiedBy>
  <cp:revision>117</cp:revision>
  <dcterms:created xsi:type="dcterms:W3CDTF">2012-10-08T18:10:59Z</dcterms:created>
  <dcterms:modified xsi:type="dcterms:W3CDTF">2022-10-05T07:46:25Z</dcterms:modified>
</cp:coreProperties>
</file>