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70" r:id="rId7"/>
    <p:sldId id="261" r:id="rId8"/>
    <p:sldId id="262" r:id="rId9"/>
    <p:sldId id="265" r:id="rId10"/>
    <p:sldId id="267" r:id="rId11"/>
    <p:sldId id="266" r:id="rId12"/>
    <p:sldId id="268" r:id="rId13"/>
    <p:sldId id="271" r:id="rId14"/>
    <p:sldId id="272" r:id="rId15"/>
    <p:sldId id="277" r:id="rId16"/>
    <p:sldId id="273" r:id="rId17"/>
    <p:sldId id="274" r:id="rId18"/>
    <p:sldId id="275" r:id="rId19"/>
    <p:sldId id="276" r:id="rId20"/>
    <p:sldId id="278" r:id="rId21"/>
    <p:sldId id="283" r:id="rId22"/>
    <p:sldId id="279" r:id="rId23"/>
    <p:sldId id="281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DAFD2A-8BEA-9181-7AEE-B501831DA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68C6E1-B018-E688-FEE1-E67516ABA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862622-A6E1-08D3-066A-6F9167E31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517C-F3C8-4234-A7A7-3935DCE6BB9F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92A2A9-5A67-D29F-15B8-04EB9B13E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28D6C5-19CA-B55E-AFF8-927A7A25F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41BE-28F3-4A90-A845-A9B22F6C3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90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0C2B45-DDA4-0037-3EF0-A0BD3D75D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756CAD3-F945-6AE6-9B43-FF809408C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D270CF-9F54-9D6D-4308-C93802011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517C-F3C8-4234-A7A7-3935DCE6BB9F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CC2D85-4AEA-08CB-A44A-4460CC144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3A07A4-8096-942E-08C3-A8BD88010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41BE-28F3-4A90-A845-A9B22F6C3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23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4254F77-279D-D20A-2531-7A69450312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41FC580-555C-EE66-47A5-9E7F835FA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7577BD-1AF4-0817-FA18-A04BACDB8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517C-F3C8-4234-A7A7-3935DCE6BB9F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270C6E-F2D1-55F8-74D5-9618D8E45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79C159-BDC0-A765-9424-348CF9FCC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41BE-28F3-4A90-A845-A9B22F6C3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94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00A78-E389-2FAC-C9F3-082028665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CC703F-54C3-8647-087F-F8C7C1AAD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303988-6586-3C9F-5E15-847205930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517C-F3C8-4234-A7A7-3935DCE6BB9F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EE727D-C4DB-8DB7-BD9B-030131E16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C0BA37-DF42-4AD4-894E-4C1D32A8D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41BE-28F3-4A90-A845-A9B22F6C3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15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B28C4B-41DA-8020-64C4-BEF2D7028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0142892-194F-3870-3F1E-9B6F13025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9C0C35-A96A-2A7C-2C95-6D4C9EB4F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517C-F3C8-4234-A7A7-3935DCE6BB9F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F9C3BA-6B16-8DDA-2626-30CDCF45F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45C4EA-571A-6A12-3AFC-C386A5F98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41BE-28F3-4A90-A845-A9B22F6C3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53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410417-BC46-94C8-1CDC-B81B5E7B5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A4B2BD-83F1-EDEE-1D8E-A8B8C510B4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F77585A-2CC6-C41D-2D22-D846921A7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84D8B5-928A-97A7-CE93-E5999AFD7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517C-F3C8-4234-A7A7-3935DCE6BB9F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E5663D-8926-3817-37AD-CAEBA485F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FE9333C-42AD-84C7-9A1A-967AD0DA9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41BE-28F3-4A90-A845-A9B22F6C3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33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396E0-7518-7953-77C5-2D47F2D56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D75CCB4-22A1-570C-3587-CDB72C814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0CEEDC-9812-DC73-A69E-B63C93BCB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1279A06-E54C-A2D5-AD81-089A82E713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193EC66-6C02-609F-082E-F00EB23C72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D34C0AF-9DAC-2CEB-ED9B-7A40EA776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517C-F3C8-4234-A7A7-3935DCE6BB9F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56035AE-F1A8-03E9-675A-4BEAFE9EA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044EC9C-2F6B-58F1-D3DA-0D57A8916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41BE-28F3-4A90-A845-A9B22F6C3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776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BF6B37-A62E-FD00-1FD4-C9CAD00EF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DED8D09-9C8E-8DC8-A88C-89F018A7F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517C-F3C8-4234-A7A7-3935DCE6BB9F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EAC903D-8672-E798-A923-6ECC4DD51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9CD7AB1-4F57-A133-EF7D-DBBB2F17C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41BE-28F3-4A90-A845-A9B22F6C3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03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C712E59-CB8C-B136-AFE7-69295E4CE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517C-F3C8-4234-A7A7-3935DCE6BB9F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BD038CC-2416-2B1E-DE8E-12135A697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195A4FF-299F-B007-10F8-11849DA7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41BE-28F3-4A90-A845-A9B22F6C3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75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15956-1B00-77B1-14C6-CBFFE9D3D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AEA775-8A3B-A02B-9210-B3B7885BE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B61F563-3512-4120-7FAD-2738B95D9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0B72EB-6D6D-D91B-8AD0-C4692DA38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517C-F3C8-4234-A7A7-3935DCE6BB9F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10E727E-3CFF-579A-B2FF-E63E41C3C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033B30-32BA-3CBE-41F6-DECC6A268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41BE-28F3-4A90-A845-A9B22F6C3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02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1E03DE-0861-F695-D4A0-2E3AFF3FD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F175E6A-79BD-3B2D-6FC4-EB8ABB9165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56078FF-C2AE-A884-94EE-1281F73E45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3CADA2-6379-0CDE-56E1-AAF79A4C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A517C-F3C8-4234-A7A7-3935DCE6BB9F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4AB941-C17B-76F7-7BB9-CC56E4045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513CDEE-519F-7E77-353D-B6C4744BA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41BE-28F3-4A90-A845-A9B22F6C3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98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5D55B60-1622-74A2-434C-43D985DD9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81E14F-6458-516E-0C58-148F91A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270039-EC84-70CB-0106-668F5A4A28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A517C-F3C8-4234-A7A7-3935DCE6BB9F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A58642-6B9A-B627-57DC-2C9C04BAF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E0273B-9F3B-FFDA-426B-2F07D7616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941BE-28F3-4A90-A845-A9B22F6C3E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336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ic.academic.ru/dic.nsf/dic_fwords/28911/%D0%9F%D0%A0%D0%90%D0%93%D0%9C%D0%90%D0%A2%D0%98%D0%9A%D0%90" TargetMode="External"/><Relationship Id="rId2" Type="http://schemas.openxmlformats.org/officeDocument/2006/relationships/hyperlink" Target="https://www.krugosvet.ru/enc/gumanitarnye_nauki/lingvistika/RECHEVO_ETIKET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0E8861-7D9D-C61D-F15A-6E754D7726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41181"/>
            <a:ext cx="9144000" cy="391165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Прагматика современного русского языка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аспекты вежливости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69A1C-2F5F-765C-2DC1-E5D979A4DB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919537"/>
            <a:ext cx="9144000" cy="425918"/>
          </a:xfrm>
        </p:spPr>
        <p:txBody>
          <a:bodyPr/>
          <a:lstStyle/>
          <a:p>
            <a:pPr algn="r"/>
            <a:r>
              <a:rPr lang="cs-CZ" dirty="0"/>
              <a:t>Sabina Večeřová</a:t>
            </a:r>
          </a:p>
        </p:txBody>
      </p:sp>
    </p:spTree>
    <p:extLst>
      <p:ext uri="{BB962C8B-B14F-4D97-AF65-F5344CB8AC3E}">
        <p14:creationId xmlns:p14="http://schemas.microsoft.com/office/powerpoint/2010/main" val="920347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A450AD-F427-8D21-45FD-3F5DE91BF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Коммунистический режим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F619E7-6579-92ED-67C9-98999A188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использовалось как в сочетании с фамилией, профессией или званием, так и без них. 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Использовалось независимо от лица адресата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идеологических ассоциаций возникли в обществе две группы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господа и товарищи и эти слова получили новые значения.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 выражал принадлежность к идеологически враждебному классу, а товарищ наоборот.</a:t>
            </a:r>
          </a:p>
        </p:txBody>
      </p:sp>
    </p:spTree>
    <p:extLst>
      <p:ext uri="{BB962C8B-B14F-4D97-AF65-F5344CB8AC3E}">
        <p14:creationId xmlns:p14="http://schemas.microsoft.com/office/powerpoint/2010/main" val="63497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95D598-BA50-9C8A-F223-A080D563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время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A3F7AF-6D0A-2E4D-A998-554541A7F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русские возвратились к одному  из дореволюционных обращений 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</a:t>
            </a: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современное обращение отличается от дореволюционной системы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различия</a:t>
            </a:r>
          </a:p>
          <a:p>
            <a:pPr lvl="1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обращения</a:t>
            </a:r>
            <a:r>
              <a:rPr lang="cs-CZ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сказать 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 дворник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недопустимое раньше.</a:t>
            </a:r>
          </a:p>
          <a:p>
            <a:pPr lvl="1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обращения 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разнополой аудитории. Происходит это по аналогии с неизменяемым по роду 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Дореволюционный этикет требовал обращение 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дамы и господа. </a:t>
            </a:r>
          </a:p>
          <a:p>
            <a:pPr marL="457200" lvl="1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933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95D598-BA50-9C8A-F223-A080D563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время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A3F7AF-6D0A-2E4D-A998-554541A7F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60100" cy="4778375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Новое официальное обращение используется только в письменной речи 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официальной переписке и прессе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устной речи вызывает эффект отчуждения и может иметь негативный оттенок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Скажем, во время предвыборных кампаний расположенные к кандидату журналисты обращаются к нему по имени отчеству, а нерасположенные с помощью </a:t>
            </a:r>
            <a:r>
              <a:rPr lang="ru-RU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господина</a:t>
            </a:r>
            <a:r>
              <a:rPr lang="ru-RU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Употребление этого слова больше похоже на употребление </a:t>
            </a:r>
            <a:r>
              <a:rPr lang="ru-RU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товарища </a:t>
            </a:r>
            <a:r>
              <a:rPr lang="ru-RU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советский период.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так можем сказать, что не произошло возвращение к дор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волюционному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только переоделся социалистический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951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B70893-5619-F3A0-E4AF-596C2B97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Личные имена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D63D44-4E04-2089-149A-47D9B7BCF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09300" cy="4351338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общении по-русски играют личные имена</a:t>
            </a:r>
            <a:r>
              <a:rPr lang="ru-RU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особую роль </a:t>
            </a:r>
          </a:p>
          <a:p>
            <a:r>
              <a:rPr lang="ru-RU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даже сформулировать основное правило русского речевого этикета: «Если ты знаешь имя собеседника, используй его».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личного имена делает </a:t>
            </a:r>
            <a:r>
              <a:rPr lang="ru-RU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 более адресной и контактной и повторение им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ена </a:t>
            </a:r>
            <a:r>
              <a:rPr lang="ru-RU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подчеркивает уважение собеседником и персональное направление. </a:t>
            </a:r>
          </a:p>
          <a:p>
            <a:r>
              <a:rPr lang="ru-RU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имени можно выразить много разнообразных чувств, но обращение по имени будет также и самым нейтральным.</a:t>
            </a:r>
          </a:p>
          <a:p>
            <a:r>
              <a:rPr lang="ru-RU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поэтому, вступая в общение, мы прежде всего стремимся узнать имена собеседников.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28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A2866F-8464-D352-32C4-C24F9C191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Личные имена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8D08EE-0CE6-0A15-0A34-2778F2B0B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последние два десятка лет заметно сузилась сфера использования имен отчеств. </a:t>
            </a:r>
          </a:p>
          <a:p>
            <a:r>
              <a:rPr lang="ru-RU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Отчество практически исчезло из тех сфер общения, которые наиболее подвержены иностранному влиянию, то есть из бизнеса.</a:t>
            </a:r>
          </a:p>
          <a:p>
            <a:r>
              <a:rPr lang="ru-RU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Новый речевой этикет во многих деловых коллективах подразумевает обращение только по имени, в том числе и к начальнику, и к деловому партнеру, то есть в тех ситуациях, где ранее нейтральным было обращение по имени-отчеству. </a:t>
            </a:r>
          </a:p>
        </p:txBody>
      </p:sp>
    </p:spTree>
    <p:extLst>
      <p:ext uri="{BB962C8B-B14F-4D97-AF65-F5344CB8AC3E}">
        <p14:creationId xmlns:p14="http://schemas.microsoft.com/office/powerpoint/2010/main" val="3703640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A2866F-8464-D352-32C4-C24F9C191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Приветствие и прощание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8D08EE-0CE6-0A15-0A34-2778F2B0B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</a:t>
            </a:r>
            <a:r>
              <a:rPr lang="cs-CZ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8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60</a:t>
            </a:r>
            <a:r>
              <a:rPr lang="cs-CZ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годах лингвисты волновалось фамильярное прощание 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ни в коем случае не должен был использовать культурный человек.</a:t>
            </a:r>
          </a:p>
          <a:p>
            <a:pPr lvl="1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без «</a:t>
            </a:r>
            <a:r>
              <a:rPr lang="ru-RU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 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русский язык себе представить невозможно. Его используют и некультурные, и малокультурные, и вполне культурные люди.</a:t>
            </a:r>
          </a:p>
          <a:p>
            <a:pPr lvl="1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В начале 21 века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появилось еще более ужасное «</a:t>
            </a:r>
            <a:r>
              <a:rPr lang="ru-RU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пока-пока!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».</a:t>
            </a:r>
            <a:endParaRPr lang="cs-CZ" sz="2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/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это было в телепередаче и 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это было только модной калькой с английского «</a:t>
            </a:r>
            <a:r>
              <a:rPr lang="ru-RU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bye-bye</a:t>
            </a:r>
            <a:r>
              <a:rPr lang="ru-RU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»</a:t>
            </a:r>
          </a:p>
          <a:p>
            <a:pPr lvl="1"/>
            <a:endParaRPr lang="ru-RU" sz="2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792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772C06-C4FF-72A9-B0DC-CF6CD51B8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Приветствие и прощание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8AE35B-E585-0B71-C80F-9C3311E1E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Увидимся</a:t>
            </a: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Другая вежливая фраза</a:t>
            </a:r>
            <a:r>
              <a:rPr lang="cs-CZ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прощания, которая появилась в русском под влиянием английского языка - 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Увидимся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lvl="1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калькой английского 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cs-CZ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cs-CZ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русском такая фраза, конечно, существовала, но она никогда не завершала беседу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аналогии с «</a:t>
            </a:r>
            <a:r>
              <a:rPr lang="ru-RU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увидимся! 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начало использоваться и шутливое телефонное «</a:t>
            </a:r>
            <a:r>
              <a:rPr lang="ru-RU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услышимся</a:t>
            </a:r>
            <a:r>
              <a:rPr lang="ru-RU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152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E13FC3-DCF3-246D-016E-EAC686BA1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Приветствие и прощание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BDE5F7-369B-7F4D-553C-4CBE6D615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Берегите себя</a:t>
            </a: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lvl="1"/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Дальнейший калькой с английского фраза 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cs-CZ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щания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берегите себя!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cs-CZ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care!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 эта фраза существует в русском языке. Однако она указывает на реальную угрозу, а английская фраза «</a:t>
            </a:r>
            <a:r>
              <a:rPr lang="ru-RU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</a:t>
            </a:r>
            <a:r>
              <a:rPr lang="ru-RU" sz="2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</a:t>
            </a:r>
            <a:r>
              <a:rPr lang="ru-RU" sz="2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 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абсолютно конвенциональна, т. е. является чистой формулой вежливости и никто не вдумывается в её смысл.</a:t>
            </a:r>
            <a:endParaRPr lang="cs-CZ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192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C50677-17C3-4421-2155-A44E007FD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Разницы между русским и западноевропейским речевым этикетом 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DAA6F5-867F-E901-4FF3-B0478B9AB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русских сложился известный культурный миф, что они в целом не слишком дружелюбны. Мало улыбаются и редко здороваются.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Представьте себе эти ситуации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b="0" i="0" u="none" strike="noStrike" baseline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 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незнакомых человека встречаются в лифте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два  незнакомых человека встречаются в отдаленном пустынном месте: в лесу, в парк</a:t>
            </a:r>
            <a:r>
              <a:rPr lang="en-GB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встречаются служащий и его клиент 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 и заказчик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Западные европейцы поздороваются и разойдутся.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Д</a:t>
            </a:r>
            <a:r>
              <a:rPr lang="ru-RU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ля русских приветствие скорее даже нежелательно, поскольку подразумевает дальнейшее общение.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958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1056F6-E08C-661B-C453-E262CC239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Разницы между русским и западноевропейским речевым этикетом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CD7CA3-642B-0B18-17A2-968761B80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В</a:t>
            </a:r>
            <a:r>
              <a:rPr lang="ru-RU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отличие от европейского этикета, русский не требовал приветствия от незнакомых людей в ряде ситуаций, а именно – при отсутствии дальнейшей коммуникации или при краткой формальной коммуникации.</a:t>
            </a:r>
          </a:p>
          <a:p>
            <a:r>
              <a:rPr lang="ru-RU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За последние годы произошел сдвиг русского речевого этикета в сторону европейского. Прежде всего речь идет об общении в магазине.</a:t>
            </a:r>
          </a:p>
          <a:p>
            <a:r>
              <a:rPr lang="ru-RU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Во многих крупных магазинах действует обязательный корпоративный этикет. Продавец должен обязательно поздороваться с клиентом. Не ответить в данном случае на приветствие было бы откровенной грубостью. </a:t>
            </a:r>
          </a:p>
          <a:p>
            <a:endParaRPr lang="ru-RU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361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FB5156-630A-8247-5188-F63A91D44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DAA5ED-0D4F-9DBA-E60D-4CD9286D6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Прагматика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Речевой этикет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Личные имена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Приветствие и прощание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Разницы между русским и западноевропейским речевым этикетом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867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1056F6-E08C-661B-C453-E262CC239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Разницы между русским и западноевропейским речевым этикетом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CD7CA3-642B-0B18-17A2-968761B80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Определенные изменения происходят и при встрече незнакомых людей в доме или рядом с ним, причем это касается в основном молодого и среднего поколения.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7929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87AACE-7DD6-8909-2BEC-EFD9362E1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/>
              <a:t>Думаете, что учить иностранных студентов русского об аспектах прагматики важно?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78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21C5EC-6C43-66EA-C4F1-007E319B6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Источники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65E4F-1A0D-7810-72B7-FC0EF09F4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Максим Кронгауз. Русский язык на грани нервного срыва </a:t>
            </a:r>
            <a:r>
              <a:rPr lang="cs-CZ" dirty="0">
                <a:solidFill>
                  <a:schemeClr val="bg1"/>
                </a:solidFill>
              </a:rPr>
              <a:t>(</a:t>
            </a:r>
            <a:r>
              <a:rPr lang="ru-RU" dirty="0">
                <a:solidFill>
                  <a:schemeClr val="bg1"/>
                </a:solidFill>
              </a:rPr>
              <a:t>Москва 2007</a:t>
            </a:r>
            <a:r>
              <a:rPr lang="cs-CZ" dirty="0">
                <a:solidFill>
                  <a:schemeClr val="bg1"/>
                </a:solidFill>
              </a:rPr>
              <a:t>)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РЕЧЕВОЙ ЭТИКЕТ | Энциклопедия </a:t>
            </a:r>
            <a:r>
              <a:rPr lang="ru-RU" dirty="0" err="1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Кругосвет</a:t>
            </a:r>
            <a:r>
              <a:rPr lang="ru-RU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(krugosvet.ru)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ПРАГМАТИКА | это... Что такое ПРАГМАТИКА? (academic.ru)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113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B386EF-B75D-1BCA-E560-3FAFB51CE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44282"/>
            <a:ext cx="9144000" cy="3012757"/>
          </a:xfrm>
        </p:spPr>
        <p:txBody>
          <a:bodyPr/>
          <a:lstStyle/>
          <a:p>
            <a:r>
              <a:rPr lang="ru-RU" dirty="0"/>
              <a:t>Спасибо за ваше внимание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61490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91FD0B-2BFD-967C-EFA4-839CD1EE6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прагматика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983AD1-61B7-86E0-6C6A-3B05B36FE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ингв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 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языкознании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исследующее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языковое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сопровождающих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языкового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знака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словосочетания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 в 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языкознания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изучающий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языков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знаков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говорящми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86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73A89D-5063-D7E4-87ED-C73CA2444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прагматика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074E0C-3008-C69F-A129-38E0CA3AE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Прагматика занимается проблемами как речевые клише,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речевый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этикет или разные речевые запреты.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основном, это способ, каким люди общаются 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языковое поведение. 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Постоянный процесс и из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того возникают языковые провалы между разными поколениями, которые ведут к непонимании из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значений слов и их использования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90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83A964-88F2-8548-499C-8E6B95804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Речевой этикет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41D253-E6F4-4C0D-A3B3-815E83C0C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Известный исследователь речевого этикета Н. И. </a:t>
            </a:r>
            <a:r>
              <a:rPr lang="ru-RU" b="0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Формановская</a:t>
            </a:r>
            <a:r>
              <a:rPr lang="ru-RU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дает такое определение: «Под речевым этикетом понимаются регулирующие правила речевого поведения, система национально специфичных стереотипных, устойчивых формул общения, принятых и предписанных обществом для установления контакта собеседников, поддержания и прерывания контакта в избранной тональности»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489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83A964-88F2-8548-499C-8E6B95804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Речевой этикет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41D253-E6F4-4C0D-A3B3-815E83C0C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Это принятая в данной культуре совокупность требований к форме, содержанию, порядку, характеру и ситуативной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уместности высказываний.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речевому этикету относятся слова и выражения, употребляемые людьми для прощания, просьбы, извинения, принятые в различных ситуациях, формы обращения, интонационные особенности, характеризующие вежливую речь и т.д. 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738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9DE6EE-AC03-ACC3-734F-B8A5401D7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D94F55-33C1-E657-60F3-1D4313CD8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привлечения чье то внимания, определения социального статуса участников беседы, выражения эмоционального отношения или даже к манипуляции собеседником.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и в публичном и интимном общении, и с незнакомым или малознакомыми людьми, и с друзьями.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Официальные обращения чутко реагируют на социальные потрясения.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988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2B5B1-EEE4-CE04-0D8E-F392665DE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социалистической революции 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5D474E-392F-A57B-1209-1F9E734EF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Французской революции было введено официальное обращение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</a:t>
            </a: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гражданка.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падения прежнего режима оно бесследно исчезло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другим важным обращения принадлежали обращения как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GB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сударь</a:t>
            </a: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сударыня, господин</a:t>
            </a:r>
            <a:r>
              <a:rPr lang="cs-CZ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госпожа, товарищ.</a:t>
            </a: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Дореволюционные обращения различали пол адресата, подразумевали определенный и достаточно высокий социальный статус и обычно использовались вместе с фамилией, профессией, званием и т. д.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447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A450AD-F427-8D21-45FD-3F5DE91BF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Коммунистический режим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F619E7-6579-92ED-67C9-98999A188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смену дореволюционных обращений пришло более демократичное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Новое обращение было введено новой властей с претензией на устранение всех противопоставлений, касающихся пола и статуса.</a:t>
            </a:r>
            <a:endParaRPr lang="cs-CZ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идеологической точки зрения использование обращения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подразумевало равенство говорящего и адресата.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4236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lastní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1222</Words>
  <Application>Microsoft Office PowerPoint</Application>
  <PresentationFormat>Širokoúhlá obrazovka</PresentationFormat>
  <Paragraphs>99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Times New Roman</vt:lpstr>
      <vt:lpstr>Motiv Office</vt:lpstr>
      <vt:lpstr>Прагматика современного русского языка - Некоторые аспекты вежливости</vt:lpstr>
      <vt:lpstr>Содержание</vt:lpstr>
      <vt:lpstr>Что такое прагматика</vt:lpstr>
      <vt:lpstr>Что такое прагматика</vt:lpstr>
      <vt:lpstr>Речевой этикет</vt:lpstr>
      <vt:lpstr>Речевой этикет</vt:lpstr>
      <vt:lpstr>Слова-обращения</vt:lpstr>
      <vt:lpstr>До социалистической революции </vt:lpstr>
      <vt:lpstr>Коммунистический режим</vt:lpstr>
      <vt:lpstr>Коммунистический режим</vt:lpstr>
      <vt:lpstr>Настоящее время</vt:lpstr>
      <vt:lpstr>Настоящее время</vt:lpstr>
      <vt:lpstr>Личные имена</vt:lpstr>
      <vt:lpstr>Личные имена</vt:lpstr>
      <vt:lpstr>Приветствие и прощание</vt:lpstr>
      <vt:lpstr>Приветствие и прощание</vt:lpstr>
      <vt:lpstr>Приветствие и прощание</vt:lpstr>
      <vt:lpstr>Разницы между русским и западноевропейским речевым этикетом </vt:lpstr>
      <vt:lpstr>Разницы между русским и западноевропейским речевым этикетом </vt:lpstr>
      <vt:lpstr>Разницы между русским и западноевропейским речевым этикетом </vt:lpstr>
      <vt:lpstr>Думаете, что учить иностранных студентов русского об аспектах прагматики важно?</vt:lpstr>
      <vt:lpstr>Источники</vt:lpstr>
      <vt:lpstr>Спасибо за ваше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Прагматика современного русского языка - Нэкоторые аспекты вежливости</dc:title>
  <dc:creator>Sabina Večeřová</dc:creator>
  <cp:lastModifiedBy>Sabina Večeřová</cp:lastModifiedBy>
  <cp:revision>20</cp:revision>
  <dcterms:created xsi:type="dcterms:W3CDTF">2023-12-07T06:39:52Z</dcterms:created>
  <dcterms:modified xsi:type="dcterms:W3CDTF">2023-12-08T12:09:02Z</dcterms:modified>
</cp:coreProperties>
</file>