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18" r:id="rId3"/>
    <p:sldId id="332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33" r:id="rId13"/>
    <p:sldId id="331" r:id="rId14"/>
    <p:sldId id="328" r:id="rId15"/>
    <p:sldId id="327" r:id="rId16"/>
    <p:sldId id="329" r:id="rId17"/>
    <p:sldId id="33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port.lidovk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zájmenná adverbia: mají deiktickou funkci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567" y="2432496"/>
            <a:ext cx="7981626" cy="37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4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predikativa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„jedenáctý slovní druh“</a:t>
            </a:r>
          </a:p>
          <a:p>
            <a:r>
              <a:rPr lang="cs-CZ" sz="2400" dirty="0"/>
              <a:t>funguje vždy jako součást predikátu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0" indent="0">
              <a:buNone/>
            </a:pPr>
            <a:r>
              <a:rPr lang="cs-CZ" sz="2400" dirty="0"/>
              <a:t>a) stav prostředí nebo jedince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mu smutno</a:t>
            </a:r>
          </a:p>
          <a:p>
            <a:pPr marL="914400" lvl="2" indent="0">
              <a:buNone/>
            </a:pPr>
            <a:r>
              <a:rPr lang="cs-CZ" sz="2200" dirty="0"/>
              <a:t>× </a:t>
            </a:r>
            <a:r>
              <a:rPr lang="cs-CZ" sz="2200" i="1" dirty="0"/>
              <a:t>smutně se usmál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venku je horko</a:t>
            </a:r>
          </a:p>
          <a:p>
            <a:pPr marL="914400" lvl="2" indent="0">
              <a:buNone/>
            </a:pPr>
            <a:r>
              <a:rPr lang="cs-CZ" sz="2200" dirty="0"/>
              <a:t>× </a:t>
            </a:r>
            <a:r>
              <a:rPr lang="cs-CZ" sz="2200" i="1" dirty="0"/>
              <a:t>horko sužovalo celou zemi</a:t>
            </a:r>
          </a:p>
          <a:p>
            <a:pPr marL="0" indent="0">
              <a:buNone/>
            </a:pPr>
            <a:r>
              <a:rPr lang="cs-CZ" sz="2400" dirty="0"/>
              <a:t>b) modální hodnocení děje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nutno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třeba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je nabíledni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lze/nelze</a:t>
            </a:r>
            <a:r>
              <a:rPr lang="cs-CZ" sz="2200" dirty="0"/>
              <a:t> (bez pomocného slovesa!)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200" i="1" dirty="0"/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74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2756D-4F72-4268-8652-8CF73E07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Proč jsi nepřišel?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Byla technicky zdatná.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Žil daleko odtud.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Jede tam studijně.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Je závažně nemocná.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94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8999A-E261-4302-93C5-7B912BA6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C92C52-ED01-4A5B-BEE7-878F3109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730948" cy="58118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prepozice</a:t>
            </a:r>
          </a:p>
          <a:p>
            <a:r>
              <a:rPr lang="cs-CZ" dirty="0"/>
              <a:t>primární × sekundární</a:t>
            </a:r>
          </a:p>
          <a:p>
            <a:r>
              <a:rPr lang="cs-CZ" dirty="0"/>
              <a:t>geneze formou prepozici(on)</a:t>
            </a:r>
            <a:r>
              <a:rPr lang="cs-CZ" dirty="0" err="1"/>
              <a:t>alizace</a:t>
            </a:r>
            <a:r>
              <a:rPr lang="cs-CZ" dirty="0"/>
              <a:t> (= jazyková změna: gramatikalizace)</a:t>
            </a:r>
          </a:p>
          <a:p>
            <a:pPr lvl="1"/>
            <a:r>
              <a:rPr lang="cs-CZ" dirty="0"/>
              <a:t>ze SUBST: petrifikované tvary, často </a:t>
            </a:r>
            <a:r>
              <a:rPr lang="cs-CZ" dirty="0" err="1"/>
              <a:t>Instr</a:t>
            </a:r>
            <a:r>
              <a:rPr lang="cs-CZ" dirty="0"/>
              <a:t> (</a:t>
            </a:r>
            <a:r>
              <a:rPr lang="cs-CZ" i="1" dirty="0"/>
              <a:t>vzhledem k</a:t>
            </a:r>
            <a:r>
              <a:rPr lang="cs-CZ" dirty="0"/>
              <a:t>, </a:t>
            </a:r>
            <a:r>
              <a:rPr lang="cs-CZ" i="1" dirty="0"/>
              <a:t>během</a:t>
            </a:r>
            <a:r>
              <a:rPr lang="cs-CZ" dirty="0"/>
              <a:t>,</a:t>
            </a:r>
            <a:r>
              <a:rPr lang="cs-CZ" i="1" dirty="0"/>
              <a:t> prostřednictvím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 přechodníků (</a:t>
            </a:r>
            <a:r>
              <a:rPr lang="cs-CZ" i="1" dirty="0"/>
              <a:t>vyjma</a:t>
            </a:r>
            <a:r>
              <a:rPr lang="cs-CZ" dirty="0"/>
              <a:t>, </a:t>
            </a:r>
            <a:r>
              <a:rPr lang="cs-CZ" i="1" dirty="0"/>
              <a:t>počítajíc v to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 adverbií</a:t>
            </a:r>
          </a:p>
          <a:p>
            <a:pPr lvl="1"/>
            <a:r>
              <a:rPr lang="cs-CZ" dirty="0"/>
              <a:t>kombinace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konjunkce</a:t>
            </a:r>
          </a:p>
          <a:p>
            <a:r>
              <a:rPr lang="cs-CZ" dirty="0"/>
              <a:t>hypotaktické</a:t>
            </a:r>
          </a:p>
          <a:p>
            <a:r>
              <a:rPr lang="cs-CZ" dirty="0"/>
              <a:t>parataktické</a:t>
            </a:r>
          </a:p>
          <a:p>
            <a:pPr lvl="1"/>
            <a:r>
              <a:rPr lang="cs-CZ" dirty="0"/>
              <a:t>nestojí na začátku klauze u souvětí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52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9"/>
            <a:ext cx="7886701" cy="99122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parataktické spojky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3" y="1457354"/>
            <a:ext cx="10614990" cy="471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spojky slučovací</a:t>
            </a:r>
            <a:r>
              <a:rPr lang="cs-CZ" dirty="0"/>
              <a:t> – </a:t>
            </a:r>
            <a:r>
              <a:rPr lang="cs-CZ" i="1" dirty="0"/>
              <a:t>a, i, ani, nebo, či, přímo, nadto, ani</a:t>
            </a:r>
            <a:r>
              <a:rPr lang="cs-CZ" dirty="0"/>
              <a:t>–</a:t>
            </a:r>
            <a:r>
              <a:rPr lang="cs-CZ" i="1" dirty="0"/>
              <a:t>ani, jak</a:t>
            </a:r>
            <a:r>
              <a:rPr lang="cs-CZ" dirty="0"/>
              <a:t>–</a:t>
            </a:r>
            <a:r>
              <a:rPr lang="cs-CZ" i="1" dirty="0"/>
              <a:t>tak, hned</a:t>
            </a:r>
            <a:r>
              <a:rPr lang="cs-CZ" dirty="0"/>
              <a:t>–</a:t>
            </a:r>
            <a:r>
              <a:rPr lang="cs-CZ" i="1" dirty="0"/>
              <a:t>hned, jednak</a:t>
            </a:r>
            <a:r>
              <a:rPr lang="cs-CZ" dirty="0"/>
              <a:t>–</a:t>
            </a:r>
            <a:r>
              <a:rPr lang="cs-CZ" i="1" dirty="0"/>
              <a:t>jednak, zčásti</a:t>
            </a:r>
            <a:r>
              <a:rPr lang="cs-CZ" dirty="0"/>
              <a:t>–</a:t>
            </a:r>
            <a:r>
              <a:rPr lang="cs-CZ" i="1" dirty="0"/>
              <a:t>zčásti</a:t>
            </a:r>
          </a:p>
          <a:p>
            <a:pPr marL="0" indent="0">
              <a:buNone/>
            </a:pPr>
            <a:r>
              <a:rPr lang="cs-CZ" b="1" dirty="0"/>
              <a:t>spojky odporovací</a:t>
            </a:r>
            <a:r>
              <a:rPr lang="cs-CZ" dirty="0"/>
              <a:t> – </a:t>
            </a:r>
            <a:r>
              <a:rPr lang="cs-CZ" i="1" dirty="0"/>
              <a:t>ale, avšak, však, leč, nýbrž, naopak, jenomže, jenže</a:t>
            </a:r>
          </a:p>
          <a:p>
            <a:pPr marL="0" indent="0">
              <a:buNone/>
            </a:pPr>
            <a:r>
              <a:rPr lang="cs-CZ" b="1" dirty="0"/>
              <a:t>spojky stupňovací</a:t>
            </a:r>
            <a:r>
              <a:rPr lang="cs-CZ" dirty="0"/>
              <a:t> – </a:t>
            </a:r>
            <a:r>
              <a:rPr lang="cs-CZ" i="1" dirty="0"/>
              <a:t>i, ba, ba i, ba ani, nadto, dokonce, nejen</a:t>
            </a:r>
            <a:r>
              <a:rPr lang="cs-CZ" dirty="0"/>
              <a:t> – </a:t>
            </a:r>
            <a:r>
              <a:rPr lang="cs-CZ" i="1" dirty="0"/>
              <a:t>ale i, nejen</a:t>
            </a:r>
            <a:r>
              <a:rPr lang="cs-CZ" dirty="0"/>
              <a:t> – </a:t>
            </a:r>
            <a:r>
              <a:rPr lang="cs-CZ" i="1" dirty="0"/>
              <a:t>nýbrž i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vylučovací</a:t>
            </a:r>
            <a:r>
              <a:rPr lang="cs-CZ" dirty="0"/>
              <a:t> – </a:t>
            </a:r>
            <a:r>
              <a:rPr lang="cs-CZ" i="1" dirty="0"/>
              <a:t>nebo, anebo, buď-nebo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vysvětlovací</a:t>
            </a:r>
            <a:r>
              <a:rPr lang="cs-CZ" dirty="0"/>
              <a:t> – </a:t>
            </a:r>
            <a:r>
              <a:rPr lang="cs-CZ" i="1" dirty="0"/>
              <a:t>totiž, vždyť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spojka příčinná</a:t>
            </a:r>
            <a:r>
              <a:rPr lang="cs-CZ" dirty="0"/>
              <a:t> – </a:t>
            </a:r>
            <a:r>
              <a:rPr lang="cs-CZ" i="1" dirty="0"/>
              <a:t>neboť, vždyť, totiž, však také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spojky důsledkové</a:t>
            </a:r>
            <a:r>
              <a:rPr lang="cs-CZ" dirty="0"/>
              <a:t> – </a:t>
            </a:r>
            <a:r>
              <a:rPr lang="cs-CZ" i="1" dirty="0"/>
              <a:t>proto, a proto, a tak, tudíž, a tudíž, tedy, a tedy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54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částice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modální</a:t>
            </a:r>
            <a:r>
              <a:rPr lang="cs-CZ" dirty="0"/>
              <a:t>: </a:t>
            </a:r>
            <a:r>
              <a:rPr lang="cs-CZ" i="1" dirty="0"/>
              <a:t>asi</a:t>
            </a:r>
            <a:r>
              <a:rPr lang="cs-CZ" dirty="0"/>
              <a:t>, </a:t>
            </a:r>
            <a:r>
              <a:rPr lang="cs-CZ" i="1" dirty="0"/>
              <a:t>pravděpodobně</a:t>
            </a:r>
            <a:r>
              <a:rPr lang="cs-CZ" dirty="0"/>
              <a:t>, </a:t>
            </a:r>
            <a:r>
              <a:rPr lang="cs-CZ" i="1" dirty="0"/>
              <a:t>určitě</a:t>
            </a:r>
          </a:p>
          <a:p>
            <a:r>
              <a:rPr lang="cs-CZ" b="1" dirty="0"/>
              <a:t>modifikační</a:t>
            </a:r>
            <a:r>
              <a:rPr lang="cs-CZ" dirty="0"/>
              <a:t>: </a:t>
            </a:r>
            <a:r>
              <a:rPr lang="cs-CZ" i="1" dirty="0"/>
              <a:t>prostě</a:t>
            </a:r>
            <a:r>
              <a:rPr lang="cs-CZ" dirty="0"/>
              <a:t>, </a:t>
            </a:r>
            <a:r>
              <a:rPr lang="cs-CZ" i="1" dirty="0"/>
              <a:t>vlastně</a:t>
            </a:r>
            <a:r>
              <a:rPr lang="cs-CZ" dirty="0"/>
              <a:t>, </a:t>
            </a:r>
            <a:r>
              <a:rPr lang="cs-CZ" i="1" dirty="0"/>
              <a:t>ale</a:t>
            </a:r>
          </a:p>
          <a:p>
            <a:r>
              <a:rPr lang="cs-CZ" b="1" dirty="0"/>
              <a:t>vytýkací</a:t>
            </a:r>
            <a:r>
              <a:rPr lang="cs-CZ" dirty="0"/>
              <a:t>: </a:t>
            </a:r>
            <a:r>
              <a:rPr lang="cs-CZ" i="1" dirty="0"/>
              <a:t>zejména</a:t>
            </a:r>
            <a:r>
              <a:rPr lang="cs-CZ" dirty="0"/>
              <a:t>, </a:t>
            </a:r>
            <a:r>
              <a:rPr lang="cs-CZ" i="1" dirty="0"/>
              <a:t>hlavně</a:t>
            </a:r>
            <a:r>
              <a:rPr lang="cs-CZ" dirty="0"/>
              <a:t>, </a:t>
            </a:r>
            <a:r>
              <a:rPr lang="cs-CZ" i="1" dirty="0"/>
              <a:t>už</a:t>
            </a:r>
          </a:p>
          <a:p>
            <a:pPr lvl="1"/>
            <a:r>
              <a:rPr lang="cs-CZ" dirty="0"/>
              <a:t>fungují jako </a:t>
            </a:r>
            <a:r>
              <a:rPr lang="cs-CZ" dirty="0" err="1"/>
              <a:t>rematizátory</a:t>
            </a:r>
            <a:r>
              <a:rPr lang="cs-CZ" dirty="0"/>
              <a:t>: signalizují réma výpovědi</a:t>
            </a:r>
          </a:p>
          <a:p>
            <a:r>
              <a:rPr lang="cs-CZ" b="1" dirty="0"/>
              <a:t>přací</a:t>
            </a:r>
            <a:r>
              <a:rPr lang="cs-CZ" dirty="0"/>
              <a:t>: </a:t>
            </a:r>
            <a:r>
              <a:rPr lang="cs-CZ" i="1" dirty="0"/>
              <a:t>nechť</a:t>
            </a:r>
            <a:r>
              <a:rPr lang="cs-CZ" dirty="0"/>
              <a:t>, </a:t>
            </a:r>
            <a:r>
              <a:rPr lang="cs-CZ" i="1" dirty="0"/>
              <a:t>kéž</a:t>
            </a:r>
          </a:p>
          <a:p>
            <a:r>
              <a:rPr lang="cs-CZ" b="1" dirty="0" err="1"/>
              <a:t>strukturační</a:t>
            </a:r>
            <a:r>
              <a:rPr lang="cs-CZ" dirty="0"/>
              <a:t>: </a:t>
            </a:r>
            <a:r>
              <a:rPr lang="cs-CZ" i="1" dirty="0"/>
              <a:t>zaprvé</a:t>
            </a:r>
            <a:r>
              <a:rPr lang="cs-CZ" dirty="0"/>
              <a:t> / </a:t>
            </a:r>
            <a:r>
              <a:rPr lang="cs-CZ" i="1" dirty="0"/>
              <a:t>za prvé</a:t>
            </a:r>
            <a:r>
              <a:rPr lang="cs-CZ" dirty="0"/>
              <a:t>, </a:t>
            </a:r>
            <a:r>
              <a:rPr lang="cs-CZ" i="1" dirty="0"/>
              <a:t>především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913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9"/>
            <a:ext cx="7886701" cy="107160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citoslovce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tvoří samostatné, rudimentární výpovědi nevětné povahy (větné ekvivalenty)</a:t>
            </a:r>
          </a:p>
          <a:p>
            <a:r>
              <a:rPr lang="cs-CZ" dirty="0"/>
              <a:t>nefungují jako VČ</a:t>
            </a:r>
          </a:p>
          <a:p>
            <a:endParaRPr lang="cs-CZ" b="1" dirty="0"/>
          </a:p>
          <a:p>
            <a:r>
              <a:rPr lang="cs-CZ" b="1" dirty="0"/>
              <a:t>dějová</a:t>
            </a:r>
            <a:r>
              <a:rPr lang="cs-CZ" dirty="0"/>
              <a:t>: </a:t>
            </a:r>
            <a:r>
              <a:rPr lang="cs-CZ" i="1" dirty="0"/>
              <a:t>haf</a:t>
            </a:r>
            <a:r>
              <a:rPr lang="cs-CZ" dirty="0"/>
              <a:t>, </a:t>
            </a:r>
            <a:r>
              <a:rPr lang="cs-CZ" i="1" dirty="0"/>
              <a:t>bum</a:t>
            </a:r>
            <a:r>
              <a:rPr lang="cs-CZ" dirty="0"/>
              <a:t>, </a:t>
            </a:r>
            <a:r>
              <a:rPr lang="cs-CZ" i="1" dirty="0" err="1"/>
              <a:t>elá</a:t>
            </a:r>
            <a:r>
              <a:rPr lang="cs-CZ" i="1" dirty="0"/>
              <a:t> hop</a:t>
            </a:r>
          </a:p>
          <a:p>
            <a:r>
              <a:rPr lang="cs-CZ" b="1" dirty="0"/>
              <a:t>stavová/emocionální</a:t>
            </a:r>
            <a:r>
              <a:rPr lang="cs-CZ" dirty="0"/>
              <a:t>: </a:t>
            </a:r>
            <a:r>
              <a:rPr lang="cs-CZ" i="1" dirty="0"/>
              <a:t>au</a:t>
            </a:r>
            <a:r>
              <a:rPr lang="cs-CZ" dirty="0"/>
              <a:t>, </a:t>
            </a:r>
            <a:r>
              <a:rPr lang="cs-CZ" i="1" dirty="0"/>
              <a:t>sakra</a:t>
            </a:r>
            <a:r>
              <a:rPr lang="cs-CZ" dirty="0"/>
              <a:t>, </a:t>
            </a:r>
            <a:r>
              <a:rPr lang="cs-CZ" i="1" dirty="0" err="1"/>
              <a:t>jejdanánku</a:t>
            </a:r>
            <a:endParaRPr lang="cs-CZ" i="1" dirty="0"/>
          </a:p>
          <a:p>
            <a:r>
              <a:rPr lang="cs-CZ" b="1" dirty="0"/>
              <a:t>interakční</a:t>
            </a:r>
            <a:r>
              <a:rPr lang="cs-CZ" dirty="0"/>
              <a:t>: </a:t>
            </a:r>
            <a:r>
              <a:rPr lang="cs-CZ" i="1" dirty="0"/>
              <a:t>na</a:t>
            </a:r>
            <a:r>
              <a:rPr lang="cs-CZ" dirty="0"/>
              <a:t>, </a:t>
            </a:r>
            <a:r>
              <a:rPr lang="cs-CZ" i="1" dirty="0"/>
              <a:t>tumáš</a:t>
            </a:r>
            <a:r>
              <a:rPr lang="cs-CZ" dirty="0"/>
              <a:t>, </a:t>
            </a:r>
            <a:r>
              <a:rPr lang="cs-CZ" i="1" dirty="0"/>
              <a:t>čau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4136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E2BA6-837F-4F1C-B8B1-EF741CB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komplexní morfologický rozbor na 21. 11.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F20B5F-42BB-41FB-8355-5E92C76C0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Pražský magistrát chce zakázat alkohol v ulicích centra. Zákaz platil doteď jen ve vybraných ulicích a parcích. Od ledna by měl postihovat celou památkovou rezervaci. O pokutu až deset tisíc korun si vlastně říká každý, kdo bude v ruce držet lahev alkoholu nebo kelímek piva.</a:t>
            </a:r>
          </a:p>
          <a:p>
            <a:pPr marL="0" indent="0" algn="r">
              <a:buNone/>
            </a:pPr>
            <a:r>
              <a:rPr lang="cs-CZ" dirty="0">
                <a:hlinkClick r:id="rId2"/>
              </a:rPr>
              <a:t>www.seznam.cz</a:t>
            </a:r>
            <a:r>
              <a:rPr lang="cs-CZ" dirty="0"/>
              <a:t>, upraveno</a:t>
            </a:r>
          </a:p>
        </p:txBody>
      </p:sp>
    </p:spTree>
    <p:extLst>
      <p:ext uri="{BB962C8B-B14F-4D97-AF65-F5344CB8AC3E}">
        <p14:creationId xmlns:p14="http://schemas.microsoft.com/office/powerpoint/2010/main" val="152444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morfologický rozbor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535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Útočník Jiří Sekáč přehodnotil řadu věcí, jež se týkají jeho hokejového života, a výsledky na sebe nenechaly čekat. Křivka jeho výkonů jde opět nahoru, odráží se to i ve statistikách a pětadvacetiletý hráč Kazaně může směle pomýšlet nejen na boj o nominaci do olympijského </a:t>
            </a:r>
            <a:r>
              <a:rPr lang="cs-CZ" dirty="0" err="1"/>
              <a:t>Pchjongčchangu</a:t>
            </a:r>
            <a:r>
              <a:rPr lang="cs-CZ" dirty="0"/>
              <a:t>, ale výhledově dost možná i na druhou šanci v zámořské NHL.</a:t>
            </a:r>
          </a:p>
          <a:p>
            <a:pPr marL="0" indent="0" algn="r">
              <a:buNone/>
            </a:pPr>
            <a:r>
              <a:rPr lang="cs-CZ" sz="2000" dirty="0"/>
              <a:t>Zdroj: </a:t>
            </a:r>
            <a:r>
              <a:rPr lang="cs-CZ" sz="2000" dirty="0">
                <a:hlinkClick r:id="rId2"/>
              </a:rPr>
              <a:t>https://sport.lidovky.cz/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022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749507"/>
            <a:ext cx="10783957" cy="5611535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cs-CZ" dirty="0"/>
              <a:t>přehodnotil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se týkají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nenechaly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čekat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jde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odráží se to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může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/>
              <a:t>pomýšlet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323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  <a:endParaRPr lang="cs-CZ" sz="3200" dirty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600" b="1" dirty="0"/>
              <a:t>příčestí činné: </a:t>
            </a:r>
          </a:p>
          <a:p>
            <a:r>
              <a:rPr lang="cs-CZ" altLang="cs-CZ" sz="2600" dirty="0"/>
              <a:t>přidání koncovky -</a:t>
            </a:r>
            <a:r>
              <a:rPr lang="cs-CZ" altLang="cs-CZ" sz="2600" i="1" dirty="0"/>
              <a:t>l</a:t>
            </a:r>
            <a:r>
              <a:rPr lang="cs-CZ" altLang="cs-CZ" sz="2600" dirty="0"/>
              <a:t> ke kořeni (</a:t>
            </a:r>
            <a:r>
              <a:rPr lang="cs-CZ" altLang="cs-CZ" sz="2600" i="1" dirty="0"/>
              <a:t>tisk-l, vlád-l, </a:t>
            </a:r>
            <a:r>
              <a:rPr lang="cs-CZ" altLang="cs-CZ" sz="2600" i="1" dirty="0" err="1"/>
              <a:t>bohat</a:t>
            </a:r>
            <a:r>
              <a:rPr lang="cs-CZ" altLang="cs-CZ" sz="2600" i="1" dirty="0"/>
              <a:t>-l</a:t>
            </a:r>
            <a:r>
              <a:rPr lang="cs-CZ" altLang="cs-CZ" sz="2600" dirty="0"/>
              <a:t>)</a:t>
            </a:r>
          </a:p>
          <a:p>
            <a:r>
              <a:rPr lang="cs-CZ" altLang="cs-CZ" sz="2600" dirty="0"/>
              <a:t>podoby s -</a:t>
            </a:r>
            <a:r>
              <a:rPr lang="cs-CZ" altLang="cs-CZ" sz="2600" i="1" dirty="0"/>
              <a:t>nu</a:t>
            </a:r>
            <a:r>
              <a:rPr lang="cs-CZ" altLang="cs-CZ" sz="2600" dirty="0"/>
              <a:t>- příznakové, stylově nižší (</a:t>
            </a:r>
            <a:r>
              <a:rPr lang="cs-CZ" altLang="cs-CZ" sz="2600" b="1" i="1" dirty="0"/>
              <a:t>couvl</a:t>
            </a:r>
            <a:r>
              <a:rPr lang="cs-CZ" altLang="cs-CZ" sz="2600" dirty="0"/>
              <a:t> – </a:t>
            </a:r>
            <a:r>
              <a:rPr lang="cs-CZ" altLang="cs-CZ" sz="2600" i="1" dirty="0"/>
              <a:t>couvnul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křikl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křiknul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mrzl</a:t>
            </a:r>
            <a:r>
              <a:rPr lang="cs-CZ" altLang="cs-CZ" sz="2600" i="1" dirty="0"/>
              <a:t> – mrznul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polkl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polknul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škrtl</a:t>
            </a:r>
            <a:r>
              <a:rPr lang="cs-CZ" altLang="cs-CZ" sz="2600" i="1" dirty="0"/>
              <a:t> – škrtnul</a:t>
            </a:r>
            <a:r>
              <a:rPr lang="cs-CZ" altLang="cs-CZ" sz="2600" dirty="0"/>
              <a:t>).</a:t>
            </a:r>
            <a:r>
              <a:rPr lang="cs-CZ" altLang="cs-CZ" sz="2600" i="1" dirty="0"/>
              <a:t> </a:t>
            </a:r>
            <a:endParaRPr lang="cs-CZ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podoba s </a:t>
            </a:r>
            <a:r>
              <a:rPr lang="cs-CZ" altLang="cs-CZ" sz="2600" i="1" dirty="0"/>
              <a:t>-nu-</a:t>
            </a:r>
            <a:r>
              <a:rPr lang="cs-CZ" altLang="cs-CZ" sz="2600" dirty="0"/>
              <a:t> je z výslovnostních důvodů u sloves s neslabičným základem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 err="1"/>
              <a:t>sch-nout</a:t>
            </a:r>
            <a:r>
              <a:rPr lang="cs-CZ" altLang="cs-CZ" sz="2200" i="1" dirty="0"/>
              <a:t> – schnul</a:t>
            </a:r>
          </a:p>
          <a:p>
            <a:r>
              <a:rPr lang="cs-CZ" altLang="cs-CZ" sz="2600" dirty="0"/>
              <a:t>dublety u sloves s </a:t>
            </a:r>
            <a:r>
              <a:rPr lang="cs-CZ" altLang="cs-CZ" sz="2600" i="1" dirty="0"/>
              <a:t>-r-, -l-</a:t>
            </a:r>
            <a:endParaRPr lang="cs-CZ" alt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/>
              <a:t>vrtl/vrtnul</a:t>
            </a:r>
            <a:r>
              <a:rPr lang="cs-CZ" altLang="cs-CZ" sz="2200" dirty="0"/>
              <a:t>, </a:t>
            </a:r>
            <a:r>
              <a:rPr lang="cs-CZ" altLang="cs-CZ" sz="2200" i="1" dirty="0"/>
              <a:t>smlsl/smlsnul, zhltl/zhltnul, zvrtl/zvrtnul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23612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příčestí trpné:</a:t>
            </a:r>
          </a:p>
          <a:p>
            <a:r>
              <a:rPr lang="cs-CZ" altLang="cs-CZ" dirty="0"/>
              <a:t>většina sloves zakončena na -</a:t>
            </a:r>
            <a:r>
              <a:rPr lang="cs-CZ" altLang="cs-CZ" i="1" dirty="0" err="1"/>
              <a:t>nut</a:t>
            </a:r>
            <a:r>
              <a:rPr lang="cs-CZ" altLang="cs-CZ" dirty="0"/>
              <a:t> (</a:t>
            </a:r>
            <a:r>
              <a:rPr lang="cs-CZ" altLang="cs-CZ" i="1" dirty="0"/>
              <a:t>bodnut, zamítnut, odříznut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kmen zakončený na souhlásku -</a:t>
            </a:r>
            <a:r>
              <a:rPr lang="cs-CZ" altLang="cs-CZ" i="1" dirty="0"/>
              <a:t>h, -ch, -k</a:t>
            </a:r>
            <a:r>
              <a:rPr lang="cs-CZ" altLang="cs-CZ" dirty="0"/>
              <a:t> je tvořen příponou </a:t>
            </a:r>
            <a:r>
              <a:rPr lang="cs-CZ" altLang="cs-CZ" i="1" dirty="0"/>
              <a:t>-en</a:t>
            </a:r>
            <a:r>
              <a:rPr lang="cs-CZ" altLang="cs-CZ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táhnout</a:t>
            </a:r>
            <a:r>
              <a:rPr lang="cs-CZ" altLang="cs-CZ" dirty="0"/>
              <a:t> – </a:t>
            </a:r>
            <a:r>
              <a:rPr lang="cs-CZ" altLang="cs-CZ" i="1" dirty="0"/>
              <a:t>tažen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odvrhnout – odvržen</a:t>
            </a: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napřáhnout</a:t>
            </a:r>
            <a:r>
              <a:rPr lang="cs-CZ" altLang="cs-CZ" dirty="0"/>
              <a:t> –</a:t>
            </a:r>
            <a:r>
              <a:rPr lang="cs-CZ" altLang="cs-CZ" i="1" dirty="0"/>
              <a:t> napřažen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nadchnout – nadšen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vyřknout – vyřčen </a:t>
            </a:r>
            <a:r>
              <a:rPr lang="cs-CZ" altLang="cs-CZ" dirty="0"/>
              <a:t>(i</a:t>
            </a:r>
            <a:r>
              <a:rPr lang="cs-CZ" altLang="cs-CZ" i="1" dirty="0"/>
              <a:t> vyřknut</a:t>
            </a:r>
            <a:r>
              <a:rPr lang="cs-CZ" altLang="cs-CZ" dirty="0"/>
              <a:t>)</a:t>
            </a:r>
            <a:endParaRPr lang="cs-CZ" alt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tisknout – tištěn </a:t>
            </a:r>
            <a:r>
              <a:rPr lang="cs-CZ" altLang="cs-CZ" dirty="0"/>
              <a:t>(i</a:t>
            </a:r>
            <a:r>
              <a:rPr lang="cs-CZ" altLang="cs-CZ" i="1" dirty="0"/>
              <a:t> tisknut</a:t>
            </a:r>
            <a:r>
              <a:rPr lang="cs-CZ" altLang="cs-CZ" dirty="0"/>
              <a:t>) </a:t>
            </a:r>
            <a:endParaRPr lang="cs-CZ" altLang="cs-CZ" u="sng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372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6571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významové rozdíly</a:t>
            </a:r>
            <a:endParaRPr lang="cs-CZ" altLang="cs-CZ" sz="2000" b="1" i="1" dirty="0"/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cítil se dotčen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jídlo bylo nedotknuto/nedotčeno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cíl byl vytčen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chyba byla vytknuta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viník byl zatčen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kolík byl zatknut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podstatná jména slovesná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tendence ke tvaru s příponou </a:t>
            </a:r>
            <a:r>
              <a:rPr lang="cs-CZ" altLang="cs-CZ" sz="2000" i="1" dirty="0"/>
              <a:t>-nu-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oblečení </a:t>
            </a:r>
            <a:r>
              <a:rPr lang="cs-CZ" altLang="cs-CZ" sz="1600" dirty="0"/>
              <a:t>(oděv) </a:t>
            </a:r>
            <a:r>
              <a:rPr lang="cs-CZ" altLang="cs-CZ" sz="1600" i="1" dirty="0"/>
              <a:t>/ obléknutí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převlečení </a:t>
            </a:r>
            <a:r>
              <a:rPr lang="cs-CZ" altLang="cs-CZ" sz="1600" dirty="0"/>
              <a:t>(přestrojení)</a:t>
            </a:r>
            <a:r>
              <a:rPr lang="cs-CZ" altLang="cs-CZ" sz="1600" i="1" dirty="0"/>
              <a:t> / převléknutí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dopadení </a:t>
            </a:r>
            <a:r>
              <a:rPr lang="cs-CZ" altLang="cs-CZ" sz="1600" dirty="0"/>
              <a:t>(přistižení)</a:t>
            </a:r>
            <a:r>
              <a:rPr lang="cs-CZ" altLang="cs-CZ" sz="1600" i="1" dirty="0"/>
              <a:t> / </a:t>
            </a:r>
            <a:r>
              <a:rPr lang="cs-CZ" altLang="cs-CZ" sz="1600" i="1" dirty="0" err="1"/>
              <a:t>dopadnutí</a:t>
            </a:r>
            <a:r>
              <a:rPr lang="cs-CZ" altLang="cs-CZ" sz="1600" i="1" dirty="0"/>
              <a:t> </a:t>
            </a:r>
            <a:r>
              <a:rPr lang="cs-CZ" altLang="cs-CZ" sz="1600" dirty="0"/>
              <a:t>(padnutí)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podtržení </a:t>
            </a:r>
            <a:r>
              <a:rPr lang="cs-CZ" altLang="cs-CZ" sz="1600" dirty="0"/>
              <a:t>(slova)</a:t>
            </a:r>
            <a:r>
              <a:rPr lang="cs-CZ" altLang="cs-CZ" sz="1600" i="1" dirty="0"/>
              <a:t> / podtrhnutí </a:t>
            </a:r>
            <a:r>
              <a:rPr lang="cs-CZ" altLang="cs-CZ" sz="1600" dirty="0"/>
              <a:t>(židle)</a:t>
            </a:r>
            <a:r>
              <a:rPr lang="cs-CZ" altLang="cs-CZ" sz="1600" i="1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nařčení/nařknutí, </a:t>
            </a:r>
            <a:r>
              <a:rPr lang="cs-CZ" altLang="cs-CZ" sz="1600" dirty="0"/>
              <a:t>jen </a:t>
            </a:r>
            <a:r>
              <a:rPr lang="cs-CZ" altLang="cs-CZ" sz="1600" i="1" dirty="0"/>
              <a:t>uřknutí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napadení/napadnutí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zasáhnutí/zasažení</a:t>
            </a:r>
            <a:r>
              <a:rPr lang="cs-CZ" altLang="cs-CZ" sz="1600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přeřeknutí </a:t>
            </a:r>
          </a:p>
        </p:txBody>
      </p:sp>
    </p:spTree>
    <p:extLst>
      <p:ext uri="{BB962C8B-B14F-4D97-AF65-F5344CB8AC3E}">
        <p14:creationId xmlns:p14="http://schemas.microsoft.com/office/powerpoint/2010/main" val="121817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„začít“</a:t>
            </a:r>
            <a:endParaRPr lang="cs-CZ" sz="3200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příčestí činné: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/>
              <a:t>al</a:t>
            </a:r>
            <a:r>
              <a:rPr lang="cs-CZ" altLang="cs-CZ" dirty="0"/>
              <a:t> (</a:t>
            </a:r>
            <a:r>
              <a:rPr lang="cs-CZ" altLang="cs-CZ" i="1" dirty="0"/>
              <a:t>začal, počal, zaťal, vzal…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podoby s -</a:t>
            </a:r>
            <a:r>
              <a:rPr lang="cs-CZ" altLang="cs-CZ" i="1" dirty="0"/>
              <a:t>nu</a:t>
            </a:r>
            <a:r>
              <a:rPr lang="cs-CZ" altLang="cs-CZ" dirty="0"/>
              <a:t>- hovorové (</a:t>
            </a:r>
            <a:r>
              <a:rPr lang="cs-CZ" altLang="cs-CZ" i="1" dirty="0"/>
              <a:t>zatnul, podetnul</a:t>
            </a:r>
            <a:r>
              <a:rPr lang="cs-CZ" altLang="cs-CZ" dirty="0"/>
              <a:t>…)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b="1" dirty="0"/>
              <a:t>příčestí trpné: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 err="1"/>
              <a:t>at</a:t>
            </a:r>
            <a:r>
              <a:rPr lang="cs-CZ" altLang="cs-CZ" dirty="0"/>
              <a:t> (</a:t>
            </a:r>
            <a:r>
              <a:rPr lang="cs-CZ" altLang="cs-CZ" i="1" dirty="0"/>
              <a:t>je začat, počat, zaťat…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odvozeniny slovesa </a:t>
            </a:r>
            <a:r>
              <a:rPr lang="cs-CZ" altLang="cs-CZ" b="1" i="1" dirty="0"/>
              <a:t>jmout</a:t>
            </a:r>
            <a:r>
              <a:rPr lang="cs-CZ" altLang="cs-CZ" dirty="0"/>
              <a:t> kolísají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objal/obejmul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najal/najmul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sepjal (ruce) / sepnul (spínač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716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doplňte přechodníkový tvar, pokud to jde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Běžela vedle vlaku ____________ (mávat) synovi do okna.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Pekl cukroví ____________ (zpívat) koledy.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_____________ (dopít) víno šli oba spát.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_____________ (vyběhnout) do schodů rychle odemkl dveře.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_____________ (spravit) začal počítač konečně fungovat.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cs-CZ" dirty="0">
                <a:solidFill>
                  <a:schemeClr val="accent1"/>
                </a:solidFill>
              </a:rPr>
              <a:t>_____________ (bloudit) blížily se děti k perníkové chaloupce.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adverbia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9819861" cy="429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38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776</Words>
  <Application>Microsoft Office PowerPoint</Application>
  <PresentationFormat>Širokoúhlá obrazovka</PresentationFormat>
  <Paragraphs>132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Úvodní jazykový seminář</vt:lpstr>
      <vt:lpstr>morfologický rozbor sloves</vt:lpstr>
      <vt:lpstr>Prezentace aplikace PowerPoint</vt:lpstr>
      <vt:lpstr>vzor „tisknout“</vt:lpstr>
      <vt:lpstr>vzor „tisknout“</vt:lpstr>
      <vt:lpstr>vzor „tisknout“</vt:lpstr>
      <vt:lpstr>vzor „začít“</vt:lpstr>
      <vt:lpstr>doplňte přechodníkový tvar, pokud to jde</vt:lpstr>
      <vt:lpstr>adverbia</vt:lpstr>
      <vt:lpstr>adverbia</vt:lpstr>
      <vt:lpstr>predikativa</vt:lpstr>
      <vt:lpstr>adverbia</vt:lpstr>
      <vt:lpstr>Prezentace aplikace PowerPoint</vt:lpstr>
      <vt:lpstr>parataktické spojky</vt:lpstr>
      <vt:lpstr>částice</vt:lpstr>
      <vt:lpstr>citoslovce</vt:lpstr>
      <vt:lpstr>komplexní morfologický rozbor na 21. 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pivo</cp:lastModifiedBy>
  <cp:revision>72</cp:revision>
  <dcterms:created xsi:type="dcterms:W3CDTF">2017-10-19T09:50:07Z</dcterms:created>
  <dcterms:modified xsi:type="dcterms:W3CDTF">2017-11-16T13:03:25Z</dcterms:modified>
</cp:coreProperties>
</file>