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7" r:id="rId4"/>
    <p:sldId id="258" r:id="rId5"/>
    <p:sldId id="259" r:id="rId6"/>
    <p:sldId id="261" r:id="rId7"/>
    <p:sldId id="262" r:id="rId8"/>
    <p:sldId id="264" r:id="rId9"/>
    <p:sldId id="265" r:id="rId10"/>
    <p:sldId id="263" r:id="rId11"/>
    <p:sldId id="260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6272"/>
  </p:normalViewPr>
  <p:slideViewPr>
    <p:cSldViewPr snapToGrid="0">
      <p:cViewPr varScale="1">
        <p:scale>
          <a:sx n="126" d="100"/>
          <a:sy n="126" d="100"/>
        </p:scale>
        <p:origin x="584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D93FE3-89B6-FC41-A4DC-FA1591F5C01C}" type="datetimeFigureOut">
              <a:rPr lang="ru-CZ" smtClean="0"/>
              <a:t>03.12.2025</a:t>
            </a:fld>
            <a:endParaRPr lang="ru-C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C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4E6C8-74F1-5B4D-AFA1-4515F0366649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606247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4E6C8-74F1-5B4D-AFA1-4515F0366649}" type="slidenum">
              <a:rPr lang="ru-CZ" smtClean="0"/>
              <a:t>13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629723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BE1C07-BDB4-20AE-CCAF-650542B26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514134"/>
            <a:ext cx="8361229" cy="2098226"/>
          </a:xfrm>
        </p:spPr>
        <p:txBody>
          <a:bodyPr/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прилагательное</a:t>
            </a:r>
            <a:endParaRPr lang="ru-CZ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7437A8-C9AD-46C1-D340-97E3F9E08F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8</a:t>
            </a:r>
          </a:p>
        </p:txBody>
      </p:sp>
    </p:spTree>
    <p:extLst>
      <p:ext uri="{BB962C8B-B14F-4D97-AF65-F5344CB8AC3E}">
        <p14:creationId xmlns:p14="http://schemas.microsoft.com/office/powerpoint/2010/main" val="2744098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26EBD-C3B1-DBE4-D2C8-B5D587BEA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74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176211-3E72-93B2-96B1-46FD4F44E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3200"/>
            <a:ext cx="9601200" cy="4394200"/>
          </a:xfrm>
        </p:spPr>
        <p:txBody>
          <a:bodyPr>
            <a:normAutofit/>
          </a:bodyPr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РЯ выделяются </a:t>
            </a:r>
            <a:r>
              <a:rPr lang="ru-RU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 основных типа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склонений ИП</a:t>
            </a:r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(т. наз. адъективные склонения):</a:t>
            </a:r>
          </a:p>
          <a:p>
            <a:pPr algn="l">
              <a:buFont typeface="+mj-lt"/>
              <a:buAutoNum type="romanUcPeriod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</a:t>
            </a:r>
            <a:r>
              <a:rPr lang="ru-RU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качественных и относительных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ИП типа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желтый, синий, летний, золотой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+mj-lt"/>
              <a:buAutoNum type="arabicParenR"/>
            </a:pPr>
            <a:r>
              <a:rPr lang="ru-RU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твердый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вариант склонения (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богатый, каменный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 algn="l">
              <a:buFont typeface="+mj-lt"/>
              <a:buAutoNum type="arabicParenR"/>
            </a:pPr>
            <a:r>
              <a:rPr lang="ru-RU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мягкий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вариант склонения (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синий, осенний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 algn="l">
              <a:buFont typeface="+mj-lt"/>
              <a:buAutoNum type="arabicParenR"/>
            </a:pPr>
            <a:r>
              <a:rPr lang="ru-RU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смешанный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а) с основой на шипящий, б) с основой на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г, к, х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 в) с основой на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 (большой, долгий, тихий, гладкий, бледнолицый)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l">
              <a:buFont typeface="+mj-lt"/>
              <a:buAutoNum type="romanUcPeriod" startAt="2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</a:t>
            </a:r>
            <a:r>
              <a:rPr lang="ru-RU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притяжательных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ИП типа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братнин, дядин, отцов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+mj-lt"/>
              <a:buAutoNum type="romanUcPeriod" startAt="2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Склонение прилагательных на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типа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лисий, медвежий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2011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AABF9-3787-A66C-F1B9-0EDD9A66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78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прилагательное: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2FF4F5-268F-D7D0-180E-E573991E6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3680"/>
            <a:ext cx="9601200" cy="4363720"/>
          </a:xfrm>
        </p:spPr>
        <p:txBody>
          <a:bodyPr>
            <a:normAutofit lnSpcReduction="10000"/>
          </a:bodyPr>
          <a:lstStyle/>
          <a:p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РЯ часто встречается наличие двух параллельных суффиксов, </a:t>
            </a:r>
            <a:r>
              <a:rPr lang="ru-RU" sz="22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относящих прилагательное к разным разрядам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ru-RU" sz="22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исторический 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= связанный с историей, реально существующий, относительное ИП х </a:t>
            </a:r>
            <a:r>
              <a:rPr lang="ru-RU" sz="22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историчный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= исторически точный, значительный, качественное ИП) </a:t>
            </a:r>
            <a:r>
              <a:rPr lang="cs-CZ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vs 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ЧЯ: </a:t>
            </a:r>
            <a:r>
              <a:rPr lang="cs-CZ" sz="2200" b="1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srdečné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přivítání </a:t>
            </a:r>
            <a:r>
              <a:rPr lang="cs-CZ" sz="2200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cs-CZ" sz="2200" b="1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srdeční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chlopeň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;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РЯ различие </a:t>
            </a:r>
            <a:r>
              <a:rPr lang="ru-RU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между мягким и твердым типом склонения чисто графическое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в то время как в ЧЯ наблюдаются </a:t>
            </a:r>
            <a:r>
              <a:rPr lang="ru-RU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парадигматические расхождения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;</a:t>
            </a:r>
            <a:endParaRPr lang="cs-CZ" sz="22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мягкие типы склонения в количественном отношении представлены гораздо более широко, чем в РЯ (благодаря словам с суффиксами </a:t>
            </a:r>
            <a:r>
              <a:rPr lang="cs-CZ" sz="2200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–</a:t>
            </a:r>
            <a:r>
              <a:rPr lang="cs-CZ" sz="2200" b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cí</a:t>
            </a:r>
            <a:r>
              <a:rPr lang="cs-CZ" sz="2200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-ní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Во мн. ч. в РЯ наблюдается полная унификация склонения по родовому признаку (и в им. п.), а формы вин. п. совпадают либо с им. п. (</a:t>
            </a:r>
            <a:r>
              <a:rPr lang="ru-RU" sz="2200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неодуш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.), либо с род. п. (</a:t>
            </a:r>
            <a:r>
              <a:rPr lang="ru-RU" sz="2200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одуш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.). </a:t>
            </a:r>
            <a:endParaRPr lang="cs-CZ" sz="22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RU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cs-CZ" sz="2000" i="1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502371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AABF9-3787-A66C-F1B9-0EDD9A66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78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прилагательное: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2FF4F5-268F-D7D0-180E-E573991E6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3680"/>
            <a:ext cx="9601200" cy="4363720"/>
          </a:xfrm>
        </p:spPr>
        <p:txBody>
          <a:bodyPr>
            <a:normAutofit lnSpcReduction="10000"/>
          </a:bodyPr>
          <a:lstStyle/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Притяжательные прилагательные в РЯ и ЧЯ отличаются прежде всего продуктивностью образования и широтой употребления. В то время как ЧЯ не ставит заметных ограничений в этой области, </a:t>
            </a:r>
            <a:r>
              <a:rPr lang="ru-RU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РЯ отдает отчетливое предпочтение употреблению родительного падежа принадлежности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(особенно это касается типа 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отцов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гораздо более широко представлены собственно-притяжательные ИП (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individuálně přivlastňovací přídavná jména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образованные от собственных ИС (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Pavlův, Veroničin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нарицательных ИС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prezidentův, autorův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собственных ИС в составе научных терминов (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Pythagorova věta, Newtonovy zákony),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устойчивых выражений (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Evino roucho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географических названий и учреждений (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Mánesův most, Masarykova univerzita, Husova ulice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и проч.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фамилии типа 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Лермонтов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или 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Пушкин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воспринимаются не как притяжательные прилагательные, а как имена существительные типа 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pán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</a:p>
          <a:p>
            <a:endParaRPr lang="cs-CZ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RU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cs-CZ" sz="2000" i="1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163553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AABF9-3787-A66C-F1B9-0EDD9A66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78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прилагательное: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2FF4F5-268F-D7D0-180E-E573991E6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3680"/>
            <a:ext cx="9601200" cy="4363720"/>
          </a:xfrm>
        </p:spPr>
        <p:txBody>
          <a:bodyPr>
            <a:normAutofit/>
          </a:bodyPr>
          <a:lstStyle/>
          <a:p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РЯ для некоторых групп слов </a:t>
            </a:r>
            <a:r>
              <a:rPr lang="ru-RU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субстантивация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более распространена, чем в ЧЯ. ЧЯ предпочитает в таких случаях суффиксацию;</a:t>
            </a:r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lvl="1"/>
            <a:r>
              <a:rPr lang="ru-RU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ж. р. наименования места </a:t>
            </a:r>
            <a:r>
              <a:rPr lang="ru-RU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1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столовая, операционная</a:t>
            </a:r>
            <a:r>
              <a:rPr lang="ru-RU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</a:t>
            </a:r>
          </a:p>
          <a:p>
            <a:pPr lvl="1"/>
            <a:r>
              <a:rPr lang="ru-RU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ср. р. названия блюд </a:t>
            </a:r>
            <a:r>
              <a:rPr lang="ru-RU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1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первое, второе, третье, мороженое, пирожное</a:t>
            </a:r>
            <a:r>
              <a:rPr lang="ru-RU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</a:t>
            </a:r>
          </a:p>
          <a:p>
            <a:pPr lvl="1"/>
            <a:r>
              <a:rPr lang="ru-RU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м. р. названия военных лиц или лиц, связанных с военной сферой </a:t>
            </a:r>
            <a:r>
              <a:rPr lang="ru-RU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1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военный, пленный, часовой</a:t>
            </a:r>
            <a:r>
              <a:rPr lang="ru-RU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НО! В ЧЯ наименования разного рода платежей (</a:t>
            </a:r>
            <a:r>
              <a:rPr lang="cs-CZ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stravné, jízdné, školné, spropitné</a:t>
            </a:r>
            <a:r>
              <a:rPr lang="ru-RU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r>
              <a:rPr lang="cs-CZ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 видов мяса (</a:t>
            </a:r>
            <a:r>
              <a:rPr lang="cs-CZ" sz="21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hovězí, vepřové</a:t>
            </a:r>
            <a:r>
              <a:rPr lang="ru-RU" sz="21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endParaRPr lang="cs-CZ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РЯ не выделяет группу, которая в ЧЯ называется </a:t>
            </a:r>
            <a:r>
              <a:rPr lang="cs-CZ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účelová adjektiva</a:t>
            </a:r>
            <a:r>
              <a:rPr lang="ru-RU" b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cs-CZ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prací, mazací</a:t>
            </a:r>
            <a:r>
              <a:rPr lang="cs-CZ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endParaRPr lang="ru-RU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cs-CZ" sz="2000" i="1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31111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F7A20-6B88-B322-8C23-C92862BC8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29947-258B-0AD5-49EF-6D6049C77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2400"/>
            <a:ext cx="9936480" cy="4749800"/>
          </a:xfrm>
        </p:spPr>
        <p:txBody>
          <a:bodyPr>
            <a:normAutofit/>
          </a:bodyPr>
          <a:lstStyle/>
          <a:p>
            <a:r>
              <a:rPr lang="ru-CZ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прилагательное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знаменательная часть речи, к которой относятся слова с общим грамматическим значением </a:t>
            </a:r>
            <a:r>
              <a:rPr lang="ru-CZ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 предмета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CZ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Грамматические категории ИП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падеж, род, число, степени сравнения.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ормы падежа, рода и числа </a:t>
            </a:r>
            <a:r>
              <a:rPr lang="ru-CZ" sz="22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зависят</a:t>
            </a:r>
            <a:r>
              <a:rPr lang="ru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соответствующих форм ИС!</a:t>
            </a:r>
          </a:p>
          <a:p>
            <a:pPr lvl="1"/>
            <a:r>
              <a:rPr lang="ru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могут грамматически выражать одушевленность (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вижу </a:t>
            </a:r>
            <a:r>
              <a:rPr lang="ru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белого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слона Х вижу </a:t>
            </a:r>
            <a:r>
              <a:rPr lang="ru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шар</a:t>
            </a:r>
            <a:r>
              <a:rPr lang="ru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может иметь </a:t>
            </a:r>
            <a:r>
              <a:rPr lang="ru-CZ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и краткие формы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(только качественные и некоторые относительные).</a:t>
            </a:r>
          </a:p>
          <a:p>
            <a:r>
              <a:rPr lang="ru-CZ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Лексико-грамматические разряды ИП</a:t>
            </a:r>
            <a:r>
              <a:rPr lang="ru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ачественные, относительные,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ритяжательные</a:t>
            </a:r>
          </a:p>
        </p:txBody>
      </p:sp>
    </p:spTree>
    <p:extLst>
      <p:ext uri="{BB962C8B-B14F-4D97-AF65-F5344CB8AC3E}">
        <p14:creationId xmlns:p14="http://schemas.microsoft.com/office/powerpoint/2010/main" val="140400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C79F4-9BFE-A99A-E1A1-1E8BB304D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– 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B2E9A7-BA2A-0DFC-9916-E98B57FA4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312920"/>
          </a:xfrm>
        </p:spPr>
        <p:txBody>
          <a:bodyPr/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ИП относится большая группа слов иноязычного происхождения, называющих признак, но не имеющих типичного адъективного окончания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декольте, клеш, беж, плиссе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lvl="1"/>
            <a:r>
              <a:rPr lang="ru-RU" sz="22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изменяются по падежам, родам и числам;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признака в них обнаруживается в сочетаниях с существительным 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бордо, брюки клеш</a:t>
            </a: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 </a:t>
            </a:r>
            <a:r>
              <a:rPr lang="ru-RU" sz="22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качественным</a:t>
            </a: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ИП;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стоят в постпозиции, но могут и в препозиции 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мини-юбка</a:t>
            </a: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2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лингвисты относят к ИП порядковые числительные (</a:t>
            </a:r>
            <a:r>
              <a:rPr lang="ru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первый, седьмой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местоимения типа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мой, свой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причастия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играющий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163894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F7A20-6B88-B322-8C23-C92862BC8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29947-258B-0AD5-49EF-6D6049C77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2400"/>
            <a:ext cx="9601200" cy="4749800"/>
          </a:xfrm>
        </p:spPr>
        <p:txBody>
          <a:bodyPr>
            <a:normAutofit lnSpcReduction="10000"/>
          </a:bodyPr>
          <a:lstStyle/>
          <a:p>
            <a:r>
              <a:rPr lang="ru-RU" sz="2200" b="1" u="sng" dirty="0">
                <a:effectLst/>
                <a:latin typeface="Times New Roman" panose="02020603050405020304" pitchFamily="18" charset="0"/>
              </a:rPr>
              <a:t>Парадигму прилагательного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составляют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24 формы падежа, числа и рода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(полные формы) (формы м. р., ж. р., ср. р. ед. ч. и мн. ч. в 6 падежах),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4 формы числа и рода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(краткие формы) (формы м. р., ж. р., ср. р. ед. ч. и мн. ч.),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2 простые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(синтетические сравнительная и превосходная) и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4 сложные формы степеней </a:t>
            </a:r>
            <a:r>
              <a:rPr lang="ru-RU" sz="2200" u="sng" dirty="0">
                <a:latin typeface="Times New Roman" panose="02020603050405020304" pitchFamily="18" charset="0"/>
              </a:rPr>
              <a:t>сравнения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более (менее) </a:t>
            </a:r>
            <a:r>
              <a:rPr lang="ru-RU" sz="2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красивый, </a:t>
            </a:r>
            <a:r>
              <a:rPr lang="ru-RU" sz="2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самый</a:t>
            </a:r>
            <a:r>
              <a:rPr lang="ru-RU" sz="2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красивый, </a:t>
            </a:r>
            <a:r>
              <a:rPr lang="ru-RU" sz="2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(наименее)</a:t>
            </a:r>
            <a:r>
              <a:rPr lang="ru-RU" sz="2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красивый, красивее </a:t>
            </a:r>
            <a:r>
              <a:rPr lang="ru-RU" sz="2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200" dirty="0">
                <a:latin typeface="Times New Roman" panose="02020603050405020304" pitchFamily="18" charset="0"/>
              </a:rPr>
              <a:t>Общее значение признака предмета объединяет в одну группу </a:t>
            </a:r>
            <a:r>
              <a:rPr lang="ru-RU" sz="2200" u="sng" dirty="0">
                <a:latin typeface="Times New Roman" panose="02020603050405020304" pitchFamily="18" charset="0"/>
              </a:rPr>
              <a:t>слова, обозначающие признак как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качество или свойство предмета </a:t>
            </a:r>
            <a:r>
              <a:rPr lang="ru-RU" sz="2200" dirty="0">
                <a:latin typeface="Times New Roman" panose="02020603050405020304" pitchFamily="18" charset="0"/>
              </a:rPr>
              <a:t>(красивый, крепкий, слепой),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через отношение к другому предмету: </a:t>
            </a:r>
          </a:p>
          <a:p>
            <a:pPr lvl="2"/>
            <a:r>
              <a:rPr lang="ru-RU" sz="2200" dirty="0">
                <a:latin typeface="Times New Roman" panose="02020603050405020304" pitchFamily="18" charset="0"/>
              </a:rPr>
              <a:t>неодушевленному (</a:t>
            </a:r>
            <a:r>
              <a:rPr lang="ru-RU" sz="2200" i="1" dirty="0">
                <a:latin typeface="Times New Roman" panose="02020603050405020304" pitchFamily="18" charset="0"/>
              </a:rPr>
              <a:t>березовый, деревянный, речной</a:t>
            </a:r>
            <a:r>
              <a:rPr lang="ru-RU" sz="2200" dirty="0">
                <a:latin typeface="Times New Roman" panose="02020603050405020304" pitchFamily="18" charset="0"/>
              </a:rPr>
              <a:t>),</a:t>
            </a:r>
          </a:p>
          <a:p>
            <a:pPr lvl="2"/>
            <a:r>
              <a:rPr lang="ru-RU" sz="2200" dirty="0">
                <a:latin typeface="Times New Roman" panose="02020603050405020304" pitchFamily="18" charset="0"/>
              </a:rPr>
              <a:t>одушевленному (</a:t>
            </a:r>
            <a:r>
              <a:rPr lang="ru-RU" sz="2200" i="1" dirty="0">
                <a:latin typeface="Times New Roman" panose="02020603050405020304" pitchFamily="18" charset="0"/>
              </a:rPr>
              <a:t>отцов, мамин, лисий</a:t>
            </a:r>
            <a:r>
              <a:rPr lang="ru-RU" sz="2200" dirty="0">
                <a:latin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br>
              <a:rPr lang="ru-RU" sz="1800" dirty="0">
                <a:effectLst/>
                <a:latin typeface="Times New Roman,Italic" pitchFamily="2" charset="0"/>
              </a:rPr>
            </a:br>
            <a:endParaRPr lang="ru-RU" dirty="0">
              <a:effectLst/>
            </a:endParaRPr>
          </a:p>
          <a:p>
            <a:endParaRPr lang="ru-RU" dirty="0"/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12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833D1-4787-517A-B14A-A05FB413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ИП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534701-CD97-311F-9663-711F8F8F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4947920"/>
          </a:xfrm>
        </p:spPr>
        <p:txBody>
          <a:bodyPr>
            <a:normAutofit fontScale="92500" lnSpcReduction="20000"/>
          </a:bodyPr>
          <a:lstStyle/>
          <a:p>
            <a:pPr marL="987552" lvl="1" indent="-457200">
              <a:buFont typeface="+mj-lt"/>
              <a:buAutoNum type="alphaLcParenR"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Качественно-оценочные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признак может проявляться в большей или меньшей степени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бедный, красивый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987552" lvl="1" indent="-457200">
              <a:buFont typeface="+mj-lt"/>
              <a:buAutoNum type="alphaLcParenR"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Собственно-качественные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постоянное качество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женатый, мертвый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обозначают признак предмета </a:t>
            </a:r>
            <a:r>
              <a:rPr lang="ru-RU" sz="1800" u="sng" dirty="0">
                <a:effectLst/>
                <a:latin typeface="TimesNewRomanPSMT"/>
              </a:rPr>
              <a:t>вне отношения</a:t>
            </a:r>
            <a:r>
              <a:rPr lang="ru-RU" sz="1800" dirty="0">
                <a:effectLst/>
                <a:latin typeface="TimesNewRomanPSMT"/>
              </a:rPr>
              <a:t> к каким-либо предметам или явлениям; </a:t>
            </a:r>
            <a:endParaRPr lang="ru-RU" sz="1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способны вступать в </a:t>
            </a:r>
            <a:r>
              <a:rPr lang="ru-RU" sz="1800" u="sng" dirty="0">
                <a:latin typeface="Times New Roman" panose="02020603050405020304" pitchFamily="18" charset="0"/>
              </a:rPr>
              <a:t>синонимические и антонимические ряды</a:t>
            </a:r>
            <a:r>
              <a:rPr lang="ru-RU" sz="1800" dirty="0">
                <a:latin typeface="Times New Roman" panose="02020603050405020304" pitchFamily="18" charset="0"/>
              </a:rPr>
              <a:t> с другими качественными прилагательными;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могут образовывать </a:t>
            </a:r>
            <a:r>
              <a:rPr lang="ru-RU" sz="1800" u="sng" dirty="0">
                <a:effectLst/>
                <a:latin typeface="Times New Roman" panose="02020603050405020304" pitchFamily="18" charset="0"/>
              </a:rPr>
              <a:t>краткую форму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1800" i="1" dirty="0">
                <a:effectLst/>
                <a:latin typeface="Times New Roman" panose="02020603050405020304" pitchFamily="18" charset="0"/>
              </a:rPr>
              <a:t>бедный – беден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могут образовывать </a:t>
            </a:r>
            <a:r>
              <a:rPr lang="ru-RU" sz="1800" u="sng" dirty="0">
                <a:latin typeface="Times New Roman" panose="02020603050405020304" pitchFamily="18" charset="0"/>
              </a:rPr>
              <a:t>степени сравнения</a:t>
            </a:r>
            <a:r>
              <a:rPr lang="ru-RU" sz="1800" dirty="0">
                <a:latin typeface="Times New Roman" panose="02020603050405020304" pitchFamily="18" charset="0"/>
              </a:rPr>
              <a:t> (</a:t>
            </a:r>
            <a:r>
              <a:rPr lang="ru-RU" sz="1800" i="1" dirty="0">
                <a:latin typeface="Times New Roman" panose="02020603050405020304" pitchFamily="18" charset="0"/>
              </a:rPr>
              <a:t>бедный – беднее – самый бедный</a:t>
            </a:r>
            <a:r>
              <a:rPr lang="ru-RU" sz="1800" dirty="0">
                <a:latin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огут образовывать </a:t>
            </a:r>
            <a:r>
              <a:rPr lang="ru-RU" sz="1800" u="sng" dirty="0">
                <a:latin typeface="Times New Roman" panose="02020603050405020304" pitchFamily="18" charset="0"/>
              </a:rPr>
              <a:t>формы субъективной оценки</a:t>
            </a:r>
            <a:r>
              <a:rPr lang="ru-RU" sz="1800" dirty="0">
                <a:latin typeface="Times New Roman" panose="02020603050405020304" pitchFamily="18" charset="0"/>
              </a:rPr>
              <a:t> (</a:t>
            </a:r>
            <a:r>
              <a:rPr lang="ru-RU" sz="1800" i="1" dirty="0">
                <a:latin typeface="Times New Roman" panose="02020603050405020304" pitchFamily="18" charset="0"/>
              </a:rPr>
              <a:t>красный – красноватый</a:t>
            </a:r>
            <a:r>
              <a:rPr lang="ru-RU" sz="1800" dirty="0">
                <a:latin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могут </a:t>
            </a:r>
            <a:r>
              <a:rPr lang="ru-RU" sz="1800" u="sng" dirty="0">
                <a:effectLst/>
                <a:latin typeface="Times New Roman" panose="02020603050405020304" pitchFamily="18" charset="0"/>
              </a:rPr>
              <a:t>определяться наречиями меры и степени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1800" i="1" dirty="0">
                <a:effectLst/>
                <a:latin typeface="Times New Roman" panose="02020603050405020304" pitchFamily="18" charset="0"/>
              </a:rPr>
              <a:t>весьма хороший, очень дорогой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u="sng" dirty="0">
                <a:effectLst/>
                <a:latin typeface="TimesNewRomanPSMT"/>
              </a:rPr>
              <a:t>образуют наречия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i="1" dirty="0">
                <a:effectLst/>
                <a:latin typeface="TimesNewRomanPS"/>
              </a:rPr>
              <a:t>-о, -е, -и (красивый – красиво)</a:t>
            </a:r>
            <a:r>
              <a:rPr lang="ru-RU" sz="1800" dirty="0">
                <a:effectLst/>
                <a:latin typeface="TimesNewRomanPS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NewRomanPSMT"/>
              </a:rPr>
              <a:t>возможно </a:t>
            </a:r>
            <a:r>
              <a:rPr lang="ru-RU" sz="1800" u="sng" dirty="0">
                <a:latin typeface="TimesNewRomanPSMT"/>
              </a:rPr>
              <a:t>удвоенное употребление</a:t>
            </a:r>
            <a:r>
              <a:rPr lang="ru-RU" sz="1800" dirty="0">
                <a:latin typeface="TimesNewRomanPSMT"/>
              </a:rPr>
              <a:t> (</a:t>
            </a:r>
            <a:r>
              <a:rPr lang="ru-RU" sz="1800" i="1" dirty="0">
                <a:latin typeface="TimesNewRomanPSMT"/>
              </a:rPr>
              <a:t>чистый-чистый</a:t>
            </a:r>
            <a:r>
              <a:rPr lang="ru-RU" sz="1800" dirty="0">
                <a:latin typeface="TimesNewRomanPSMT"/>
              </a:rPr>
              <a:t>) и </a:t>
            </a:r>
            <a:r>
              <a:rPr lang="ru-RU" sz="1800" u="sng" dirty="0">
                <a:latin typeface="TimesNewRomanPSMT"/>
              </a:rPr>
              <a:t>употребление с префиксом </a:t>
            </a:r>
            <a:r>
              <a:rPr lang="ru-RU" sz="1800" b="1" u="sng" dirty="0">
                <a:latin typeface="TimesNewRomanPSMT"/>
              </a:rPr>
              <a:t>пре-</a:t>
            </a:r>
            <a:r>
              <a:rPr lang="ru-RU" sz="1800" u="sng" dirty="0">
                <a:latin typeface="TimesNewRomanPSMT"/>
              </a:rPr>
              <a:t> </a:t>
            </a:r>
            <a:r>
              <a:rPr lang="ru-RU" sz="1800" dirty="0">
                <a:latin typeface="TimesNewRomanPSMT"/>
              </a:rPr>
              <a:t>(</a:t>
            </a:r>
            <a:r>
              <a:rPr lang="ru-RU" sz="1800" i="1" dirty="0">
                <a:latin typeface="TimesNewRomanPSMT"/>
              </a:rPr>
              <a:t>пренеприятный разговор</a:t>
            </a:r>
            <a:r>
              <a:rPr lang="ru-RU" sz="1800" dirty="0">
                <a:latin typeface="TimesNewRomanPSMT"/>
              </a:rPr>
              <a:t>).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Некоторые из этих признаков могут отсутствовать! </a:t>
            </a:r>
            <a:r>
              <a:rPr lang="ru-RU" sz="1800" dirty="0">
                <a:latin typeface="Times New Roman" panose="02020603050405020304" pitchFamily="18" charset="0"/>
              </a:rPr>
              <a:t>(</a:t>
            </a:r>
            <a:r>
              <a:rPr lang="ru-RU" sz="1800" i="1" dirty="0">
                <a:latin typeface="Times New Roman" panose="02020603050405020304" pitchFamily="18" charset="0"/>
              </a:rPr>
              <a:t>мертвый</a:t>
            </a:r>
            <a:r>
              <a:rPr lang="ru-RU" sz="1800" dirty="0">
                <a:latin typeface="Times New Roman" panose="02020603050405020304" pitchFamily="18" charset="0"/>
              </a:rPr>
              <a:t> – нет степеней сравнения, </a:t>
            </a:r>
            <a:r>
              <a:rPr lang="ru-RU" sz="1800" i="1" dirty="0">
                <a:latin typeface="Times New Roman" panose="02020603050405020304" pitchFamily="18" charset="0"/>
              </a:rPr>
              <a:t>ранний</a:t>
            </a:r>
            <a:r>
              <a:rPr lang="ru-RU" sz="1800" dirty="0">
                <a:latin typeface="Times New Roman" panose="02020603050405020304" pitchFamily="18" charset="0"/>
              </a:rPr>
              <a:t> – нет краткой формы, </a:t>
            </a:r>
            <a:r>
              <a:rPr lang="ru-RU" sz="1800" i="1" dirty="0">
                <a:latin typeface="Times New Roman" panose="02020603050405020304" pitchFamily="18" charset="0"/>
              </a:rPr>
              <a:t>дальний</a:t>
            </a:r>
            <a:r>
              <a:rPr lang="ru-RU" sz="1800" dirty="0">
                <a:latin typeface="Times New Roman" panose="02020603050405020304" pitchFamily="18" charset="0"/>
              </a:rPr>
              <a:t> – нет степеней сравнения, краткой формы, форм субъективной оценки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</a:t>
            </a:r>
            <a:endParaRPr lang="ru-RU" sz="1600" dirty="0">
              <a:effectLst/>
            </a:endParaRPr>
          </a:p>
          <a:p>
            <a:pPr>
              <a:buFont typeface="Wingdings" pitchFamily="2" charset="2"/>
              <a:buChar char="v"/>
            </a:pPr>
            <a:endParaRPr lang="ru-RU" sz="1800" dirty="0">
              <a:effectLst/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latin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527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833D1-4787-517A-B14A-A05FB413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Относительные 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534701-CD97-311F-9663-711F8F8F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743440" cy="491744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обозначают признак предмета </a:t>
            </a:r>
            <a:r>
              <a:rPr lang="ru-RU" sz="1800" u="sng" dirty="0">
                <a:latin typeface="Times New Roman" panose="02020603050405020304" pitchFamily="18" charset="0"/>
              </a:rPr>
              <a:t>через отношение к другим</a:t>
            </a:r>
            <a:r>
              <a:rPr lang="ru-RU" sz="1800" dirty="0">
                <a:latin typeface="Times New Roman" panose="02020603050405020304" pitchFamily="18" charset="0"/>
              </a:rPr>
              <a:t> предметам (</a:t>
            </a:r>
            <a:r>
              <a:rPr lang="ru-RU" sz="1800" i="1" dirty="0">
                <a:latin typeface="Times New Roman" panose="02020603050405020304" pitchFamily="18" charset="0"/>
              </a:rPr>
              <a:t>яблоко – яблочный</a:t>
            </a:r>
            <a:r>
              <a:rPr lang="ru-RU" sz="1800" dirty="0">
                <a:latin typeface="Times New Roman" panose="02020603050405020304" pitchFamily="18" charset="0"/>
              </a:rPr>
              <a:t>), явлениям (</a:t>
            </a:r>
            <a:r>
              <a:rPr lang="ru-RU" sz="1800" i="1" dirty="0">
                <a:latin typeface="Times New Roman" panose="02020603050405020304" pitchFamily="18" charset="0"/>
              </a:rPr>
              <a:t>гроза – грозовой</a:t>
            </a:r>
            <a:r>
              <a:rPr lang="ru-RU" sz="1800" dirty="0">
                <a:latin typeface="Times New Roman" panose="02020603050405020304" pitchFamily="18" charset="0"/>
              </a:rPr>
              <a:t>), действиям (</a:t>
            </a:r>
            <a:r>
              <a:rPr lang="ru-RU" sz="1800" i="1" dirty="0">
                <a:latin typeface="Times New Roman" panose="02020603050405020304" pitchFamily="18" charset="0"/>
              </a:rPr>
              <a:t>ползти – ползучий</a:t>
            </a:r>
            <a:r>
              <a:rPr lang="ru-RU" sz="1800" dirty="0">
                <a:latin typeface="Times New Roman" panose="02020603050405020304" pitchFamily="18" charset="0"/>
              </a:rPr>
              <a:t>) и т. д.;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данный признак </a:t>
            </a:r>
            <a:r>
              <a:rPr lang="ru-RU" sz="1800" u="sng" dirty="0">
                <a:latin typeface="Times New Roman" panose="02020603050405020304" pitchFamily="18" charset="0"/>
              </a:rPr>
              <a:t>не способен проявляться в большей или меньшей степени</a:t>
            </a:r>
            <a:r>
              <a:rPr lang="ru-RU" sz="1800" dirty="0">
                <a:latin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u="sng" dirty="0">
                <a:latin typeface="Times New Roman" panose="02020603050405020304" pitchFamily="18" charset="0"/>
              </a:rPr>
              <a:t>не способны</a:t>
            </a:r>
            <a:r>
              <a:rPr lang="ru-RU" sz="1800" dirty="0">
                <a:latin typeface="Times New Roman" panose="02020603050405020304" pitchFamily="18" charset="0"/>
              </a:rPr>
              <a:t> вступать в </a:t>
            </a:r>
            <a:r>
              <a:rPr lang="ru-RU" sz="1800" u="sng" dirty="0">
                <a:latin typeface="Times New Roman" panose="02020603050405020304" pitchFamily="18" charset="0"/>
              </a:rPr>
              <a:t>синонимические и антонимические ряды</a:t>
            </a:r>
            <a:r>
              <a:rPr lang="ru-RU" sz="1800" dirty="0">
                <a:latin typeface="Times New Roman" panose="02020603050405020304" pitchFamily="18" charset="0"/>
              </a:rPr>
              <a:t> с другими качественными прилагательными;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u="sng" dirty="0">
                <a:effectLst/>
                <a:latin typeface="Times New Roman" panose="02020603050405020304" pitchFamily="18" charset="0"/>
              </a:rPr>
              <a:t>не образуют краткой формы, форм степеней сравнения, </a:t>
            </a:r>
            <a:r>
              <a:rPr lang="ru-RU" sz="1800" u="sng" dirty="0">
                <a:latin typeface="TimesNewRomanPSMT"/>
              </a:rPr>
              <a:t>наречия на </a:t>
            </a:r>
            <a:r>
              <a:rPr lang="ru-RU" sz="1800" i="1" u="sng" dirty="0">
                <a:latin typeface="TimesNewRomanPS"/>
              </a:rPr>
              <a:t>-о, -е, -и, </a:t>
            </a:r>
            <a:r>
              <a:rPr lang="ru-RU" sz="1800" u="sng" dirty="0">
                <a:effectLst/>
                <a:latin typeface="Times New Roman" panose="02020603050405020304" pitchFamily="18" charset="0"/>
              </a:rPr>
              <a:t>форм субъективной оценки, не определяются наречиями меры и степени</a:t>
            </a:r>
            <a:r>
              <a:rPr lang="ru-RU" sz="1800" u="sng" dirty="0">
                <a:latin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синонимы относительных ИП: 1) родительный приименный (</a:t>
            </a:r>
            <a:r>
              <a:rPr lang="ru-RU" sz="1800" i="1" dirty="0">
                <a:latin typeface="Times New Roman" panose="02020603050405020304" pitchFamily="18" charset="0"/>
              </a:rPr>
              <a:t>сумрак ночи – ночной сумрак; запах моря – морской запах</a:t>
            </a:r>
            <a:r>
              <a:rPr lang="ru-RU" sz="1800" dirty="0">
                <a:latin typeface="Times New Roman" panose="02020603050405020304" pitchFamily="18" charset="0"/>
              </a:rPr>
              <a:t>), 2) предложно-именные конструкции (</a:t>
            </a:r>
            <a:r>
              <a:rPr lang="ru-RU" sz="1800" i="1" dirty="0">
                <a:latin typeface="Times New Roman" panose="02020603050405020304" pitchFamily="18" charset="0"/>
              </a:rPr>
              <a:t>шелковый платок – платок из шелка, операционный стол – стол для операций, годовой план – план на год</a:t>
            </a:r>
            <a:r>
              <a:rPr lang="ru-RU" sz="1800" dirty="0">
                <a:latin typeface="Times New Roman" panose="02020603050405020304" pitchFamily="18" charset="0"/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</a:rPr>
              <a:t>Граница между относительными и качественными прилагательными подвижна. Единственным надежным критерием разграничения качественности и относительности остается </a:t>
            </a:r>
            <a:r>
              <a:rPr lang="ru-RU" sz="1800" u="sng" dirty="0">
                <a:latin typeface="Times New Roman" panose="02020603050405020304" pitchFamily="18" charset="0"/>
              </a:rPr>
              <a:t>количественный компонент</a:t>
            </a:r>
            <a:r>
              <a:rPr lang="ru-RU" sz="1800" dirty="0">
                <a:latin typeface="Times New Roman" panose="02020603050405020304" pitchFamily="18" charset="0"/>
              </a:rPr>
              <a:t> в семантике, наличие которого проявляется в сочетаемости с показателями степени (</a:t>
            </a:r>
            <a:r>
              <a:rPr lang="ru-RU" sz="1800" i="1" dirty="0">
                <a:latin typeface="Times New Roman" panose="02020603050405020304" pitchFamily="18" charset="0"/>
              </a:rPr>
              <a:t>довольно, весьма </a:t>
            </a:r>
            <a:r>
              <a:rPr lang="ru-RU" sz="1800" dirty="0">
                <a:latin typeface="Times New Roman" panose="02020603050405020304" pitchFamily="18" charset="0"/>
              </a:rPr>
              <a:t>и др.).</a:t>
            </a:r>
          </a:p>
          <a:p>
            <a:pPr>
              <a:buFont typeface="Wingdings" pitchFamily="2" charset="2"/>
              <a:buChar char="v"/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относительных ИП в качественные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каменный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дом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относительное,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каменное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сердце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качественное;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золотые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часы –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золотые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руки;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малиновое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варенье –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малиновый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берет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 реже </a:t>
            </a:r>
            <a:r>
              <a:rPr lang="ru-RU" sz="18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ИП переходят в относительные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черная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доска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качественное,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черная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металлургия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относительное;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скорый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шаг –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скорый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поезд,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голос –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согласный</a:t>
            </a:r>
            <a:endParaRPr lang="ru-RU" sz="1800" dirty="0">
              <a:effectLst/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latin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3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833D1-4787-517A-B14A-A05FB413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Притяжательные 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534701-CD97-311F-9663-711F8F8F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4765040"/>
          </a:xfrm>
        </p:spPr>
        <p:txBody>
          <a:bodyPr>
            <a:normAutofit fontScale="92500" lnSpcReduction="10000"/>
          </a:bodyPr>
          <a:lstStyle/>
          <a:p>
            <a:pPr marL="987552" lvl="1" indent="-457200">
              <a:buFont typeface="+mj-lt"/>
              <a:buAutoNum type="alphaLcParenR"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Собственно-притяжательные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единичной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(персонифицированной) принадлежности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дедов костюм, мамина сумка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Разг.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ормы! (лит.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орма –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 деда, сумка мамы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987552" lvl="1" indent="-457200">
              <a:buFont typeface="+mj-lt"/>
              <a:buAutoNum type="alphaLcParenR"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Относительно-притяжательные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значение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принадлежности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лисья нора, охотничий домик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обозначают признак предмета через его </a:t>
            </a:r>
            <a:r>
              <a:rPr lang="ru-RU" sz="1800" u="sng" dirty="0">
                <a:effectLst/>
                <a:latin typeface="Times New Roman" panose="02020603050405020304" pitchFamily="18" charset="0"/>
              </a:rPr>
              <a:t>отношение к живому существу</a:t>
            </a:r>
            <a:r>
              <a:rPr lang="ru-RU" sz="1800" dirty="0">
                <a:latin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</a:rPr>
              <a:t>данный признак </a:t>
            </a:r>
            <a:r>
              <a:rPr lang="ru-RU" sz="1800" u="sng" dirty="0">
                <a:latin typeface="Times New Roman" panose="02020603050405020304" pitchFamily="18" charset="0"/>
              </a:rPr>
              <a:t>не способен проявляться в большей или меньшей степени</a:t>
            </a:r>
            <a:r>
              <a:rPr lang="ru-RU" sz="1800" dirty="0">
                <a:latin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u="sng" dirty="0">
                <a:latin typeface="Times New Roman" panose="02020603050405020304" pitchFamily="18" charset="0"/>
              </a:rPr>
              <a:t>не способны</a:t>
            </a:r>
            <a:r>
              <a:rPr lang="ru-RU" sz="1800" dirty="0">
                <a:latin typeface="Times New Roman" panose="02020603050405020304" pitchFamily="18" charset="0"/>
              </a:rPr>
              <a:t> вступать в </a:t>
            </a:r>
            <a:r>
              <a:rPr lang="ru-RU" sz="1800" u="sng" dirty="0">
                <a:latin typeface="Times New Roman" panose="02020603050405020304" pitchFamily="18" charset="0"/>
              </a:rPr>
              <a:t>синонимические и антонимические ряды</a:t>
            </a:r>
            <a:r>
              <a:rPr lang="ru-RU" sz="1800" dirty="0">
                <a:latin typeface="Times New Roman" panose="02020603050405020304" pitchFamily="18" charset="0"/>
              </a:rPr>
              <a:t> с другими качественными прилагательными;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u="sng" dirty="0">
                <a:effectLst/>
                <a:latin typeface="Times New Roman" panose="02020603050405020304" pitchFamily="18" charset="0"/>
              </a:rPr>
              <a:t>не образуют краткой формы, форм степеней сравнения, </a:t>
            </a:r>
            <a:r>
              <a:rPr lang="ru-RU" sz="1800" u="sng" dirty="0">
                <a:latin typeface="TimesNewRomanPSMT"/>
              </a:rPr>
              <a:t>наречия на </a:t>
            </a:r>
            <a:r>
              <a:rPr lang="ru-RU" sz="1800" i="1" u="sng" dirty="0">
                <a:latin typeface="TimesNewRomanPS"/>
              </a:rPr>
              <a:t>-о, -е, -и, </a:t>
            </a:r>
            <a:r>
              <a:rPr lang="ru-RU" sz="1800" u="sng" dirty="0">
                <a:effectLst/>
                <a:latin typeface="Times New Roman" panose="02020603050405020304" pitchFamily="18" charset="0"/>
              </a:rPr>
              <a:t>форм субъективной оценки, не определяются наречиями меры и степени</a:t>
            </a:r>
            <a:r>
              <a:rPr lang="ru-RU" sz="1800" u="sng" dirty="0">
                <a:latin typeface="Times New Roman" panose="02020603050405020304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Притяжательные ИП часто встречаются в составе топонимов (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Марсово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поле,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Малахов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курган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терминологических сочетаний (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анютины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глазки,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бикфордов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шнур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фразеологизмов (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ахиллесова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пята,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крокодиловы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слезы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огут </a:t>
            </a:r>
            <a:r>
              <a:rPr lang="ru-RU" sz="18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разряд качественных и относительных (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заячий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хвост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притяжательное,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заячья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шапка 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(т. е. из шкуры зайца) – относительное, 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тебя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заячья</a:t>
            </a:r>
            <a:r>
              <a:rPr lang="ru-RU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душа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качественное).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latin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147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00FC5-0F36-6457-1B59-23CEF66F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72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Словообразование 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6B51F0-DC7F-A1CF-C6D0-FF55E35BF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4320"/>
            <a:ext cx="9601200" cy="4323080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Суффиксальный способ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 – шумный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arenR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Префиксальный способ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грамотный – безграмотный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arenR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Суффиксально-префиксальный способ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– досрочный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arenR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Словосложение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+ ИС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2 ИП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бледно-розовый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числительное + ИС с суф. ИП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двухлетний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наречие + ИП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дикорастущий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2 именные основы + суф. ИП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грузоподъемный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arenR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Конверсия (адъективация)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ереход из причастий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взволнованный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частичная адъективация,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полная адъективация)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из местоимений (певец я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никакой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помощь была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кое-какая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arenR"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88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831044-0254-DFEC-B6EB-5B6800421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83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Субстантивация 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672CC8-9D9A-CA4D-92B7-6FF08B7D3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160"/>
            <a:ext cx="9601200" cy="4795520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Субстантивация (конверсия) –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 ИП в разряд ИС вследствие приобретения ими предметного значения и синтаксических характеристик существительного. В отличие от аффиксации, субстантивация не является морфологическим способом словообразования.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полной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портной, горничная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частичной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военный, знакомый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субстантивированного ИП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 зависит от согласования с ИС.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Субстантивированные ИП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изменяются по падежам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соответствии с адъективными парадигмами) 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причем, как и некоторые ИС, они могут употребляться в форме только одного числа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только ед. ч. 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только мн. ч.).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разряду субстантивированных ИП относятся русские фамилии 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–ев, –ин, 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Иванов, Соловьев, Пушкин, Курицын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названия нас. пунктов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Марьино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происхождению они притяжательные прилагательные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ж. р. и во мн. ч. фамилии сохраняют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прилагательных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1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–ин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м. р. фамилии склоняются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образцу существительных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исключением </a:t>
            </a:r>
            <a:r>
              <a:rPr lang="ru-RU" sz="21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п., где вместо окончания 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–ом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окончание 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1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ым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 прилагательных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214617961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1880</TotalTime>
  <Words>1713</Words>
  <Application>Microsoft Macintosh PowerPoint</Application>
  <PresentationFormat>Широкоэкранный</PresentationFormat>
  <Paragraphs>109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Franklin Gothic Book</vt:lpstr>
      <vt:lpstr>Times New Roman</vt:lpstr>
      <vt:lpstr>Times New Roman,Italic</vt:lpstr>
      <vt:lpstr>TimesNewRomanPS</vt:lpstr>
      <vt:lpstr>TimesNewRomanPSMT</vt:lpstr>
      <vt:lpstr>Wingdings</vt:lpstr>
      <vt:lpstr>Уголки</vt:lpstr>
      <vt:lpstr>Имя прилагательное</vt:lpstr>
      <vt:lpstr>ИП – основные понятия</vt:lpstr>
      <vt:lpstr>ИП – основные понятия</vt:lpstr>
      <vt:lpstr>ИП – основные понятия</vt:lpstr>
      <vt:lpstr>Качественные ИП</vt:lpstr>
      <vt:lpstr>Относительные ИП</vt:lpstr>
      <vt:lpstr>Притяжательные ИП</vt:lpstr>
      <vt:lpstr>Словообразование ИП</vt:lpstr>
      <vt:lpstr>Субстантивация ИП</vt:lpstr>
      <vt:lpstr>Склонение ИП</vt:lpstr>
      <vt:lpstr>Имя прилагательное: ЧЯ vs РЯ</vt:lpstr>
      <vt:lpstr>Имя прилагательное: ЧЯ vs РЯ</vt:lpstr>
      <vt:lpstr>Имя прилагательное: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</dc:title>
  <dc:creator>MM</dc:creator>
  <cp:lastModifiedBy>MM</cp:lastModifiedBy>
  <cp:revision>17</cp:revision>
  <dcterms:created xsi:type="dcterms:W3CDTF">2025-11-30T17:27:37Z</dcterms:created>
  <dcterms:modified xsi:type="dcterms:W3CDTF">2025-12-03T12:14:04Z</dcterms:modified>
</cp:coreProperties>
</file>