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90"/>
      </p:cViewPr>
      <p:guideLst/>
    </p:cSldViewPr>
  </p:slideViewPr>
  <p:outlineViewPr>
    <p:cViewPr>
      <p:scale>
        <a:sx n="33" d="100"/>
        <a:sy n="33" d="100"/>
      </p:scale>
      <p:origin x="0" y="-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590-156F-4887-99A2-3D0A2FC69B74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F6C6-9D17-4C43-88F5-1FB315305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3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590-156F-4887-99A2-3D0A2FC69B74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F6C6-9D17-4C43-88F5-1FB315305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590-156F-4887-99A2-3D0A2FC69B74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F6C6-9D17-4C43-88F5-1FB315305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80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590-156F-4887-99A2-3D0A2FC69B74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F6C6-9D17-4C43-88F5-1FB315305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98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590-156F-4887-99A2-3D0A2FC69B74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F6C6-9D17-4C43-88F5-1FB315305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3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590-156F-4887-99A2-3D0A2FC69B74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F6C6-9D17-4C43-88F5-1FB315305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09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590-156F-4887-99A2-3D0A2FC69B74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F6C6-9D17-4C43-88F5-1FB315305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590-156F-4887-99A2-3D0A2FC69B74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F6C6-9D17-4C43-88F5-1FB315305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590-156F-4887-99A2-3D0A2FC69B74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F6C6-9D17-4C43-88F5-1FB315305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08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590-156F-4887-99A2-3D0A2FC69B74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F6C6-9D17-4C43-88F5-1FB315305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98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590-156F-4887-99A2-3D0A2FC69B74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F6C6-9D17-4C43-88F5-1FB315305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84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33590-156F-4887-99A2-3D0A2FC69B74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1F6C6-9D17-4C43-88F5-1FB315305F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59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tor.org/stable/15324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 этот день в СССР началась антиалкогольная кампания: pantv — LiveJournal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66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9984"/>
            <a:ext cx="12191999" cy="734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Protialkoholní </a:t>
            </a:r>
            <a:r>
              <a:rPr lang="cs-CZ" dirty="0"/>
              <a:t>kampaň </a:t>
            </a:r>
            <a:r>
              <a:rPr lang="cs-CZ" dirty="0" smtClean="0"/>
              <a:t>1985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Evelina </a:t>
            </a:r>
            <a:r>
              <a:rPr lang="cs-CZ" dirty="0" smtClean="0"/>
              <a:t>Balazh</a:t>
            </a:r>
          </a:p>
          <a:p>
            <a:r>
              <a:rPr lang="cs-CZ" smtClean="0"/>
              <a:t>JTB027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9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40876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Předchozí protialkoholní kampaně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Kampaň 1985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Konkrétní opatření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Reakce společnosti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Důsledky kampaně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Zdroje</a:t>
            </a:r>
          </a:p>
          <a:p>
            <a:endParaRPr lang="cs-CZ" dirty="0"/>
          </a:p>
        </p:txBody>
      </p:sp>
      <p:pic>
        <p:nvPicPr>
          <p:cNvPr id="6146" name="Picture 2" descr="Антиалкогольная кампания Горбачё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17" y="1027906"/>
            <a:ext cx="4104327" cy="51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22820" cy="1325563"/>
          </a:xfrm>
        </p:spPr>
        <p:txBody>
          <a:bodyPr/>
          <a:lstStyle/>
          <a:p>
            <a:r>
              <a:rPr lang="cs-CZ" dirty="0" smtClean="0"/>
              <a:t>Alkoholismus v Rusku a předchozí pokusy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751320" cy="4351338"/>
          </a:xfrm>
        </p:spPr>
        <p:txBody>
          <a:bodyPr/>
          <a:lstStyle/>
          <a:p>
            <a:r>
              <a:rPr lang="cs-CZ" dirty="0" smtClean="0"/>
              <a:t>Státní monopol na alkoholu – Ivan III. </a:t>
            </a:r>
            <a:r>
              <a:rPr lang="cs-CZ" dirty="0" smtClean="0">
                <a:sym typeface="Wingdings" panose="05000000000000000000" pitchFamily="2" charset="2"/>
              </a:rPr>
              <a:t> dotovaný alkoholismus</a:t>
            </a:r>
            <a:endParaRPr lang="cs-CZ" dirty="0" smtClean="0"/>
          </a:p>
          <a:p>
            <a:r>
              <a:rPr lang="cs-CZ" dirty="0" smtClean="0"/>
              <a:t>Státní příjem závislý na prodeji alkoholu</a:t>
            </a:r>
          </a:p>
          <a:p>
            <a:r>
              <a:rPr lang="cs-CZ" dirty="0" smtClean="0"/>
              <a:t>Suchý zákon 1914</a:t>
            </a:r>
            <a:endParaRPr lang="cs-CZ" dirty="0"/>
          </a:p>
          <a:p>
            <a:r>
              <a:rPr lang="cs-CZ" dirty="0" smtClean="0"/>
              <a:t>Celkem 5 kampaní v SSSR</a:t>
            </a:r>
          </a:p>
          <a:p>
            <a:r>
              <a:rPr lang="cs-CZ" dirty="0" smtClean="0"/>
              <a:t>Alkoholismus jako ostudná nemoc přejatá od kapitalistických zemí</a:t>
            </a:r>
          </a:p>
        </p:txBody>
      </p:sp>
      <p:pic>
        <p:nvPicPr>
          <p:cNvPr id="2050" name="Picture 2" descr="http://back-in-ussr.info/wp-content/uploads/2015/09/c397a060cb1cdbb7adef2af744f_pre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65125"/>
            <a:ext cx="45529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77000" cy="1325563"/>
          </a:xfrm>
        </p:spPr>
        <p:txBody>
          <a:bodyPr/>
          <a:lstStyle/>
          <a:p>
            <a:r>
              <a:rPr lang="cs-CZ" dirty="0" smtClean="0"/>
              <a:t>Protialkoholní kampaň 1985-1988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913728" cy="4351338"/>
          </a:xfrm>
        </p:spPr>
        <p:txBody>
          <a:bodyPr/>
          <a:lstStyle/>
          <a:p>
            <a:r>
              <a:rPr lang="cs-CZ" dirty="0" smtClean="0"/>
              <a:t>Výchozí situace - </a:t>
            </a:r>
            <a:r>
              <a:rPr lang="cs-CZ" dirty="0"/>
              <a:t>roční spotřeba alkoholu v průměru 10,6 litrů na </a:t>
            </a:r>
            <a:r>
              <a:rPr lang="cs-CZ" dirty="0" smtClean="0"/>
              <a:t>osobu</a:t>
            </a:r>
          </a:p>
          <a:p>
            <a:r>
              <a:rPr lang="cs-CZ" dirty="0" smtClean="0"/>
              <a:t>Společenské problémy spojené s alkoholismem – úmrtí, dopravní nehody, domácí násilí, absentérství</a:t>
            </a:r>
          </a:p>
          <a:p>
            <a:r>
              <a:rPr lang="cs-CZ" dirty="0" smtClean="0"/>
              <a:t>Začíná v květnu 1985 – měsíc po Gorbiho nástupu</a:t>
            </a:r>
          </a:p>
          <a:p>
            <a:r>
              <a:rPr lang="cs-CZ" dirty="0" smtClean="0"/>
              <a:t>Postoj Gorbiho k alkoholismu, radikální boj</a:t>
            </a:r>
          </a:p>
          <a:p>
            <a:r>
              <a:rPr lang="cs-CZ" dirty="0" smtClean="0"/>
              <a:t>Končí v říjnu 1988 formální revizí kampaně</a:t>
            </a:r>
          </a:p>
        </p:txBody>
      </p:sp>
      <p:pic>
        <p:nvPicPr>
          <p:cNvPr id="6" name="Picture 4" descr="Антиалкогольная кампания в ССС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02719"/>
            <a:ext cx="5047766" cy="283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980s Soviet Anti-Alcohol Campaign | B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69" y="297657"/>
            <a:ext cx="5089831" cy="33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Konkrétní opatření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839787" y="1465857"/>
            <a:ext cx="5157787" cy="823912"/>
          </a:xfrm>
        </p:spPr>
        <p:txBody>
          <a:bodyPr/>
          <a:lstStyle/>
          <a:p>
            <a:r>
              <a:rPr lang="cs-CZ" dirty="0" smtClean="0"/>
              <a:t>Regulace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05574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Omezení produkce alkoholu o 40 %</a:t>
            </a:r>
          </a:p>
          <a:p>
            <a:r>
              <a:rPr lang="cs-CZ" dirty="0" smtClean="0"/>
              <a:t>Navýšení legální věkové hranice pro nákup alkoholu z 18 na 21 let</a:t>
            </a:r>
          </a:p>
          <a:p>
            <a:r>
              <a:rPr lang="cs-CZ" dirty="0" smtClean="0"/>
              <a:t>Prodej alkoholu omezen mezi 14 a 19:00</a:t>
            </a:r>
          </a:p>
          <a:p>
            <a:r>
              <a:rPr lang="cs-CZ" dirty="0" smtClean="0"/>
              <a:t>Restaurace nesměly prodávat tvrdý alkohol</a:t>
            </a:r>
          </a:p>
          <a:p>
            <a:r>
              <a:rPr lang="cs-CZ" dirty="0" smtClean="0"/>
              <a:t>Celkové navýšení cen alkoholu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6172200" y="1465857"/>
            <a:ext cx="5183188" cy="823912"/>
          </a:xfrm>
        </p:spPr>
        <p:txBody>
          <a:bodyPr/>
          <a:lstStyle/>
          <a:p>
            <a:r>
              <a:rPr lang="cs-CZ" dirty="0" smtClean="0"/>
              <a:t>Prevence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6267735" y="2641552"/>
            <a:ext cx="4389120" cy="405574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Státní dotace volnočasových a kulturních aktivit</a:t>
            </a:r>
          </a:p>
          <a:p>
            <a:r>
              <a:rPr lang="cs-CZ" dirty="0" smtClean="0"/>
              <a:t>Programy pro vzdělávání veřejnosti a mediální propaganda, cenzura</a:t>
            </a:r>
          </a:p>
          <a:p>
            <a:r>
              <a:rPr lang="cs-CZ" dirty="0" smtClean="0"/>
              <a:t>Vysoké sankce </a:t>
            </a:r>
          </a:p>
          <a:p>
            <a:r>
              <a:rPr lang="cs-CZ" dirty="0" smtClean="0"/>
              <a:t>Rozvoj v oblasti léčení alkoholismu</a:t>
            </a:r>
          </a:p>
          <a:p>
            <a:r>
              <a:rPr lang="cs-CZ" dirty="0" smtClean="0"/>
              <a:t>Založení </a:t>
            </a:r>
            <a:r>
              <a:rPr lang="cs-CZ" dirty="0" err="1" smtClean="0"/>
              <a:t>Celosovětské</a:t>
            </a:r>
            <a:r>
              <a:rPr lang="cs-CZ" dirty="0" smtClean="0"/>
              <a:t> dobrovolné společnosti boje za střízlivost</a:t>
            </a:r>
          </a:p>
        </p:txBody>
      </p:sp>
      <p:pic>
        <p:nvPicPr>
          <p:cNvPr id="3078" name="Picture 6" descr="ЗНАЧОК _ Общество борьбы за трезвость _ КОЛЛЕК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618" y="5029750"/>
            <a:ext cx="1859540" cy="18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Антиалкогольная кампания М.С. Горбачё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55" y="-217454"/>
            <a:ext cx="4535606" cy="29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Vnímání kampaně ve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172160" cy="4351338"/>
          </a:xfrm>
        </p:spPr>
        <p:txBody>
          <a:bodyPr/>
          <a:lstStyle/>
          <a:p>
            <a:r>
              <a:rPr lang="cs-CZ" dirty="0"/>
              <a:t>Zkracování chvil ve frontách na alkohol</a:t>
            </a:r>
          </a:p>
          <a:p>
            <a:r>
              <a:rPr lang="cs-CZ" dirty="0"/>
              <a:t>Drastická řešení nedostatku alkoholu </a:t>
            </a:r>
          </a:p>
          <a:p>
            <a:r>
              <a:rPr lang="cs-CZ" dirty="0"/>
              <a:t>Nedostatek suplementárního spotřebního zboží</a:t>
            </a:r>
          </a:p>
          <a:p>
            <a:r>
              <a:rPr lang="cs-CZ" dirty="0" err="1" smtClean="0"/>
              <a:t>Samogon</a:t>
            </a:r>
            <a:endParaRPr lang="cs-CZ" dirty="0" smtClean="0"/>
          </a:p>
          <a:p>
            <a:r>
              <a:rPr lang="cs-CZ" dirty="0" smtClean="0"/>
              <a:t>Cukr, zavařovací sklenice, gumové rukavice (</a:t>
            </a:r>
            <a:r>
              <a:rPr lang="az-Cyrl-AZ" dirty="0"/>
              <a:t>привет Горбачеву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Problémy v továrnách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11" y="150125"/>
            <a:ext cx="3280012" cy="4441805"/>
          </a:xfrm>
          <a:prstGeom prst="rect">
            <a:avLst/>
          </a:prstGeom>
        </p:spPr>
      </p:pic>
      <p:pic>
        <p:nvPicPr>
          <p:cNvPr id="4100" name="Picture 4" descr="Товарищ минеральный секретарь. 7 мая — день начала горбачевской антиалкогольной  кампании в ССС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50" y="4119387"/>
            <a:ext cx="4851258" cy="27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kampaně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5516880" cy="5032375"/>
          </a:xfrm>
        </p:spPr>
        <p:txBody>
          <a:bodyPr/>
          <a:lstStyle/>
          <a:p>
            <a:r>
              <a:rPr lang="cs-CZ" dirty="0" err="1" smtClean="0"/>
              <a:t>Babyboom</a:t>
            </a:r>
            <a:r>
              <a:rPr lang="cs-CZ" dirty="0" smtClean="0"/>
              <a:t>, nárůst stření délky života, porodnosti, pokles kriminality</a:t>
            </a:r>
          </a:p>
          <a:p>
            <a:r>
              <a:rPr lang="cs-CZ" dirty="0" smtClean="0"/>
              <a:t>Ekonomické ztráty, chátrání vinic, dopad na společnost i na okolní státy</a:t>
            </a:r>
          </a:p>
          <a:p>
            <a:r>
              <a:rPr lang="cs-CZ" dirty="0" smtClean="0"/>
              <a:t>Trvá několik let než se produkce vrátila na předchozí hodnoty, v 90. letech konzumace alkoholu roste</a:t>
            </a:r>
          </a:p>
        </p:txBody>
      </p:sp>
      <p:pic>
        <p:nvPicPr>
          <p:cNvPr id="1026" name="Picture 2" descr="File:Crime Rates In Russia Graph (1961-1991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71" y="1"/>
            <a:ext cx="6218830" cy="461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275" y="4165037"/>
            <a:ext cx="5970725" cy="26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Bhattacharya</a:t>
            </a:r>
            <a:r>
              <a:rPr lang="cs-CZ" dirty="0"/>
              <a:t>, </a:t>
            </a:r>
            <a:r>
              <a:rPr lang="cs-CZ" dirty="0" err="1"/>
              <a:t>Jay</a:t>
            </a:r>
            <a:r>
              <a:rPr lang="cs-CZ" dirty="0"/>
              <a:t>, Christina </a:t>
            </a:r>
            <a:r>
              <a:rPr lang="cs-CZ" dirty="0" err="1"/>
              <a:t>Gathmann</a:t>
            </a:r>
            <a:r>
              <a:rPr lang="cs-CZ" dirty="0"/>
              <a:t>, and Grant Miller. "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Gorbachev</a:t>
            </a:r>
            <a:r>
              <a:rPr lang="cs-CZ" dirty="0"/>
              <a:t> Anti-</a:t>
            </a:r>
            <a:r>
              <a:rPr lang="cs-CZ" dirty="0" err="1"/>
              <a:t>Alcohol</a:t>
            </a:r>
            <a:r>
              <a:rPr lang="cs-CZ" dirty="0"/>
              <a:t> </a:t>
            </a:r>
            <a:r>
              <a:rPr lang="cs-CZ" dirty="0" err="1"/>
              <a:t>Campaign</a:t>
            </a:r>
            <a:r>
              <a:rPr lang="cs-CZ" dirty="0"/>
              <a:t> and </a:t>
            </a:r>
            <a:r>
              <a:rPr lang="cs-CZ" dirty="0" err="1"/>
              <a:t>Russia's</a:t>
            </a:r>
            <a:r>
              <a:rPr lang="cs-CZ" dirty="0"/>
              <a:t> Mortality </a:t>
            </a:r>
            <a:r>
              <a:rPr lang="cs-CZ" dirty="0" err="1"/>
              <a:t>Crisis</a:t>
            </a:r>
            <a:r>
              <a:rPr lang="cs-CZ" dirty="0"/>
              <a:t>." </a:t>
            </a:r>
            <a:r>
              <a:rPr lang="cs-CZ" i="1" dirty="0" err="1"/>
              <a:t>American</a:t>
            </a:r>
            <a:r>
              <a:rPr lang="cs-CZ" i="1" dirty="0"/>
              <a:t> </a:t>
            </a:r>
            <a:r>
              <a:rPr lang="cs-CZ" i="1" dirty="0" err="1"/>
              <a:t>Economic</a:t>
            </a:r>
            <a:r>
              <a:rPr lang="cs-CZ" i="1" dirty="0"/>
              <a:t> </a:t>
            </a:r>
            <a:r>
              <a:rPr lang="cs-CZ" i="1" dirty="0" err="1"/>
              <a:t>Journal</a:t>
            </a:r>
            <a:r>
              <a:rPr lang="cs-CZ" i="1" dirty="0"/>
              <a:t>: </a:t>
            </a:r>
            <a:r>
              <a:rPr lang="cs-CZ" i="1" dirty="0" err="1"/>
              <a:t>Applied</a:t>
            </a:r>
            <a:r>
              <a:rPr lang="cs-CZ" i="1" dirty="0"/>
              <a:t> </a:t>
            </a:r>
            <a:r>
              <a:rPr lang="cs-CZ" i="1" dirty="0" err="1"/>
              <a:t>Economics</a:t>
            </a:r>
            <a:r>
              <a:rPr lang="cs-CZ" dirty="0"/>
              <a:t> 5, no. 2 (2013): 232-60. 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November</a:t>
            </a:r>
            <a:r>
              <a:rPr lang="cs-CZ" dirty="0"/>
              <a:t> </a:t>
            </a:r>
            <a:r>
              <a:rPr lang="cs-CZ" dirty="0" smtClean="0"/>
              <a:t>16</a:t>
            </a:r>
            <a:r>
              <a:rPr lang="cs-CZ" dirty="0"/>
              <a:t>, 2020. doi:10.2307/43189436.</a:t>
            </a:r>
            <a:endParaRPr lang="cs-CZ" dirty="0" smtClean="0"/>
          </a:p>
          <a:p>
            <a:r>
              <a:rPr lang="en-US" dirty="0" smtClean="0"/>
              <a:t>Dorman</a:t>
            </a:r>
            <a:r>
              <a:rPr lang="en-US" dirty="0"/>
              <a:t>, Nancy D., and Leland H. </a:t>
            </a:r>
            <a:r>
              <a:rPr lang="en-US" dirty="0" err="1"/>
              <a:t>Towle</a:t>
            </a:r>
            <a:r>
              <a:rPr lang="en-US" dirty="0" smtClean="0"/>
              <a:t>.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“Initiatives to Curb Alcohol Abuse and Alcoholism in The..” </a:t>
            </a:r>
            <a:r>
              <a:rPr lang="en-US" i="1" dirty="0"/>
              <a:t>Alcohol Health &amp; Research World </a:t>
            </a:r>
            <a:r>
              <a:rPr lang="en-US" dirty="0"/>
              <a:t>15, no. 4 (December 1991): 303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INTERFAX. Gorbachev admits mistakes made in anti-alcoholism campaign 30 years ago. Russia [online]. 2015, 1-1 [cit. 2020-11-26]</a:t>
            </a:r>
            <a:endParaRPr lang="cs-CZ" dirty="0" smtClean="0"/>
          </a:p>
          <a:p>
            <a:r>
              <a:rPr lang="en-US" dirty="0" err="1" smtClean="0"/>
              <a:t>Tarschys</a:t>
            </a:r>
            <a:r>
              <a:rPr lang="en-US" dirty="0"/>
              <a:t>, Daniel</a:t>
            </a:r>
            <a:r>
              <a:rPr lang="en-US" dirty="0" smtClean="0"/>
              <a:t>.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/>
              <a:t>“</a:t>
            </a:r>
            <a:r>
              <a:rPr lang="en-US" dirty="0" smtClean="0"/>
              <a:t>The </a:t>
            </a:r>
            <a:r>
              <a:rPr lang="en-US" dirty="0"/>
              <a:t>Success of a Failure: Gorbachev's Alcohol Policy, 1985-88</a:t>
            </a:r>
            <a:r>
              <a:rPr lang="en-US" dirty="0" smtClean="0"/>
              <a:t>.”</a:t>
            </a:r>
            <a:r>
              <a:rPr lang="en-US" dirty="0"/>
              <a:t> </a:t>
            </a:r>
            <a:r>
              <a:rPr lang="en-US" i="1" dirty="0"/>
              <a:t>Europe-Asia Studies</a:t>
            </a:r>
            <a:r>
              <a:rPr lang="en-US" dirty="0"/>
              <a:t> 45, no. 1 (1993): 7-25. Accessed November </a:t>
            </a:r>
            <a:r>
              <a:rPr lang="cs-CZ" dirty="0" smtClean="0"/>
              <a:t>1</a:t>
            </a:r>
            <a:r>
              <a:rPr lang="en-US" dirty="0" smtClean="0"/>
              <a:t>5</a:t>
            </a:r>
            <a:r>
              <a:rPr lang="en-US" dirty="0"/>
              <a:t>, 2020. </a:t>
            </a:r>
            <a:r>
              <a:rPr lang="en-US" dirty="0">
                <a:hlinkClick r:id="rId2"/>
              </a:rPr>
              <a:t>http://www.jstor.org/stable/153247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err="1" smtClean="0"/>
              <a:t>Taubman</a:t>
            </a:r>
            <a:r>
              <a:rPr lang="en-US" dirty="0" smtClean="0"/>
              <a:t>, </a:t>
            </a:r>
            <a:r>
              <a:rPr lang="en-US" dirty="0"/>
              <a:t>William</a:t>
            </a:r>
            <a:r>
              <a:rPr lang="en-US" i="1" dirty="0" smtClean="0"/>
              <a:t>.</a:t>
            </a:r>
            <a:r>
              <a:rPr lang="cs-CZ" i="1" dirty="0" smtClean="0"/>
              <a:t>,</a:t>
            </a:r>
            <a:r>
              <a:rPr lang="en-US" i="1" dirty="0" smtClean="0"/>
              <a:t> </a:t>
            </a:r>
            <a:r>
              <a:rPr lang="cs-CZ" i="1" dirty="0" smtClean="0"/>
              <a:t>“</a:t>
            </a:r>
            <a:r>
              <a:rPr lang="en-US" dirty="0" smtClean="0"/>
              <a:t>Gorbachev</a:t>
            </a:r>
            <a:r>
              <a:rPr lang="en-US" dirty="0"/>
              <a:t>: his life and </a:t>
            </a:r>
            <a:r>
              <a:rPr lang="en-US" dirty="0" smtClean="0"/>
              <a:t>times</a:t>
            </a:r>
            <a:r>
              <a:rPr lang="en-US" dirty="0"/>
              <a:t>”</a:t>
            </a:r>
            <a:r>
              <a:rPr lang="en-US" dirty="0" smtClean="0"/>
              <a:t>. </a:t>
            </a:r>
            <a:r>
              <a:rPr lang="en-US" dirty="0"/>
              <a:t>London: </a:t>
            </a:r>
            <a:r>
              <a:rPr lang="en-US" i="1" dirty="0"/>
              <a:t>Simon &amp; Schuster</a:t>
            </a:r>
            <a:r>
              <a:rPr lang="en-US" dirty="0"/>
              <a:t>, </a:t>
            </a:r>
            <a:r>
              <a:rPr lang="en-US" dirty="0" smtClean="0"/>
              <a:t>2017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1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234</Words>
  <Application>Microsoft Office PowerPoint</Application>
  <PresentationFormat>Širokoúhlá obrazovka</PresentationFormat>
  <Paragraphs>53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Motiv Office</vt:lpstr>
      <vt:lpstr>Protialkoholní kampaň 1985</vt:lpstr>
      <vt:lpstr>Osnova</vt:lpstr>
      <vt:lpstr>Alkoholismus v Rusku a předchozí pokusy</vt:lpstr>
      <vt:lpstr>Protialkoholní kampaň 1985-1988</vt:lpstr>
      <vt:lpstr>Konkrétní opatření</vt:lpstr>
      <vt:lpstr>Vnímání kampaně ve společnosti</vt:lpstr>
      <vt:lpstr>Důsledky kampaně 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Protialkoholní kampaň 1985</dc:title>
  <dc:creator>Evča</dc:creator>
  <cp:lastModifiedBy>Evča</cp:lastModifiedBy>
  <cp:revision>85</cp:revision>
  <dcterms:created xsi:type="dcterms:W3CDTF">2020-10-02T13:42:32Z</dcterms:created>
  <dcterms:modified xsi:type="dcterms:W3CDTF">2020-11-30T18:05:00Z</dcterms:modified>
</cp:coreProperties>
</file>