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13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1D95B4-559F-41D1-9308-005E6FEE08B5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4CDFFE-CA8F-4D61-A2CF-6AD68077EA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výuka pravopisu na SŠ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Přístup Jiřího Kostečky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cs-CZ" dirty="0"/>
              <a:t>V. Skupiny souhlásek</a:t>
            </a:r>
          </a:p>
          <a:p>
            <a:pPr lvl="1"/>
            <a:r>
              <a:rPr lang="cs-CZ" dirty="0"/>
              <a:t>1. </a:t>
            </a:r>
            <a:r>
              <a:rPr lang="cs-CZ" i="1" dirty="0" err="1"/>
              <a:t>nn</a:t>
            </a:r>
            <a:r>
              <a:rPr lang="cs-CZ" dirty="0"/>
              <a:t> versus </a:t>
            </a:r>
            <a:r>
              <a:rPr lang="cs-CZ" i="1" dirty="0"/>
              <a:t>n</a:t>
            </a:r>
          </a:p>
          <a:p>
            <a:pPr lvl="1"/>
            <a:r>
              <a:rPr lang="cs-CZ" dirty="0"/>
              <a:t>2. přípona </a:t>
            </a:r>
            <a:r>
              <a:rPr lang="cs-CZ" i="1" dirty="0"/>
              <a:t>-</a:t>
            </a:r>
            <a:r>
              <a:rPr lang="cs-CZ" i="1" dirty="0" err="1"/>
              <a:t>ský</a:t>
            </a:r>
            <a:endParaRPr lang="cs-CZ" i="1" dirty="0"/>
          </a:p>
          <a:p>
            <a:pPr lvl="1"/>
            <a:r>
              <a:rPr lang="cs-CZ" dirty="0"/>
              <a:t>3. Jména na </a:t>
            </a:r>
            <a:r>
              <a:rPr lang="cs-CZ" i="1" dirty="0"/>
              <a:t>-</a:t>
            </a:r>
            <a:r>
              <a:rPr lang="cs-CZ" i="1" dirty="0" err="1"/>
              <a:t>burg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-</a:t>
            </a:r>
            <a:r>
              <a:rPr lang="cs-CZ" i="1" dirty="0" err="1"/>
              <a:t>burk</a:t>
            </a:r>
            <a:r>
              <a:rPr lang="cs-CZ" dirty="0"/>
              <a:t>), </a:t>
            </a:r>
            <a:r>
              <a:rPr lang="cs-CZ" i="1" dirty="0"/>
              <a:t>-</a:t>
            </a:r>
            <a:r>
              <a:rPr lang="cs-CZ" i="1" dirty="0" err="1"/>
              <a:t>berg</a:t>
            </a:r>
            <a:r>
              <a:rPr lang="cs-CZ" i="1" dirty="0"/>
              <a:t> (-</a:t>
            </a:r>
            <a:r>
              <a:rPr lang="cs-CZ" i="1" dirty="0" err="1"/>
              <a:t>berk</a:t>
            </a:r>
            <a:r>
              <a:rPr lang="cs-CZ" i="1" dirty="0"/>
              <a:t>), -</a:t>
            </a:r>
            <a:r>
              <a:rPr lang="cs-CZ" i="1" dirty="0" err="1"/>
              <a:t>borg</a:t>
            </a:r>
            <a:r>
              <a:rPr lang="cs-CZ" dirty="0"/>
              <a:t>, </a:t>
            </a:r>
            <a:r>
              <a:rPr lang="cs-CZ" i="1" dirty="0"/>
              <a:t>-</a:t>
            </a:r>
            <a:r>
              <a:rPr lang="cs-CZ" i="1" dirty="0" err="1"/>
              <a:t>burg</a:t>
            </a:r>
            <a:r>
              <a:rPr lang="cs-CZ" i="1" dirty="0"/>
              <a:t>(h</a:t>
            </a:r>
            <a:r>
              <a:rPr lang="cs-CZ" dirty="0"/>
              <a:t>), </a:t>
            </a:r>
            <a:r>
              <a:rPr lang="cs-CZ" i="1" dirty="0"/>
              <a:t>-</a:t>
            </a:r>
            <a:r>
              <a:rPr lang="cs-CZ" i="1" dirty="0" err="1"/>
              <a:t>ing</a:t>
            </a:r>
            <a:r>
              <a:rPr lang="cs-CZ" dirty="0"/>
              <a:t>, </a:t>
            </a:r>
            <a:r>
              <a:rPr lang="cs-CZ" i="1" dirty="0"/>
              <a:t>-</a:t>
            </a:r>
            <a:r>
              <a:rPr lang="cs-CZ" i="1" dirty="0" err="1"/>
              <a:t>inky</a:t>
            </a:r>
            <a:r>
              <a:rPr lang="cs-CZ" dirty="0"/>
              <a:t> a jména zakončená na </a:t>
            </a:r>
            <a:r>
              <a:rPr lang="cs-CZ" i="1" dirty="0"/>
              <a:t>-k, -</a:t>
            </a:r>
            <a:r>
              <a:rPr lang="cs-CZ" i="1" dirty="0" err="1"/>
              <a:t>ka</a:t>
            </a:r>
            <a:r>
              <a:rPr lang="cs-CZ" dirty="0"/>
              <a:t> po předchozí souhlásce</a:t>
            </a:r>
          </a:p>
          <a:p>
            <a:pPr lvl="1"/>
            <a:r>
              <a:rPr lang="cs-CZ" dirty="0"/>
              <a:t>4. druhý stupeň přídavných jmen (s příponou </a:t>
            </a:r>
            <a:r>
              <a:rPr lang="cs-CZ" i="1" dirty="0"/>
              <a:t>-</a:t>
            </a:r>
            <a:r>
              <a:rPr lang="cs-CZ" i="1" dirty="0" err="1"/>
              <a:t>ší</a:t>
            </a:r>
            <a:r>
              <a:rPr lang="cs-CZ" dirty="0"/>
              <a:t> nebo</a:t>
            </a:r>
            <a:r>
              <a:rPr lang="cs-CZ" i="1" dirty="0"/>
              <a:t> </a:t>
            </a:r>
          </a:p>
          <a:p>
            <a:pPr lvl="2">
              <a:buNone/>
            </a:pPr>
            <a:r>
              <a:rPr lang="cs-CZ" sz="2000" i="1" dirty="0"/>
              <a:t>-čí</a:t>
            </a:r>
            <a:r>
              <a:rPr lang="cs-CZ" sz="2000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cs-CZ" dirty="0"/>
              <a:t>VI. Délka samohlásek</a:t>
            </a:r>
          </a:p>
          <a:p>
            <a:pPr lvl="1"/>
            <a:r>
              <a:rPr lang="cs-CZ" dirty="0"/>
              <a:t>1. Pamatujte:</a:t>
            </a:r>
            <a:br>
              <a:rPr lang="cs-CZ" dirty="0"/>
            </a:br>
            <a:r>
              <a:rPr lang="cs-CZ" dirty="0"/>
              <a:t>počítač, dohlížitel, odpočívadlo, čítárna, třídírna, vnímatelný, holínky, opletačky, puntičkář, řidčeji, uklízečka, úhlopříčka, tchyně, výjimka – výjimečný (ale: vyjímat se, vyjmout), řídit – řiditelný – řídítka, téma x tematický.</a:t>
            </a:r>
          </a:p>
          <a:p>
            <a:pPr lvl="1"/>
            <a:r>
              <a:rPr lang="cs-CZ" dirty="0"/>
              <a:t>2. Přídavná jména odvozená od sloves příponou </a:t>
            </a:r>
            <a:r>
              <a:rPr lang="cs-CZ" i="1" dirty="0"/>
              <a:t>-</a:t>
            </a:r>
            <a:r>
              <a:rPr lang="cs-CZ" i="1" dirty="0" err="1"/>
              <a:t>cí</a:t>
            </a:r>
            <a:r>
              <a:rPr lang="cs-CZ" i="1" dirty="0"/>
              <a:t> </a:t>
            </a:r>
            <a:r>
              <a:rPr lang="cs-CZ" dirty="0"/>
              <a:t>(balicí × balící)</a:t>
            </a:r>
          </a:p>
          <a:p>
            <a:pPr lvl="1"/>
            <a:r>
              <a:rPr lang="cs-CZ" dirty="0"/>
              <a:t>3. Zájmena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r>
              <a:rPr lang="cs-CZ" dirty="0"/>
              <a:t>VII. Interpunkční čárka</a:t>
            </a:r>
          </a:p>
          <a:p>
            <a:pPr lvl="1"/>
            <a:r>
              <a:rPr lang="cs-CZ" dirty="0"/>
              <a:t>1. Souřadná věta vedlejší</a:t>
            </a:r>
          </a:p>
          <a:p>
            <a:pPr lvl="1"/>
            <a:r>
              <a:rPr lang="cs-CZ" dirty="0"/>
              <a:t>2. Souřadné spojení slučovací</a:t>
            </a:r>
          </a:p>
          <a:p>
            <a:pPr lvl="1"/>
            <a:r>
              <a:rPr lang="cs-CZ" dirty="0"/>
              <a:t>3. Těsný a volný přívlastek (tzv. definující a nedefinující přívlastek)</a:t>
            </a:r>
          </a:p>
          <a:p>
            <a:pPr lvl="1"/>
            <a:r>
              <a:rPr lang="cs-CZ" dirty="0"/>
              <a:t>4. Spojka </a:t>
            </a:r>
            <a:r>
              <a:rPr lang="cs-CZ" i="1" dirty="0"/>
              <a:t>nebo</a:t>
            </a:r>
          </a:p>
          <a:p>
            <a:pPr lvl="1"/>
            <a:r>
              <a:rPr lang="cs-CZ" dirty="0"/>
              <a:t>5. Posunutí čárky před dvojitý spojovací výraz (</a:t>
            </a:r>
            <a:r>
              <a:rPr lang="cs-CZ" i="1" dirty="0"/>
              <a:t>Hrál karty, a když prohrál tři stovky, zvedl se od stolu.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Průzkum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Základní škola Heyrovského v Olomouci (12 – 15 let) </a:t>
            </a:r>
          </a:p>
          <a:p>
            <a:pPr marL="0" indent="0">
              <a:buNone/>
            </a:pPr>
            <a:r>
              <a:rPr lang="cs-CZ" sz="2000" dirty="0"/>
              <a:t>Střední škola obchodu, gastronomie a designu Praktik v Olomouci </a:t>
            </a:r>
          </a:p>
          <a:p>
            <a:pPr marL="0" indent="0">
              <a:buNone/>
            </a:pPr>
            <a:r>
              <a:rPr lang="cs-CZ" sz="2000" dirty="0"/>
              <a:t> (16 – 19 let)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 celkem 100 žáků a studentů</a:t>
            </a:r>
          </a:p>
          <a:p>
            <a:endParaRPr lang="cs-CZ" sz="2000" dirty="0"/>
          </a:p>
          <a:p>
            <a:r>
              <a:rPr lang="cs-CZ" sz="2000" dirty="0"/>
              <a:t> dotazník a poté pravopisná cvičení</a:t>
            </a:r>
          </a:p>
          <a:p>
            <a:endParaRPr lang="cs-CZ" sz="2000" dirty="0"/>
          </a:p>
          <a:p>
            <a:r>
              <a:rPr lang="cs-CZ" sz="2000" dirty="0"/>
              <a:t> předpoklad, že na střední škole bude procento správných odpovědí </a:t>
            </a:r>
            <a:r>
              <a:rPr lang="cs-CZ" sz="2000" b="1" dirty="0"/>
              <a:t>vyšší </a:t>
            </a:r>
            <a:r>
              <a:rPr lang="cs-CZ" sz="2000" dirty="0"/>
              <a:t>než na škole základní, protože mladší žáci </a:t>
            </a:r>
            <a:r>
              <a:rPr lang="cs-CZ" sz="2000" b="1" dirty="0"/>
              <a:t>nemají</a:t>
            </a:r>
            <a:r>
              <a:rPr lang="cs-CZ" sz="2000" dirty="0"/>
              <a:t> pravopis </a:t>
            </a:r>
            <a:r>
              <a:rPr lang="cs-CZ" sz="2000" b="1" dirty="0"/>
              <a:t>dostatečně ukotvený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756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Dotazník – </a:t>
            </a:r>
            <a:r>
              <a:rPr lang="cs-CZ" i="1" dirty="0"/>
              <a:t>Co vám dělá nejčastěji problémy v pravopise?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Žáci</a:t>
            </a:r>
            <a:endParaRPr lang="cs-CZ" dirty="0"/>
          </a:p>
          <a:p>
            <a:r>
              <a:rPr lang="cs-CZ" dirty="0"/>
              <a:t>většina žáků (66,7 %) </a:t>
            </a:r>
            <a:r>
              <a:rPr lang="cs-CZ" i="1" dirty="0"/>
              <a:t>psaní velkých písmen</a:t>
            </a:r>
            <a:endParaRPr lang="cs-CZ" dirty="0"/>
          </a:p>
          <a:p>
            <a:r>
              <a:rPr lang="cs-CZ" dirty="0"/>
              <a:t>na druhém místě (52,5 %) </a:t>
            </a:r>
            <a:r>
              <a:rPr lang="cs-CZ" i="1" dirty="0"/>
              <a:t>psaní i, y</a:t>
            </a:r>
            <a:r>
              <a:rPr lang="cs-CZ" dirty="0"/>
              <a:t>  </a:t>
            </a:r>
          </a:p>
          <a:p>
            <a:r>
              <a:rPr lang="cs-CZ" dirty="0"/>
              <a:t>na místě třetím (47,6 %) </a:t>
            </a:r>
            <a:r>
              <a:rPr lang="cs-CZ" i="1" dirty="0"/>
              <a:t>psaní </a:t>
            </a:r>
            <a:r>
              <a:rPr lang="cs-CZ" i="1" dirty="0" err="1"/>
              <a:t>bě</a:t>
            </a:r>
            <a:r>
              <a:rPr lang="cs-CZ" i="1" dirty="0"/>
              <a:t>, </a:t>
            </a:r>
            <a:r>
              <a:rPr lang="cs-CZ" i="1" dirty="0" err="1"/>
              <a:t>pě</a:t>
            </a:r>
            <a:r>
              <a:rPr lang="cs-CZ" i="1" dirty="0"/>
              <a:t>, </a:t>
            </a:r>
            <a:r>
              <a:rPr lang="cs-CZ" i="1" dirty="0" err="1"/>
              <a:t>vě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Studenti</a:t>
            </a:r>
            <a:endParaRPr lang="cs-CZ" dirty="0"/>
          </a:p>
          <a:p>
            <a:r>
              <a:rPr lang="cs-CZ" dirty="0"/>
              <a:t> nejčastěji uváděli (61,4 %) </a:t>
            </a:r>
            <a:r>
              <a:rPr lang="cs-CZ" i="1" dirty="0"/>
              <a:t>psaní i, y</a:t>
            </a:r>
            <a:endParaRPr lang="cs-CZ" dirty="0"/>
          </a:p>
          <a:p>
            <a:r>
              <a:rPr lang="cs-CZ" dirty="0"/>
              <a:t> na druhém místě (40,9 %) </a:t>
            </a:r>
            <a:r>
              <a:rPr lang="cs-CZ" i="1" dirty="0"/>
              <a:t>psaní </a:t>
            </a:r>
            <a:r>
              <a:rPr lang="cs-CZ" i="1" dirty="0" err="1"/>
              <a:t>bě</a:t>
            </a:r>
            <a:r>
              <a:rPr lang="cs-CZ" i="1" dirty="0"/>
              <a:t>, </a:t>
            </a:r>
            <a:r>
              <a:rPr lang="cs-CZ" i="1" dirty="0" err="1"/>
              <a:t>pě</a:t>
            </a:r>
            <a:r>
              <a:rPr lang="cs-CZ" i="1" dirty="0"/>
              <a:t>, </a:t>
            </a:r>
            <a:r>
              <a:rPr lang="cs-CZ" i="1" dirty="0" err="1"/>
              <a:t>vě</a:t>
            </a:r>
            <a:r>
              <a:rPr lang="cs-CZ" dirty="0"/>
              <a:t> </a:t>
            </a:r>
          </a:p>
          <a:p>
            <a:r>
              <a:rPr lang="cs-CZ" dirty="0"/>
              <a:t> na třetím místě (38,6 %) </a:t>
            </a:r>
            <a:r>
              <a:rPr lang="cs-CZ" i="1" dirty="0"/>
              <a:t>psaní velkých písmen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460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Psaní i, y</a:t>
            </a:r>
            <a:endParaRPr lang="cs-CZ" dirty="0"/>
          </a:p>
          <a:p>
            <a:r>
              <a:rPr lang="cs-CZ" dirty="0"/>
              <a:t>Obě školy vykázaly </a:t>
            </a:r>
            <a:r>
              <a:rPr lang="cs-CZ" b="1" dirty="0"/>
              <a:t>úspěšnost téměř 80%</a:t>
            </a:r>
            <a:r>
              <a:rPr lang="cs-CZ" dirty="0"/>
              <a:t> (základní škola 76,9% a střední škola 79,1%).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Nejlépe vyplnili cvičení žáci ve věku 14 let a studenti ve věku 19.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Nejčastěji chybovali ve slovech </a:t>
            </a:r>
            <a:r>
              <a:rPr lang="cs-CZ" i="1" dirty="0"/>
              <a:t>byrokracie, kimono</a:t>
            </a:r>
            <a:r>
              <a:rPr lang="cs-CZ" dirty="0"/>
              <a:t> a </a:t>
            </a:r>
            <a:r>
              <a:rPr lang="cs-CZ" i="1" dirty="0"/>
              <a:t>syrové maso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11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Psaní velkých písmen</a:t>
            </a:r>
            <a:endParaRPr lang="cs-CZ" dirty="0"/>
          </a:p>
          <a:p>
            <a:r>
              <a:rPr lang="cs-CZ" dirty="0"/>
              <a:t>Žáci základních škol dosáhli 56,1% a studenti středních škol pouze 42,9%. </a:t>
            </a:r>
          </a:p>
          <a:p>
            <a:endParaRPr lang="cs-CZ" dirty="0"/>
          </a:p>
          <a:p>
            <a:r>
              <a:rPr lang="cs-CZ" dirty="0"/>
              <a:t>Nejhůře na tom byla věková skupina studentů ve věku 18 let (úspěšnost 20%). </a:t>
            </a:r>
          </a:p>
          <a:p>
            <a:endParaRPr lang="cs-CZ" dirty="0"/>
          </a:p>
          <a:p>
            <a:r>
              <a:rPr lang="cs-CZ" dirty="0"/>
              <a:t>Nejčastěji se chyby objevily u slovních spojení </a:t>
            </a:r>
            <a:r>
              <a:rPr lang="cs-CZ" i="1" dirty="0"/>
              <a:t>brněnští Romové</a:t>
            </a:r>
            <a:r>
              <a:rPr lang="cs-CZ" dirty="0"/>
              <a:t> a </a:t>
            </a:r>
            <a:r>
              <a:rPr lang="cs-CZ" i="1" dirty="0"/>
              <a:t>Červená karkulka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Nízká úspěšnost </a:t>
            </a:r>
            <a:r>
              <a:rPr lang="cs-CZ" i="1" dirty="0"/>
              <a:t>psaní zkratek </a:t>
            </a:r>
            <a:r>
              <a:rPr lang="cs-CZ" dirty="0"/>
              <a:t>60% a </a:t>
            </a:r>
            <a:r>
              <a:rPr lang="cs-CZ" i="1" dirty="0"/>
              <a:t>dělení slov </a:t>
            </a:r>
            <a:r>
              <a:rPr lang="cs-CZ" dirty="0"/>
              <a:t>50%.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29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r>
              <a:rPr lang="cs-CZ" sz="3300" b="1" dirty="0"/>
              <a:t>Závěr</a:t>
            </a:r>
            <a:endParaRPr lang="cs-CZ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sz="2000" dirty="0"/>
              <a:t>Obě školy dosáhly </a:t>
            </a:r>
            <a:r>
              <a:rPr lang="cs-CZ" sz="2000" b="1" dirty="0"/>
              <a:t>poměrně vyrovnaných výsledků</a:t>
            </a:r>
            <a:r>
              <a:rPr lang="cs-CZ" sz="2000" dirty="0"/>
              <a:t> a vědomosti žáků i studentů jsou srovnatelné. </a:t>
            </a:r>
          </a:p>
          <a:p>
            <a:endParaRPr lang="cs-CZ" sz="2000" dirty="0"/>
          </a:p>
          <a:p>
            <a:r>
              <a:rPr lang="cs-CZ" sz="2000" dirty="0"/>
              <a:t>Na </a:t>
            </a:r>
            <a:r>
              <a:rPr lang="cs-CZ" sz="2000" b="1" dirty="0"/>
              <a:t>základních školách</a:t>
            </a:r>
            <a:r>
              <a:rPr lang="cs-CZ" sz="2000" dirty="0"/>
              <a:t> se lexikální </a:t>
            </a:r>
            <a:r>
              <a:rPr lang="cs-CZ" sz="2000" b="1" dirty="0"/>
              <a:t>pravopis procvičuje velmi často</a:t>
            </a:r>
            <a:r>
              <a:rPr lang="cs-CZ" sz="2000" dirty="0"/>
              <a:t>, téměř každou hodinu českého jazyka.</a:t>
            </a:r>
          </a:p>
          <a:p>
            <a:endParaRPr lang="cs-CZ" sz="2000" dirty="0"/>
          </a:p>
          <a:p>
            <a:r>
              <a:rPr lang="cs-CZ" sz="2000" dirty="0"/>
              <a:t>Studenti středních škol opakování pravopisu už nevěnují tolik pozornosti a zaměřují se více na literaturu.</a:t>
            </a:r>
          </a:p>
          <a:p>
            <a:endParaRPr lang="cs-CZ" sz="2000" dirty="0"/>
          </a:p>
          <a:p>
            <a:r>
              <a:rPr lang="cs-CZ" sz="2000" dirty="0"/>
              <a:t>Srovnatelné výsledky průzkumu také naznačují, že </a:t>
            </a:r>
            <a:r>
              <a:rPr lang="cs-CZ" sz="2000" b="1" dirty="0"/>
              <a:t>studenti středních škol</a:t>
            </a:r>
            <a:r>
              <a:rPr lang="cs-CZ" sz="2000" dirty="0"/>
              <a:t> se již ve svých získaných vědomostech o lexikálním pravopise ze základních škol dále </a:t>
            </a:r>
            <a:r>
              <a:rPr lang="cs-CZ" sz="2000" b="1" dirty="0"/>
              <a:t>nezlepšují.</a:t>
            </a:r>
            <a:r>
              <a:rPr lang="cs-CZ" sz="2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95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Negativní vliv na výsledky střední školy mohlo mít provedení průzkumu v </a:t>
            </a:r>
            <a:r>
              <a:rPr lang="cs-CZ" sz="2000" b="1" dirty="0"/>
              <a:t>odpoledních hodinách</a:t>
            </a:r>
            <a:r>
              <a:rPr lang="cs-CZ" sz="2000" dirty="0"/>
              <a:t>, kdy se již studenti méně soustředí než při hodinách ranních.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Nejlepších výsledků dosáhli </a:t>
            </a:r>
            <a:r>
              <a:rPr lang="cs-CZ" sz="2000" b="1" dirty="0"/>
              <a:t>studenti ve věku 19 let</a:t>
            </a:r>
            <a:r>
              <a:rPr lang="cs-CZ" sz="2000" dirty="0"/>
              <a:t> a žáci </a:t>
            </a:r>
            <a:r>
              <a:rPr lang="cs-CZ" sz="2000" b="1" dirty="0"/>
              <a:t>ve věku 14 let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Důvodem může být právě </a:t>
            </a:r>
            <a:r>
              <a:rPr lang="cs-CZ" sz="2000" b="1" dirty="0"/>
              <a:t>příprava na střední </a:t>
            </a:r>
            <a:r>
              <a:rPr lang="cs-CZ" sz="2000" dirty="0"/>
              <a:t>a </a:t>
            </a:r>
            <a:r>
              <a:rPr lang="cs-CZ" sz="2000" b="1" dirty="0"/>
              <a:t>vysoké školy </a:t>
            </a:r>
            <a:r>
              <a:rPr lang="cs-CZ" sz="2000" dirty="0"/>
              <a:t>či na maturitní zkoušku. </a:t>
            </a:r>
          </a:p>
          <a:p>
            <a:endParaRPr lang="cs-CZ" sz="2000" dirty="0"/>
          </a:p>
          <a:p>
            <a:r>
              <a:rPr lang="cs-CZ" sz="2000" dirty="0"/>
              <a:t>Pouze tři žáci vyplnili pravopisné cvičení téměř bezchybně.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2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Učebnice – Český jazyk pro 1.–4. ročník gymnázií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Výuku pravopisu zařazuje i na gymnáziu – v 1., 2. a 3. ročníku. </a:t>
            </a:r>
          </a:p>
          <a:p>
            <a:pPr lvl="0"/>
            <a:r>
              <a:rPr lang="cs-CZ" dirty="0"/>
              <a:t>Nejvíce učiva z této oblasti v 1. ročníku, postupně ubývá.</a:t>
            </a:r>
          </a:p>
          <a:p>
            <a:pPr lvl="0"/>
            <a:r>
              <a:rPr lang="cs-CZ" dirty="0"/>
              <a:t>Ve 4. učebnici pouze opakování před maturitní zkouškou</a:t>
            </a:r>
          </a:p>
          <a:p>
            <a:pPr lvl="0"/>
            <a:r>
              <a:rPr lang="cs-CZ" dirty="0"/>
              <a:t>Pravopis je podle něj nejméně oblíbená součást nauky o písemné stránce jazyka.</a:t>
            </a:r>
          </a:p>
          <a:p>
            <a:r>
              <a:rPr lang="cs-CZ" dirty="0"/>
              <a:t>„Pravopis je učivem z nejobávanějších.“ – zbytečně, podle Kostečky stačí vždy znát jednu bezpečně správnou variantu</a:t>
            </a:r>
          </a:p>
          <a:p>
            <a:r>
              <a:rPr lang="cs-CZ" dirty="0"/>
              <a:t>Důležité je naučit žáky, kde mohou ověřit sporné jevy.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lvl="0"/>
            <a:r>
              <a:rPr lang="cs-CZ" dirty="0"/>
              <a:t>Motivace</a:t>
            </a:r>
          </a:p>
          <a:p>
            <a:pPr lvl="1"/>
            <a:r>
              <a:rPr lang="cs-CZ" sz="2400" dirty="0"/>
              <a:t>„Neznalost pravopisu může vytvořit nepříznivý dojem o pisateli.“</a:t>
            </a:r>
          </a:p>
          <a:p>
            <a:pPr lvl="1"/>
            <a:r>
              <a:rPr lang="cs-CZ" sz="2400" dirty="0"/>
              <a:t>„Neznalost pravopisu může mít za následek vážný pracovní přehmat.“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1. ročník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/>
              <a:t>Psaní i, í / y, ý (tvrdé a měkké souhlásky, </a:t>
            </a:r>
            <a:r>
              <a:rPr lang="cs-CZ" sz="2400" dirty="0" err="1"/>
              <a:t>souhlásky</a:t>
            </a:r>
            <a:r>
              <a:rPr lang="cs-CZ" sz="2400" dirty="0"/>
              <a:t> obojetné, přehled nejdůležitějších případů shody přísudku (a doplňku) s podmětem</a:t>
            </a:r>
          </a:p>
          <a:p>
            <a:pPr lvl="1"/>
            <a:r>
              <a:rPr lang="cs-CZ" sz="2400" dirty="0"/>
              <a:t>Psaní písmena ě, předpon s(e)- / z(e)- a souhláskových skupin</a:t>
            </a:r>
          </a:p>
          <a:p>
            <a:pPr lvl="1"/>
            <a:r>
              <a:rPr lang="cs-CZ" sz="2400" dirty="0"/>
              <a:t>Psaní délky samohlásek</a:t>
            </a:r>
          </a:p>
          <a:p>
            <a:pPr lvl="1"/>
            <a:r>
              <a:rPr lang="cs-CZ" sz="2400" dirty="0"/>
              <a:t>Psaní zkratek a značek</a:t>
            </a:r>
          </a:p>
          <a:p>
            <a:pPr lvl="1"/>
            <a:r>
              <a:rPr lang="cs-CZ" sz="2400" dirty="0"/>
              <a:t>Psaní slov přejatých</a:t>
            </a:r>
          </a:p>
          <a:p>
            <a:pPr lvl="1"/>
            <a:r>
              <a:rPr lang="cs-CZ" sz="2400" dirty="0"/>
              <a:t> </a:t>
            </a:r>
            <a:r>
              <a:rPr lang="en-US" sz="2400" dirty="0"/>
              <a:t>+</a:t>
            </a:r>
            <a:r>
              <a:rPr lang="cs-CZ" sz="2400" dirty="0"/>
              <a:t> Souhrnné testování pravopisu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2. ročník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/>
              <a:t>Psaní velkých písmen</a:t>
            </a:r>
          </a:p>
          <a:p>
            <a:pPr lvl="1"/>
            <a:r>
              <a:rPr lang="cs-CZ" sz="2400" dirty="0"/>
              <a:t>Interpunkční znaménka  - čárka ve větě jednoduché</a:t>
            </a:r>
          </a:p>
          <a:p>
            <a:pPr lvl="1"/>
            <a:r>
              <a:rPr lang="cs-CZ" sz="2400" dirty="0"/>
              <a:t>Hranice slov v písmu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3. ročník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400" dirty="0"/>
              <a:t>Interpunkční znaménka (čárka v souvětí, středník, dvojtečka, uvozovky, pomlčka, tři tečky, závorky)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úskalí českého pravopisu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Asociace češtinářů, 2014</a:t>
            </a:r>
          </a:p>
          <a:p>
            <a:pPr lvl="0"/>
            <a:r>
              <a:rPr lang="cs-CZ" dirty="0"/>
              <a:t>„sumarizace nejfrekventovanějších neuralgických bodů českého pravopisu, tak jak vyplývají z letitých zkušeností češtinářů i jejich žáků/studentů“</a:t>
            </a:r>
          </a:p>
          <a:p>
            <a:pPr lvl="0"/>
            <a:r>
              <a:rPr lang="cs-CZ" dirty="0"/>
              <a:t>SŠ studentům činí největší potíže, učitel by měl tyto jevy zařadit přednostně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cs-CZ" dirty="0"/>
              <a:t> I. Psaní i/y ve shodě přísudku s několikanásobným podmětem v minulém čase</a:t>
            </a:r>
          </a:p>
          <a:p>
            <a:r>
              <a:rPr lang="cs-CZ" dirty="0"/>
              <a:t>II. Psaní i/y ve shodě přísudku s „nestandardním“ podmětem</a:t>
            </a:r>
          </a:p>
          <a:p>
            <a:pPr lvl="1"/>
            <a:r>
              <a:rPr lang="cs-CZ" dirty="0"/>
              <a:t>1. Rodiče, lidičky, koně (zvířata)</a:t>
            </a:r>
          </a:p>
          <a:p>
            <a:pPr lvl="1"/>
            <a:r>
              <a:rPr lang="cs-CZ" dirty="0"/>
              <a:t>2. Ledoborci – ledoborce, sledi – sledě</a:t>
            </a:r>
          </a:p>
          <a:p>
            <a:pPr lvl="1"/>
            <a:r>
              <a:rPr lang="cs-CZ" dirty="0"/>
              <a:t>3. Dni, dny, dnové</a:t>
            </a:r>
          </a:p>
          <a:p>
            <a:pPr lvl="1"/>
            <a:r>
              <a:rPr lang="cs-CZ" dirty="0"/>
              <a:t>4. Děti</a:t>
            </a:r>
          </a:p>
          <a:p>
            <a:r>
              <a:rPr lang="cs-CZ" dirty="0"/>
              <a:t>III. Zrádná slova s </a:t>
            </a:r>
            <a:r>
              <a:rPr lang="cs-CZ" i="1" dirty="0"/>
              <a:t>ě</a:t>
            </a:r>
            <a:r>
              <a:rPr lang="cs-CZ" dirty="0"/>
              <a:t>: (-mě-: jmění, porozuměl, poměr atd.; -mně-: domněnka, rozumně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cs-CZ" dirty="0"/>
              <a:t>IV. Psaní s/z</a:t>
            </a:r>
          </a:p>
          <a:p>
            <a:pPr lvl="1"/>
            <a:r>
              <a:rPr lang="cs-CZ" dirty="0"/>
              <a:t>1. Tradiční psaní (tzv. „vyjmenovaná slova“ se s-/z)</a:t>
            </a:r>
          </a:p>
          <a:p>
            <a:pPr lvl="1"/>
            <a:r>
              <a:rPr lang="cs-CZ" dirty="0"/>
              <a:t>2. Pohyb</a:t>
            </a:r>
            <a:br>
              <a:rPr lang="cs-CZ" dirty="0"/>
            </a:br>
            <a:r>
              <a:rPr lang="cs-CZ" dirty="0"/>
              <a:t>a) z povrchu pryč: píšeme s- (skopnout, srazit);</a:t>
            </a:r>
            <a:br>
              <a:rPr lang="cs-CZ" dirty="0"/>
            </a:br>
            <a:r>
              <a:rPr lang="cs-CZ" dirty="0"/>
              <a:t>b) shora dolů (spustit);</a:t>
            </a:r>
            <a:br>
              <a:rPr lang="cs-CZ" dirty="0"/>
            </a:br>
            <a:r>
              <a:rPr lang="cs-CZ" dirty="0"/>
              <a:t>c) k sobě, dovnitř (schoulit se, stočit, sdružit se);</a:t>
            </a:r>
            <a:br>
              <a:rPr lang="cs-CZ" dirty="0"/>
            </a:br>
            <a:r>
              <a:rPr lang="cs-CZ" dirty="0"/>
              <a:t>d) uvést v soulad (skamarádit se, sjednat obchod, spočítat)</a:t>
            </a:r>
          </a:p>
          <a:p>
            <a:pPr lvl="1"/>
            <a:r>
              <a:rPr lang="cs-CZ" dirty="0"/>
              <a:t>3. Změna stavu (zčervenat, zpotit se, ztrhat rysy / koně x strhnout plakát ze stěny)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1014</TotalTime>
  <Words>584</Words>
  <Application>Microsoft Office PowerPoint</Application>
  <PresentationFormat>Předvádění na obrazovce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výuka pravopisu na SŠ</vt:lpstr>
      <vt:lpstr>Učebnice – Český jazyk pro 1.–4. ročník gymnázií</vt:lpstr>
      <vt:lpstr>Prezentace aplikace PowerPoint</vt:lpstr>
      <vt:lpstr>1. ročník </vt:lpstr>
      <vt:lpstr>2. ročník </vt:lpstr>
      <vt:lpstr>3. ročník </vt:lpstr>
      <vt:lpstr>Hlavní úskalí českého pravopisu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Průzkum (2012)</vt:lpstr>
      <vt:lpstr>Dotazník – Co vám dělá nejčastěji problémy v pravopise?</vt:lpstr>
      <vt:lpstr>Výsledky</vt:lpstr>
      <vt:lpstr>Výsledky</vt:lpstr>
      <vt:lpstr>   Závěr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Zařazení výuky pravopisu na SŠ</dc:title>
  <dc:creator>Andrea</dc:creator>
  <cp:lastModifiedBy>Ivanka</cp:lastModifiedBy>
  <cp:revision>6</cp:revision>
  <dcterms:created xsi:type="dcterms:W3CDTF">2017-04-25T16:00:23Z</dcterms:created>
  <dcterms:modified xsi:type="dcterms:W3CDTF">2017-04-26T10:54:46Z</dcterms:modified>
</cp:coreProperties>
</file>