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5" r:id="rId4"/>
    <p:sldId id="297" r:id="rId5"/>
    <p:sldId id="275" r:id="rId6"/>
    <p:sldId id="308" r:id="rId7"/>
    <p:sldId id="313" r:id="rId8"/>
    <p:sldId id="259" r:id="rId9"/>
    <p:sldId id="260" r:id="rId10"/>
    <p:sldId id="261" r:id="rId11"/>
    <p:sldId id="301" r:id="rId12"/>
    <p:sldId id="300" r:id="rId13"/>
    <p:sldId id="282" r:id="rId14"/>
    <p:sldId id="296" r:id="rId15"/>
    <p:sldId id="306" r:id="rId16"/>
    <p:sldId id="302" r:id="rId17"/>
    <p:sldId id="307" r:id="rId18"/>
    <p:sldId id="293" r:id="rId19"/>
    <p:sldId id="287" r:id="rId20"/>
    <p:sldId id="277" r:id="rId21"/>
    <p:sldId id="295" r:id="rId22"/>
    <p:sldId id="309" r:id="rId23"/>
    <p:sldId id="311" r:id="rId24"/>
    <p:sldId id="316" r:id="rId25"/>
    <p:sldId id="303" r:id="rId26"/>
    <p:sldId id="314" r:id="rId27"/>
    <p:sldId id="317" r:id="rId28"/>
    <p:sldId id="315" r:id="rId29"/>
    <p:sldId id="304" r:id="rId30"/>
    <p:sldId id="276" r:id="rId31"/>
    <p:sldId id="279" r:id="rId32"/>
    <p:sldId id="283" r:id="rId33"/>
    <p:sldId id="312" r:id="rId34"/>
    <p:sldId id="310" r:id="rId35"/>
    <p:sldId id="305" r:id="rId36"/>
    <p:sldId id="326" r:id="rId37"/>
    <p:sldId id="327" r:id="rId38"/>
    <p:sldId id="328" r:id="rId39"/>
    <p:sldId id="319" r:id="rId40"/>
    <p:sldId id="318" r:id="rId41"/>
    <p:sldId id="320" r:id="rId42"/>
    <p:sldId id="322" r:id="rId43"/>
    <p:sldId id="321" r:id="rId44"/>
    <p:sldId id="323" r:id="rId45"/>
    <p:sldId id="262" r:id="rId46"/>
    <p:sldId id="324" r:id="rId47"/>
    <p:sldId id="284" r:id="rId48"/>
    <p:sldId id="263" r:id="rId49"/>
    <p:sldId id="285" r:id="rId50"/>
    <p:sldId id="264" r:id="rId51"/>
    <p:sldId id="265" r:id="rId52"/>
    <p:sldId id="267" r:id="rId53"/>
    <p:sldId id="268" r:id="rId54"/>
    <p:sldId id="269" r:id="rId55"/>
    <p:sldId id="270" r:id="rId56"/>
    <p:sldId id="278" r:id="rId57"/>
    <p:sldId id="299" r:id="rId58"/>
    <p:sldId id="298" r:id="rId59"/>
    <p:sldId id="281" r:id="rId60"/>
    <p:sldId id="288" r:id="rId61"/>
    <p:sldId id="290" r:id="rId62"/>
    <p:sldId id="292" r:id="rId63"/>
    <p:sldId id="294" r:id="rId64"/>
    <p:sldId id="291" r:id="rId65"/>
    <p:sldId id="289" r:id="rId6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85" d="100"/>
          <a:sy n="85" d="100"/>
        </p:scale>
        <p:origin x="19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345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7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35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421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39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43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86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61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89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07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456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DDCE8-223D-44CB-BDC2-4D7B58C848A2}" type="datetimeFigureOut">
              <a:rPr lang="cs-CZ" smtClean="0"/>
              <a:t>30.04.2026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D8646-D420-46A2-9F7F-2E5C63BEA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18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zpravy.aktualne.cz/zahranici/co-uz-bylo-prilis-trump-je-kontaktni-a-kral-to-vi-rika-expert-o-poruseni-etikety/r~aaa29c14b4d094f07a33a6e287e172e0/?lp=1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C3%BAklona&amp;rlz=1C1GCEA_enCZ1004CZ1004&amp;oq=pot%C5%99%C3%A1s%C3%A1n%C3%AD+rukou+v+Japonsku&amp;gs_lcrp=EgZjaHJvbWUyBggAEEUYOTIHCAEQABjvBTIHCAIQABjvBTIHCAMQABjvBTIHCAQQABjvBdIBCDYyOTdqMGo3qAIAsAIA&amp;sourceid=chrome&amp;ie=UTF-8&amp;sei=ujHzadnLHZDx7_UPnaPcmQE&amp;mstk=AUtExfCDfRfJCLNpq6835nAKpehLzs8qWROwWlm7PwOiwud6jJS0horS0x1fbjCbS0gl_92lnyPOVWFqJoZhd36EME2P0iYE-3zi_EwFhAuU4ybmUcRfmFaCdT0aJruMWSxceJs&amp;csui=3&amp;ved=2ahUKEwiSxc_MsZWUAxUilYkEHWWkERcQgK4QegQIARAB" TargetMode="External"/><Relationship Id="rId2" Type="http://schemas.openxmlformats.org/officeDocument/2006/relationships/hyperlink" Target="https://www.youtube.com/watch?v=GWbP8eC-SIw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dnes.cz/onadnes/vztahy/rec-tela-gesta-vyznam.A210813_083519_ona-vztahy_drd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video.aktualne.cz/dvtv/pri-delani-pisnicek-na-deti-nemyslime-myslime-na-to-aby-se-l/r~e92d89b2b03111e7895f002590604f2e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s://zpravy.aktualne.cz/galerie-a-videa/predstaveni-prvnich-dam-kandidati-na-%20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ursula_von_der_leyen_europe_s_plan_to_become_the_first_carbon_neutr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bozi.cz/hledej/?q=navarr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Neverbální prostředky komunikace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721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„Dvojitá vazba“</a:t>
            </a:r>
            <a:r>
              <a:rPr lang="cs-CZ" dirty="0"/>
              <a:t> (double-</a:t>
            </a:r>
            <a:r>
              <a:rPr lang="cs-CZ" dirty="0" err="1"/>
              <a:t>bind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Nesoulad verbální a neverbální složky  </a:t>
            </a:r>
            <a:r>
              <a:rPr lang="cs-CZ" dirty="0"/>
              <a:t>– původně termín při diagnostikování psychicky nemocných (např. u schizofreniků); </a:t>
            </a:r>
          </a:p>
          <a:p>
            <a:r>
              <a:rPr lang="cs-CZ" dirty="0"/>
              <a:t>dnes jev při komunikaci, kdy např. matka na úřadě napomíná dítě, aby bylo zticha – mluví tiše, ale v obličeji je brunátná a gesta jsou rovněž dynamická a negativní (např. hrozí).  Nechce dělat „scény“.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578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713578-9823-425B-B63D-0F09B19EA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Gesta_základní</a:t>
            </a:r>
            <a:r>
              <a:rPr lang="cs-CZ" dirty="0"/>
              <a:t> postoj, držení rukou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0F0E056-5677-4DCE-9BA9-0C8839272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875" y="1825625"/>
            <a:ext cx="2896250" cy="4351338"/>
          </a:xfrm>
        </p:spPr>
      </p:pic>
    </p:spTree>
    <p:extLst>
      <p:ext uri="{BB962C8B-B14F-4D97-AF65-F5344CB8AC3E}">
        <p14:creationId xmlns:p14="http://schemas.microsoft.com/office/powerpoint/2010/main" val="383161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548032-38A2-4153-9A16-E01D5BC62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D81DD96-787B-4E18-81C7-2E02783FD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9538" y="236974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4207344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Související obrázek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1981994"/>
            <a:ext cx="6000750" cy="403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515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CEDA68-23D7-4DF6-8D9C-2B97B145D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99530B0-B5D2-41A4-AE4D-E23480B4652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781" y="2488018"/>
            <a:ext cx="3802469" cy="3519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3719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3C0D65-96F7-4F16-B37C-0C8D81473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5FB7A7-E873-40F7-95C2-CB984E273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Takhle dáma nesedí: Markéta Pekarová Adamová to v Albánii schytává nejen za nohu přes nohu. Co dalšího jí vytkli? </a:t>
            </a:r>
            <a:r>
              <a:rPr lang="cs-CZ" dirty="0"/>
              <a:t>(Super.cz, 27. 11. 2024)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F4BA3DD-2EDA-4822-8129-ADC6E43E2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268" y="2617268"/>
            <a:ext cx="4240731" cy="424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11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EBDCD9-15F7-4C40-81B9-90B7F4C3B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04F2C6B-B8C3-42A0-A3F8-0340FD8B9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134" y="1825625"/>
            <a:ext cx="2899731" cy="4351338"/>
          </a:xfrm>
        </p:spPr>
      </p:pic>
    </p:spTree>
    <p:extLst>
      <p:ext uri="{BB962C8B-B14F-4D97-AF65-F5344CB8AC3E}">
        <p14:creationId xmlns:p14="http://schemas.microsoft.com/office/powerpoint/2010/main" val="3966546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A24277-EFE6-4D2A-BC3B-59933651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Takto ano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2A7CD26-36AF-493F-BAB3-CC6F49926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869582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EC22DA-D685-4A58-8985-3A4450DFF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Otevřené dlaně </a:t>
            </a:r>
          </a:p>
        </p:txBody>
      </p:sp>
      <p:pic>
        <p:nvPicPr>
          <p:cNvPr id="3074" name="Picture 2" descr="Barack Obama vyzval svět k větší zodpovědnosti | iROZHLAS - spolehlivé  zprávy">
            <a:extLst>
              <a:ext uri="{FF2B5EF4-FFF2-40B4-BE49-F238E27FC236}">
                <a16:creationId xmlns:a16="http://schemas.microsoft.com/office/drawing/2014/main" id="{5849C559-11B2-41BB-B0AE-09D7BCF6BF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96" y="2472323"/>
            <a:ext cx="4145191" cy="232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78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387B7A-4576-4360-8CF2-76A4E95EE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:\Users\sch0005\AppData\Local\Microsoft\Windows\INetCache\Content.MSO\5134D7B9.tmp">
            <a:extLst>
              <a:ext uri="{FF2B5EF4-FFF2-40B4-BE49-F238E27FC236}">
                <a16:creationId xmlns:a16="http://schemas.microsoft.com/office/drawing/2014/main" id="{6F0B253B-27CC-4255-BD82-EDFCD373097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738" y="2017336"/>
            <a:ext cx="5410985" cy="3629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542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Smysly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Očima</a:t>
            </a:r>
            <a:r>
              <a:rPr lang="cs-CZ" dirty="0"/>
              <a:t>  </a:t>
            </a:r>
            <a:r>
              <a:rPr lang="cs-CZ" dirty="0">
                <a:solidFill>
                  <a:srgbClr val="FF0000"/>
                </a:solidFill>
              </a:rPr>
              <a:t>si zapamatujeme 70 %. </a:t>
            </a:r>
            <a:r>
              <a:rPr lang="cs-CZ" dirty="0"/>
              <a:t>Vizuální dojem při komunikaci je důležitý,  i sluchový, také vůně. </a:t>
            </a:r>
          </a:p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Sluchový vjem - zvukové provedení </a:t>
            </a:r>
            <a:r>
              <a:rPr lang="cs-CZ" dirty="0"/>
              <a:t>(spolu s neverbálními prostředky u posluchače přetrvává)</a:t>
            </a:r>
            <a:endParaRPr lang="cs-CZ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    </a:t>
            </a:r>
            <a:r>
              <a:rPr lang="cs-CZ" sz="4000" i="1" dirty="0">
                <a:solidFill>
                  <a:srgbClr val="FF0000"/>
                </a:solidFill>
              </a:rPr>
              <a:t>To, co uráží ucho, si nesnadno získává přístup k mysli.</a:t>
            </a:r>
            <a:endParaRPr lang="cs-CZ" sz="4000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cs-CZ" dirty="0"/>
              <a:t>     (Marcus Fabius </a:t>
            </a:r>
            <a:r>
              <a:rPr lang="cs-CZ" dirty="0" err="1"/>
              <a:t>Quintilianus</a:t>
            </a:r>
            <a:r>
              <a:rPr lang="cs-CZ" dirty="0"/>
              <a:t>, římský řečník a učitel rétoriky)</a:t>
            </a:r>
            <a:endParaRPr lang="cs-CZ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lvl="0"/>
            <a:r>
              <a:rPr lang="cs-CZ" i="1" dirty="0"/>
              <a:t>„Kultura řeči mluvené, zejména její zvukové formy, (…) začíná tehdy, když mluvčí začne vynakládat úsilí ve prospěch pohodlí posluchače</a:t>
            </a:r>
            <a:r>
              <a:rPr lang="cs-CZ" dirty="0"/>
              <a:t>.“</a:t>
            </a:r>
          </a:p>
          <a:p>
            <a:pPr marL="0" lvl="0" indent="0">
              <a:buNone/>
            </a:pPr>
            <a:r>
              <a:rPr lang="cs-CZ" dirty="0"/>
              <a:t>   Z. Palková</a:t>
            </a:r>
          </a:p>
          <a:p>
            <a:pPr lvl="0"/>
            <a:r>
              <a:rPr lang="cs-CZ" i="1" dirty="0"/>
              <a:t>„Souvislost zvukové složky s představou chování je zřejmá</a:t>
            </a:r>
            <a:r>
              <a:rPr lang="cs-CZ" i="1"/>
              <a:t>.“        </a:t>
            </a:r>
            <a:endParaRPr lang="cs-CZ" dirty="0"/>
          </a:p>
          <a:p>
            <a:pPr marL="0" lvl="0" indent="0">
              <a:buNone/>
            </a:pPr>
            <a:r>
              <a:rPr lang="cs-CZ" dirty="0"/>
              <a:t>   Z. Palková   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 </a:t>
            </a:r>
            <a:r>
              <a:rPr lang="cs-CZ" b="1" dirty="0"/>
              <a:t>Prvních 7 sekund je nejdůležitějších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888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Otevřená gesta</a:t>
            </a:r>
          </a:p>
        </p:txBody>
      </p:sp>
      <p:pic>
        <p:nvPicPr>
          <p:cNvPr id="4" name="Zástupný symbol pro obsah 3" descr="Výsledek obrázku pro Fiala OD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869" y="1825625"/>
            <a:ext cx="5820261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6519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7C2C29-9281-4019-92F0-9103239C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8D00373-82F2-4934-8BF0-4D1DDE0931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20" y="1825625"/>
            <a:ext cx="7737560" cy="4351338"/>
          </a:xfrm>
        </p:spPr>
      </p:pic>
    </p:spTree>
    <p:extLst>
      <p:ext uri="{BB962C8B-B14F-4D97-AF65-F5344CB8AC3E}">
        <p14:creationId xmlns:p14="http://schemas.microsoft.com/office/powerpoint/2010/main" val="1174891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66B550-C462-4D46-9F85-B0AF5D76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37DB3F3-CB64-4D5B-915F-3C781E177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0" y="2448719"/>
            <a:ext cx="5524500" cy="3105150"/>
          </a:xfrm>
        </p:spPr>
      </p:pic>
    </p:spTree>
    <p:extLst>
      <p:ext uri="{BB962C8B-B14F-4D97-AF65-F5344CB8AC3E}">
        <p14:creationId xmlns:p14="http://schemas.microsoft.com/office/powerpoint/2010/main" val="3251771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7AAEB3-DB41-4DC5-A1C2-216F7F680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8C53B67-8CE3-4ACD-8291-F8F9BD2DB6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0" y="2448719"/>
            <a:ext cx="5524500" cy="3105150"/>
          </a:xfrm>
        </p:spPr>
      </p:pic>
    </p:spTree>
    <p:extLst>
      <p:ext uri="{BB962C8B-B14F-4D97-AF65-F5344CB8AC3E}">
        <p14:creationId xmlns:p14="http://schemas.microsoft.com/office/powerpoint/2010/main" val="1769798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543EBD-D8F0-4217-BB10-99CDC363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Symbolická gesta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BB55CB-7DEF-4E20-B006-61B63E567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000000"/>
                </a:solidFill>
                <a:ea typeface="Calibri" panose="020F0502020204030204" pitchFamily="34" charset="0"/>
              </a:rPr>
              <a:t>Jsou </a:t>
            </a:r>
            <a:r>
              <a:rPr lang="cs-CZ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abstraktní. Češi „ano“ vyjadřují kývnutím hlavou na vertikální ose, Bulhaři na ose horizontální (vypadá to jako české „ne“). Symbolická gesta nemají všeobecnou platnost, platí v určitých podmínkách.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2732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CC65DA-F3C5-41EF-A0A8-8F55EAE0C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 na kulturní rozdíly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5736A53-F01A-4AE2-AC75-112E650A4C9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724" y="1825625"/>
            <a:ext cx="2010551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6627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BA9A5A-84F0-4860-AB2A-0165D16FC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Mezikulturní sémantické rozdíly, zejména u abstraktních gest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406C6-7215-43B9-BEB8-14C571ADE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Kroužek vytvořený spojením palce a ukazováčku – </a:t>
            </a:r>
          </a:p>
          <a:p>
            <a:r>
              <a:rPr lang="cs-CZ" dirty="0"/>
              <a:t>v USA člověk sděluje, že je něco v pořádku, resp. perfektní („</a:t>
            </a:r>
            <a:r>
              <a:rPr lang="cs-CZ" i="1" dirty="0" err="1"/>
              <a:t>the</a:t>
            </a:r>
            <a:r>
              <a:rPr lang="cs-CZ" i="1" dirty="0"/>
              <a:t> OK sign</a:t>
            </a:r>
            <a:r>
              <a:rPr lang="cs-CZ" dirty="0"/>
              <a:t>“), </a:t>
            </a:r>
          </a:p>
          <a:p>
            <a:r>
              <a:rPr lang="cs-CZ" dirty="0"/>
              <a:t>v Japonsku znamená peníze (kroužek odkazuje k minci), </a:t>
            </a:r>
          </a:p>
          <a:p>
            <a:r>
              <a:rPr lang="cs-CZ" dirty="0"/>
              <a:t>ve Francii znamená v závislosti na kontextu buď něco bezcenného (kroužek odkazuje k nule), n. dokonalého (v gastronomii se používá ve významu ‘chuťově dokonalý’, viz </a:t>
            </a:r>
            <a:r>
              <a:rPr lang="cs-CZ" dirty="0" err="1"/>
              <a:t>Calbris</a:t>
            </a:r>
            <a:r>
              <a:rPr lang="cs-CZ" dirty="0"/>
              <a:t>, 2011:20), </a:t>
            </a:r>
          </a:p>
          <a:p>
            <a:r>
              <a:rPr lang="cs-CZ" dirty="0"/>
              <a:t>ve středomořské oblasti je obscénním, urážlivým gestem (kroužek odkazuje k análnímu otvoru), </a:t>
            </a:r>
          </a:p>
          <a:p>
            <a:r>
              <a:rPr lang="cs-CZ" dirty="0"/>
              <a:t>na Maltě pak specificky odkazuje k homosexuálnímu muži. </a:t>
            </a:r>
          </a:p>
          <a:p>
            <a:r>
              <a:rPr lang="cs-CZ" dirty="0"/>
              <a:t>V Česku převládá podle Kleina (1998:78) význam ‘pochvala, OK’ (Kleinovi respondenti uváděli interpretace: ‘výtečně’, ‘super’, ‘paráda’, ‘špičkové’, ‘tiptop’, ovšem v 70. letech, aj.).</a:t>
            </a:r>
          </a:p>
        </p:txBody>
      </p:sp>
    </p:spTree>
    <p:extLst>
      <p:ext uri="{BB962C8B-B14F-4D97-AF65-F5344CB8AC3E}">
        <p14:creationId xmlns:p14="http://schemas.microsoft.com/office/powerpoint/2010/main" val="2787569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03904F-0389-4C56-9F33-117361E2F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F11A5D5-F928-4645-9060-7E3C5FDF3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33" y="1782420"/>
            <a:ext cx="2571750" cy="178117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9E717EC-C584-4CFB-B23E-BC255B8E7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963395"/>
            <a:ext cx="2857500" cy="16002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4E0061B-120D-4BF4-B004-C0227869B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156" y="196339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70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C3DF2E-99C6-4D9A-A3A8-95E4A9D90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Některá všeobecně platná, k praktickým činnostem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5FC636C-467C-40CF-978D-5EECE89B8E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61" y="1825625"/>
            <a:ext cx="7601477" cy="4351338"/>
          </a:xfrm>
        </p:spPr>
      </p:pic>
    </p:spTree>
    <p:extLst>
      <p:ext uri="{BB962C8B-B14F-4D97-AF65-F5344CB8AC3E}">
        <p14:creationId xmlns:p14="http://schemas.microsoft.com/office/powerpoint/2010/main" val="41913274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59813-857E-4A9D-866A-5957DE6CE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Postura</a:t>
            </a:r>
            <a:r>
              <a:rPr lang="cs-CZ" dirty="0"/>
              <a:t>, tělo v prostoru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42707A8-1176-47FC-850E-857032AA5E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2677999"/>
            <a:ext cx="1943100" cy="235267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7A60FE1-0730-450D-9B0E-3737D7EF9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2628900"/>
            <a:ext cx="2857500" cy="16002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FE19178-C271-4B16-B6DD-1A0008B09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0" y="4552746"/>
            <a:ext cx="2476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43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2C44B-7FD2-F7A8-7637-78ED2DB0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EB3879-1E06-0528-3445-48F0015E9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b="1" dirty="0"/>
              <a:t>Prvních 7 sekund je nejdůležitějších</a:t>
            </a:r>
            <a:r>
              <a:rPr lang="cs-CZ" dirty="0"/>
              <a:t>. </a:t>
            </a:r>
          </a:p>
          <a:p>
            <a:r>
              <a:rPr lang="cs-CZ" dirty="0"/>
              <a:t>To, jak vás lidé vnímají v neverbálních projevech, ovlivňuje to, jak se k vám chovají, co si o vás myslí atd. →</a:t>
            </a:r>
          </a:p>
          <a:p>
            <a:r>
              <a:rPr lang="cs-CZ" dirty="0"/>
              <a:t>Na základě neverbálních projevů děláme o lidech rychlé soudy.</a:t>
            </a:r>
          </a:p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Důležité: 3P – postoj, pohled, podání ruky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3162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67000" y="5766560"/>
            <a:ext cx="10515600" cy="4351338"/>
          </a:xfrm>
        </p:spPr>
        <p:txBody>
          <a:bodyPr/>
          <a:lstStyle/>
          <a:p>
            <a:endParaRPr lang="cs-CZ"/>
          </a:p>
        </p:txBody>
      </p:sp>
      <p:pic>
        <p:nvPicPr>
          <p:cNvPr id="1026" name="Picture 2" descr="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49" y="525691"/>
            <a:ext cx="762000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15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AutoShape 2" descr="Foto: První dámy se představily v diskusi. Partneři je pozorně sledovali z první řad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Zástupný symbol pro obsah 4" descr="Foto: První dámy se představily v diskusi. Partneři je pozorně sledovali z první řady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332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159CE7-C34E-4A50-8805-6237A5C53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Haptika</a:t>
            </a:r>
            <a:r>
              <a:rPr lang="cs-CZ" dirty="0"/>
              <a:t> - pojem zavedl lingvista William Austin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E5FB98-756A-458E-B1BD-2BCCC439D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Způsob sdělení bezprostředním tělesným kontaktem.</a:t>
            </a:r>
          </a:p>
          <a:p>
            <a:r>
              <a:rPr lang="cs-CZ" b="1" dirty="0"/>
              <a:t>Jones a </a:t>
            </a:r>
            <a:r>
              <a:rPr lang="cs-CZ" b="1" dirty="0" err="1"/>
              <a:t>Yarbrough</a:t>
            </a:r>
            <a:r>
              <a:rPr lang="cs-CZ" b="1" dirty="0"/>
              <a:t>, 1985 – 5 druhů dotyků </a:t>
            </a:r>
            <a:endParaRPr lang="cs-CZ" dirty="0"/>
          </a:p>
          <a:p>
            <a:r>
              <a:rPr lang="cs-CZ" dirty="0"/>
              <a:t>Rituální/zdvořilostní/sociální/kulturní – podání ruky, nabídnutí rámě, úklony atd. </a:t>
            </a:r>
          </a:p>
          <a:p>
            <a:r>
              <a:rPr lang="cs-CZ" dirty="0"/>
              <a:t>Funkční (např. smetení smítka atd.) </a:t>
            </a:r>
          </a:p>
          <a:p>
            <a:r>
              <a:rPr lang="cs-CZ" dirty="0"/>
              <a:t>Přátelské – výraz vřelost/srdečnost a opak; žena vs. muž v chování</a:t>
            </a:r>
          </a:p>
          <a:p>
            <a:r>
              <a:rPr lang="cs-CZ" dirty="0"/>
              <a:t>Intimní – projev emocí</a:t>
            </a:r>
          </a:p>
          <a:p>
            <a:r>
              <a:rPr lang="cs-CZ" dirty="0"/>
              <a:t>Sexuální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634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21415-DA5B-47A3-8811-EE04C2CE6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Podání ruky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6FFD066-E274-4A1D-947C-F3B6E0AF1DC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3947" y="1825625"/>
            <a:ext cx="61241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6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A917D2-A2E9-463F-B72F-3DC67D6BF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FF2DF5A-03A7-4AAE-9B0D-4B48BD5CC7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201" y="1825625"/>
            <a:ext cx="7741597" cy="4351338"/>
          </a:xfrm>
        </p:spPr>
      </p:pic>
    </p:spTree>
    <p:extLst>
      <p:ext uri="{BB962C8B-B14F-4D97-AF65-F5344CB8AC3E}">
        <p14:creationId xmlns:p14="http://schemas.microsoft.com/office/powerpoint/2010/main" val="2841788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4B8ABC-6E40-4A4B-BC73-A3034119A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5F46B0B-45CD-43C6-8B95-C45D57E4F1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620" y="2650921"/>
            <a:ext cx="3840130" cy="2525086"/>
          </a:xfrm>
        </p:spPr>
      </p:pic>
    </p:spTree>
    <p:extLst>
      <p:ext uri="{BB962C8B-B14F-4D97-AF65-F5344CB8AC3E}">
        <p14:creationId xmlns:p14="http://schemas.microsoft.com/office/powerpoint/2010/main" val="1389784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A3E0E4-88B5-F63B-5803-B9AC3E316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Trump a Karel III.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2BFAB-D62A-7415-6116-179AE5278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„Uvolňuje stres.“ Proč Trump poplácal krále a drtí lidem ruce. Expert řekl, co už bylo příliš 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https://zpravy.aktualne.cz/zahranici/co-uz-bylo-prilis-trump-je-kontaktni-a-kral-to-vi-rika-expert-o-poruseni-etikety/r~aaa29c14b4d094f07a33a6e287e172e0/?lp=1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„přetahování lana“</a:t>
            </a:r>
          </a:p>
        </p:txBody>
      </p:sp>
    </p:spTree>
    <p:extLst>
      <p:ext uri="{BB962C8B-B14F-4D97-AF65-F5344CB8AC3E}">
        <p14:creationId xmlns:p14="http://schemas.microsoft.com/office/powerpoint/2010/main" val="25282862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422E27-C637-C6B2-C989-17F1A9BD5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Trump a japonský premiér (2017)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2F24AA-1FEA-743D-E27E-C1B45C4D4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Potřásání rukou 19 sekund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https://www.youtube.com/watch?v=GWbP8eC-SIw</a:t>
            </a:r>
            <a:endParaRPr lang="cs-CZ" dirty="0"/>
          </a:p>
          <a:p>
            <a:endParaRPr lang="cs-CZ" dirty="0"/>
          </a:p>
          <a:p>
            <a:r>
              <a:rPr lang="cs-CZ" dirty="0"/>
              <a:t>Potřásání rukou není v tradiční japonské kultuře prvotním způsobem pozdravu, tím je </a:t>
            </a:r>
            <a:r>
              <a:rPr lang="cs-CZ" b="1" dirty="0">
                <a:hlinkClick r:id="rId3"/>
              </a:rPr>
              <a:t>úklona</a:t>
            </a:r>
            <a:r>
              <a:rPr lang="cs-CZ" dirty="0"/>
              <a:t> (</a:t>
            </a:r>
            <a:r>
              <a:rPr lang="cs-CZ" dirty="0" err="1"/>
              <a:t>rei</a:t>
            </a:r>
            <a:r>
              <a:rPr lang="cs-CZ" dirty="0"/>
              <a:t>). Nicméně v mezinárodním obchodním styku a při setkáních s cizinci se </a:t>
            </a:r>
            <a:r>
              <a:rPr lang="cs-CZ"/>
              <a:t>stává běžnějším; </a:t>
            </a:r>
            <a:endParaRPr lang="cs-CZ" dirty="0"/>
          </a:p>
          <a:p>
            <a:r>
              <a:rPr lang="cs-CZ" dirty="0"/>
              <a:t> je zvykem preferovat spíše slabý až jemný stisk, na rozdíl od pevného stisku běžného na Západě.</a:t>
            </a:r>
          </a:p>
        </p:txBody>
      </p:sp>
    </p:spTree>
    <p:extLst>
      <p:ext uri="{BB962C8B-B14F-4D97-AF65-F5344CB8AC3E}">
        <p14:creationId xmlns:p14="http://schemas.microsoft.com/office/powerpoint/2010/main" val="29288015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AF77A-9D66-AA0A-3CC2-539CC8689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Trump a kanadský premiér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371643-2761-3715-24F7-1678EEDB7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Bránil se tak, že se snažil o odtáhnout ruku. </a:t>
            </a:r>
          </a:p>
        </p:txBody>
      </p:sp>
    </p:spTree>
    <p:extLst>
      <p:ext uri="{BB962C8B-B14F-4D97-AF65-F5344CB8AC3E}">
        <p14:creationId xmlns:p14="http://schemas.microsoft.com/office/powerpoint/2010/main" val="34824101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8FFEF8-9BD3-40BC-BEE2-432DF78D9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Chodidla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C2CFFC-8DC7-401E-8420-F3A3BFC878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262630"/>
            <a:ext cx="1314225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Jejich směřování nejsnáze prozradí, jestli má druhý člověk zájem komunikovat, anebo ne.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Chodidla jsou nejlepším indikátorem neverbálního lhaní.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Zdroj: 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https://www.idnes.cz/onadnes/vztahy/rec-tela-gesta-vyznam.A210813_083519_ona-vztahy_drdv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4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322B5F-F8D7-4D98-9089-1701E1151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D6DDC49-2491-4B4F-9B4B-E4CBB1F7EE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868" y="1604010"/>
            <a:ext cx="3725601" cy="4652368"/>
          </a:xfrm>
        </p:spPr>
      </p:pic>
    </p:spTree>
    <p:extLst>
      <p:ext uri="{BB962C8B-B14F-4D97-AF65-F5344CB8AC3E}">
        <p14:creationId xmlns:p14="http://schemas.microsoft.com/office/powerpoint/2010/main" val="2760392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DCE62E-FE1B-446B-A40C-15828FF0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858DA0-CACA-42D6-B806-C760E3C6D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Noha přes nohu</a:t>
            </a:r>
          </a:p>
          <a:p>
            <a:endParaRPr lang="cs-CZ" dirty="0"/>
          </a:p>
          <a:p>
            <a:r>
              <a:rPr lang="cs-CZ" dirty="0"/>
              <a:t>Výraz sebejistoty a nenucenosti, ale i znakem nervozity.</a:t>
            </a:r>
          </a:p>
        </p:txBody>
      </p:sp>
    </p:spTree>
    <p:extLst>
      <p:ext uri="{BB962C8B-B14F-4D97-AF65-F5344CB8AC3E}">
        <p14:creationId xmlns:p14="http://schemas.microsoft.com/office/powerpoint/2010/main" val="1806845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D6AF8-7C70-442F-BACF-2F2E1550A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ED06B30-5C8B-4ED4-BCE7-8B983BFDC6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38" y="2274285"/>
            <a:ext cx="5462117" cy="3349591"/>
          </a:xfrm>
        </p:spPr>
      </p:pic>
    </p:spTree>
    <p:extLst>
      <p:ext uri="{BB962C8B-B14F-4D97-AF65-F5344CB8AC3E}">
        <p14:creationId xmlns:p14="http://schemas.microsoft.com/office/powerpoint/2010/main" val="32519267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8F88FD-DCC3-4276-9D8D-C8C25DF8F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40DC00D-6903-46FF-A6D0-B9A1B6F676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386" y="2338939"/>
            <a:ext cx="4894447" cy="3262964"/>
          </a:xfrm>
        </p:spPr>
      </p:pic>
    </p:spTree>
    <p:extLst>
      <p:ext uri="{BB962C8B-B14F-4D97-AF65-F5344CB8AC3E}">
        <p14:creationId xmlns:p14="http://schemas.microsoft.com/office/powerpoint/2010/main" val="21740466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83E3DC-29D1-45A2-BB5F-253409E69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Takhle dáma nesedí: Markéta Pekarová Adamová to v Albánii schytává nejen za nohu přes nohu. Co dalšího jí vytkli? </a:t>
            </a:r>
            <a:r>
              <a:rPr lang="cs-CZ" dirty="0"/>
              <a:t>(Super.cz, 27. 11. 2024)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7264619-89B8-4BBC-95AF-4B7523104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059" y="1690688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727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290635-79EA-4618-96AE-11E183077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AC0F596-A824-46C5-B850-148E47C5F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040" y="1825625"/>
            <a:ext cx="6519920" cy="4351338"/>
          </a:xfrm>
        </p:spPr>
      </p:pic>
    </p:spTree>
    <p:extLst>
      <p:ext uri="{BB962C8B-B14F-4D97-AF65-F5344CB8AC3E}">
        <p14:creationId xmlns:p14="http://schemas.microsoft.com/office/powerpoint/2010/main" val="34505547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Mimika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Mimika odráží 8 emocí – štěstí, překvapení, strach, hněv, smutek, odpor, opovržení, zájem (někdy + úžas, rozhodnost). </a:t>
            </a:r>
          </a:p>
          <a:p>
            <a:r>
              <a:rPr lang="cs-CZ" dirty="0"/>
              <a:t>Pomocí nácviku lze skrýt, nebo naopak zdůraznit. Maskování – např. smíchem nejistotu, smutek atd. </a:t>
            </a:r>
          </a:p>
          <a:p>
            <a:r>
              <a:rPr lang="cs-CZ" dirty="0"/>
              <a:t>Kulturní zvyklosti – v Japonsku není vhodné, aby se ženy v určitých situacích usmívaly atd.</a:t>
            </a:r>
          </a:p>
          <a:p>
            <a:r>
              <a:rPr lang="cs-CZ" dirty="0"/>
              <a:t>Zrakový kontakt nejdůležitější (záleží na kulturách, někde se ba naopak nesmí dívat do očí). Ženy udržují zrakový kontakt více než muži.</a:t>
            </a:r>
          </a:p>
          <a:p>
            <a:r>
              <a:rPr lang="cs-CZ" dirty="0"/>
              <a:t>Nejméně mimický je nos. </a:t>
            </a:r>
          </a:p>
          <a:p>
            <a:r>
              <a:rPr lang="cs-CZ" dirty="0"/>
              <a:t>Škála intimita – oficiálnost.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845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91327C-ABDE-497C-9842-80E836BD6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7" y="574525"/>
            <a:ext cx="10515600" cy="1325563"/>
          </a:xfrm>
        </p:spPr>
        <p:txBody>
          <a:bodyPr/>
          <a:lstStyle/>
          <a:p>
            <a:r>
              <a:rPr lang="cs-CZ" dirty="0"/>
              <a:t>Úsměv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5A73511-1A4D-4AEF-AFE7-A88C60A35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663" y="3731878"/>
            <a:ext cx="1790700" cy="1685925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85C8478-174D-49D7-B098-E97945F38EB1}"/>
              </a:ext>
            </a:extLst>
          </p:cNvPr>
          <p:cNvSpPr txBox="1"/>
          <p:nvPr/>
        </p:nvSpPr>
        <p:spPr>
          <a:xfrm>
            <a:off x="756007" y="1771048"/>
            <a:ext cx="83903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dirty="0"/>
              <a:t>Vstřícnost, budí větší důvěru – důvěryhodnost, ale musí být funkční, zuby „neceníme“ pořád; i toto by mělo být funkční.</a:t>
            </a:r>
          </a:p>
        </p:txBody>
      </p:sp>
    </p:spTree>
    <p:extLst>
      <p:ext uri="{BB962C8B-B14F-4D97-AF65-F5344CB8AC3E}">
        <p14:creationId xmlns:p14="http://schemas.microsoft.com/office/powerpoint/2010/main" val="14844046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E6E631-2104-482D-8FE4-BBDF8C294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Plastika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E07C75-6316-4D72-85CD-EB1DE847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Plastika neboli pohyb těla je jedním z výrazných projevů při komunikaci. Jde o to, jak mluvčí stojí, jaký má postoj, držení těla, jak chodí, jakým způsobem a s jakými projevy se přemísťuje z místa na místo. Zahrnujeme zde i </a:t>
            </a:r>
            <a:r>
              <a:rPr lang="cs-CZ" dirty="0" err="1"/>
              <a:t>posturu</a:t>
            </a:r>
            <a:r>
              <a:rPr lang="cs-CZ" dirty="0"/>
              <a:t> těla při příchodu a odchodu z místnosti nebo místa.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832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Proxemika</a:t>
            </a:r>
            <a:r>
              <a:rPr lang="cs-CZ" dirty="0"/>
              <a:t> (vzdálenost)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4 typy (americký antropolog Edward </a:t>
            </a:r>
            <a:r>
              <a:rPr lang="cs-CZ" dirty="0" err="1"/>
              <a:t>Hall</a:t>
            </a:r>
            <a:r>
              <a:rPr lang="cs-CZ" dirty="0"/>
              <a:t>) – definují vztah mezi lidmi</a:t>
            </a:r>
          </a:p>
          <a:p>
            <a:r>
              <a:rPr lang="cs-CZ" dirty="0"/>
              <a:t>Intimní (45 cm a méně) </a:t>
            </a:r>
          </a:p>
          <a:p>
            <a:r>
              <a:rPr lang="cs-CZ" dirty="0">
                <a:solidFill>
                  <a:srgbClr val="FF0000"/>
                </a:solidFill>
              </a:rPr>
              <a:t>Osobní (45 až 120) – „na podání ruky“ – evropská „bublina“, J X S</a:t>
            </a:r>
          </a:p>
          <a:p>
            <a:r>
              <a:rPr lang="cs-CZ" dirty="0"/>
              <a:t>Společenská – (1, 2 – 3, 7 m) – obchodní komunikace</a:t>
            </a:r>
          </a:p>
          <a:p>
            <a:r>
              <a:rPr lang="cs-CZ" dirty="0"/>
              <a:t>Veřejná – (nad 3, 7) </a:t>
            </a:r>
          </a:p>
          <a:p>
            <a:pPr marL="0" indent="0">
              <a:buNone/>
            </a:pPr>
            <a:r>
              <a:rPr lang="cs-CZ" dirty="0"/>
              <a:t>Děti stojí blíže než dospělí. Také otázka „komunikační kompetence“.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3547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AA13D-ABC0-4A2F-B251-989BDB816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014F33-B503-4D25-8007-1987DC41A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Někdy můžeme pozorovat </a:t>
            </a:r>
            <a:r>
              <a:rPr lang="cs-CZ" dirty="0">
                <a:solidFill>
                  <a:srgbClr val="FF0000"/>
                </a:solidFill>
              </a:rPr>
              <a:t>tzv. </a:t>
            </a:r>
            <a:r>
              <a:rPr lang="cs-CZ" dirty="0" err="1">
                <a:solidFill>
                  <a:srgbClr val="FF0000"/>
                </a:solidFill>
              </a:rPr>
              <a:t>proxemický</a:t>
            </a:r>
            <a:r>
              <a:rPr lang="cs-CZ" dirty="0">
                <a:solidFill>
                  <a:srgbClr val="FF0000"/>
                </a:solidFill>
              </a:rPr>
              <a:t> tanec </a:t>
            </a:r>
            <a:r>
              <a:rPr lang="cs-CZ" dirty="0"/>
              <a:t>(Křivohlavý, 1988). Jde o snahu komunikujících vyrovnat vzdálenost mezi sebou.  Je to jev, který se projevuje oddalováním a přibližováním se zúčastněných osob (může tak připomínat pohyb boxerů v ringu).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60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Při dělání písniček na děti nemyslíme, myslíme na to, aby se líbily nám, říkají Svěrák s Uhlířem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2693194"/>
            <a:ext cx="4673600" cy="261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30791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Komunikační signály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1986" y="156804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Barvy</a:t>
            </a:r>
            <a:r>
              <a:rPr lang="cs-CZ" dirty="0"/>
              <a:t> (</a:t>
            </a:r>
            <a:r>
              <a:rPr lang="cs-CZ" dirty="0">
                <a:solidFill>
                  <a:srgbClr val="FF0000"/>
                </a:solidFill>
              </a:rPr>
              <a:t>červená</a:t>
            </a:r>
            <a:r>
              <a:rPr lang="cs-CZ" dirty="0"/>
              <a:t>, černá, růžová atd.), </a:t>
            </a:r>
            <a:r>
              <a:rPr lang="cs-CZ" b="1" dirty="0"/>
              <a:t>dekorace</a:t>
            </a:r>
            <a:r>
              <a:rPr lang="cs-CZ" dirty="0"/>
              <a:t> (Vánoce, slavnostní stůl, stůl pro intimní večeři atd.), oblečení, šperky (zásnubní, snubní, rozpůlená srdíčka, znamení, hodinky atd.), </a:t>
            </a:r>
            <a:r>
              <a:rPr lang="cs-CZ" b="1" dirty="0"/>
              <a:t>dárky</a:t>
            </a:r>
            <a:r>
              <a:rPr lang="cs-CZ" dirty="0"/>
              <a:t>, mluva květin atd. </a:t>
            </a:r>
          </a:p>
          <a:p>
            <a:r>
              <a:rPr lang="cs-CZ" dirty="0"/>
              <a:t>Věc kultury – co dát jako dárek! Chryzantémy – nedáváme ženám v Belgii; islámské země– ne alkohol atd.; obecně se nedává kosmetika, vyjma parfémů – to je ale intimní dárek. </a:t>
            </a:r>
          </a:p>
          <a:p>
            <a:r>
              <a:rPr lang="cs-CZ" dirty="0"/>
              <a:t>Bílá – někde barva smrti a smutku, barva čistoty atd.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9573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Čich/vůně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73368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Mlčení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Symbolika mlčení (USA X Japonsko). </a:t>
            </a:r>
          </a:p>
          <a:p>
            <a:r>
              <a:rPr lang="cs-CZ" dirty="0"/>
              <a:t>Fatická komunikace raději než mlčení.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67765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Dimenze času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Kulturní (formální – vymezován kulturami (sociální hodiny) – „</a:t>
            </a:r>
            <a:r>
              <a:rPr lang="cs-CZ" dirty="0" err="1"/>
              <a:t>maňána</a:t>
            </a:r>
            <a:r>
              <a:rPr lang="cs-CZ" dirty="0"/>
              <a:t>“ vs. „čas jsou peníze“ a neformální – navždy, brzy, ihned) a </a:t>
            </a:r>
            <a:r>
              <a:rPr lang="cs-CZ" b="1" dirty="0"/>
              <a:t>psychologický čas, čas „v nás“</a:t>
            </a:r>
            <a:r>
              <a:rPr lang="cs-CZ" dirty="0"/>
              <a:t> (minulost – negativní a pozitivní minulost, přítomnost – „žít přítomností“, fatalistická přítomnost (osud), hédonistická přítomnost (okamžik) a budoucnost). Mezilidská a mezikulturní nedorozumění. </a:t>
            </a:r>
            <a:r>
              <a:rPr lang="cs-CZ" dirty="0" err="1"/>
              <a:t>Timeperspective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4217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Monochronismus</a:t>
            </a:r>
            <a:r>
              <a:rPr lang="cs-CZ" dirty="0"/>
              <a:t> a </a:t>
            </a:r>
            <a:r>
              <a:rPr lang="cs-CZ" dirty="0" err="1"/>
              <a:t>polychronismus</a:t>
            </a:r>
            <a:r>
              <a:rPr lang="cs-CZ" dirty="0"/>
              <a:t>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Monochronní člověk – dělá věci postupně, jednu po druhé, soustavně; časové rozvrhy dodržuje atd. </a:t>
            </a:r>
          </a:p>
          <a:p>
            <a:r>
              <a:rPr lang="cs-CZ" dirty="0" err="1"/>
              <a:t>Polysynchronní</a:t>
            </a:r>
            <a:r>
              <a:rPr lang="cs-CZ" dirty="0"/>
              <a:t> člověk – dělá několik věcí najednou, časové rozvrhy jsou orientační.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37222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Potřebná je i neverbální </a:t>
            </a:r>
            <a:r>
              <a:rPr lang="cs-CZ" b="1" dirty="0"/>
              <a:t>zpětná vazba</a:t>
            </a:r>
            <a:r>
              <a:rPr lang="cs-CZ" dirty="0"/>
              <a:t> – mluvčí „monitoruje“, zda mu bylo rozuměno. Synchronní (okamžitá), asynchronní (s časovým odstupem, většinou u psaných textů). </a:t>
            </a:r>
            <a:r>
              <a:rPr lang="cs-CZ" b="1" dirty="0"/>
              <a:t>Regulátory </a:t>
            </a:r>
            <a:r>
              <a:rPr lang="cs-CZ" dirty="0"/>
              <a:t>– používáme k monitorování, kontrolování a koordinaci komunikace (např. výzva hlavou k tomu, aby někdo pokračoval v hovoru atd.)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16816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Výsledek obrázku pro Fiala OD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993900"/>
            <a:ext cx="541020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42970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DED8FE-EB25-4292-951D-42BA0BBC1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harisma efekt. Jak přimět ostatní, aby jednali podle vaší vůle - Forbes">
            <a:extLst>
              <a:ext uri="{FF2B5EF4-FFF2-40B4-BE49-F238E27FC236}">
                <a16:creationId xmlns:a16="http://schemas.microsoft.com/office/drawing/2014/main" id="{0C8A68D5-C76D-40D5-8FB9-DC1F22B3175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256" y="2818616"/>
            <a:ext cx="4515488" cy="2733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73893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FC46-23ED-48A4-9A17-F45CDFC79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57E3932-59FD-4353-8965-6CE8FF8C75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57" y="2300402"/>
            <a:ext cx="4000500" cy="2667000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286E36E-4718-46F7-9993-FF75F20CF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55" y="265543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306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https://zpravy.aktualne.cz/galerie-a-videa/predstaveni-prvnich-dam-kandidati-na-      6</a:t>
            </a:r>
            <a:r>
              <a:rPr lang="cs-CZ" dirty="0"/>
              <a:t>. 1. 2018</a:t>
            </a:r>
          </a:p>
        </p:txBody>
      </p:sp>
    </p:spTree>
    <p:extLst>
      <p:ext uri="{BB962C8B-B14F-4D97-AF65-F5344CB8AC3E}">
        <p14:creationId xmlns:p14="http://schemas.microsoft.com/office/powerpoint/2010/main" val="186917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229C33-36D3-4807-B406-9A51700AF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AEC84E8-A640-405A-96C9-7506F134D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0" y="2448719"/>
            <a:ext cx="5524500" cy="3105150"/>
          </a:xfrm>
        </p:spPr>
      </p:pic>
    </p:spTree>
    <p:extLst>
      <p:ext uri="{BB962C8B-B14F-4D97-AF65-F5344CB8AC3E}">
        <p14:creationId xmlns:p14="http://schemas.microsoft.com/office/powerpoint/2010/main" val="14134136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454418-73F2-4FE6-B86D-0EE0256E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Gestikulace řečníka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CD9044-2E46-48EE-910C-4798E80B8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postoj – ruce vpředu před tělem – viz „Merkelová“ – ale trošku níže.</a:t>
            </a:r>
          </a:p>
          <a:p>
            <a:r>
              <a:rPr lang="cs-CZ" dirty="0"/>
              <a:t>Pak je možné variovat – jedna ruka v lokti ohnutá a druhá svěšená, při důrazu otevření dlaně atd., dále opětovné spojení rukou – dlaně opřené z vnitřní strany o sebe, opětovné uvolnění jedné ruky atd. </a:t>
            </a:r>
          </a:p>
          <a:p>
            <a:r>
              <a:rPr lang="cs-CZ" b="1" dirty="0"/>
              <a:t>Základní držení rukou </a:t>
            </a:r>
            <a:r>
              <a:rPr lang="cs-CZ" dirty="0"/>
              <a:t>– viz </a:t>
            </a:r>
            <a:r>
              <a:rPr lang="cs-CZ" dirty="0" err="1"/>
              <a:t>Chuck</a:t>
            </a:r>
            <a:r>
              <a:rPr lang="cs-CZ" dirty="0"/>
              <a:t> </a:t>
            </a:r>
            <a:r>
              <a:rPr lang="cs-CZ" dirty="0" err="1"/>
              <a:t>Plunkett</a:t>
            </a:r>
            <a:r>
              <a:rPr lang="cs-CZ" dirty="0"/>
              <a:t> (TED talk) – Když umírá místní zpravodajství</a:t>
            </a:r>
          </a:p>
          <a:p>
            <a:r>
              <a:rPr lang="cs-CZ" dirty="0"/>
              <a:t>ttps://www.ted.com/talks/chuck_plunkett_when_local_news_dies_so_does_democracy?lan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7465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16579-291C-443A-9C9D-CE4A30677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524471-920A-414E-8D37-D9FD59E28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cs-CZ" dirty="0"/>
              <a:t>Ursula von der </a:t>
            </a:r>
            <a:r>
              <a:rPr lang="cs-CZ" dirty="0" err="1"/>
              <a:t>Leyen</a:t>
            </a:r>
            <a:r>
              <a:rPr lang="cs-CZ" dirty="0"/>
              <a:t> – </a:t>
            </a:r>
            <a:r>
              <a:rPr lang="cs-CZ" b="1" dirty="0"/>
              <a:t>organizovaná gesta, cíleně volená</a:t>
            </a:r>
          </a:p>
          <a:p>
            <a:r>
              <a:rPr lang="cs-CZ" dirty="0">
                <a:hlinkClick r:id="rId2"/>
              </a:rPr>
              <a:t>https://www.ted.com/talks/ursula_von_der_leyen_europe_s_plan_to_become_the_first_carbon_neutr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40110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5130B8-CC21-4408-8B4D-2216885DF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Obama</a:t>
            </a:r>
          </a:p>
        </p:txBody>
      </p:sp>
      <p:pic>
        <p:nvPicPr>
          <p:cNvPr id="2050" name="Picture 2" descr="Soubor:Barack Obama at Las Vegas Presidential Forum.jpg – Wikipedie">
            <a:extLst>
              <a:ext uri="{FF2B5EF4-FFF2-40B4-BE49-F238E27FC236}">
                <a16:creationId xmlns:a16="http://schemas.microsoft.com/office/drawing/2014/main" id="{471B197F-F403-4B4F-A937-D994B45D64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532" y="221535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bama prolomil ticho o Trumpovi | Hospodářské noviny (iHNed.cz)">
            <a:extLst>
              <a:ext uri="{FF2B5EF4-FFF2-40B4-BE49-F238E27FC236}">
                <a16:creationId xmlns:a16="http://schemas.microsoft.com/office/drawing/2014/main" id="{9809B3DD-362B-4976-85A4-CD6FAC665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08" y="2215355"/>
            <a:ext cx="3094216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20FB8ED-2EB6-4588-8B5F-96884E5674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92608" y="2215355"/>
            <a:ext cx="3102256" cy="174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490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890420-1505-4832-A158-6C8D45E66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EA861B9-7AB6-4044-948B-3C14879636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5" y="2315369"/>
            <a:ext cx="3371850" cy="3371850"/>
          </a:xfrm>
        </p:spPr>
      </p:pic>
    </p:spTree>
    <p:extLst>
      <p:ext uri="{BB962C8B-B14F-4D97-AF65-F5344CB8AC3E}">
        <p14:creationId xmlns:p14="http://schemas.microsoft.com/office/powerpoint/2010/main" val="18687914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282EAF-4F63-4294-ACCF-E2A46C9D4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neděláme při gestikulaci (pokud to nemá nějaký význam při našem projevu)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F55CFA-DD9B-44B7-8B5E-2C83C7E8C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Mnutí rukou</a:t>
            </a:r>
          </a:p>
          <a:p>
            <a:r>
              <a:rPr lang="cs-CZ" dirty="0"/>
              <a:t>Proplétání prstů</a:t>
            </a:r>
          </a:p>
          <a:p>
            <a:r>
              <a:rPr lang="cs-CZ" dirty="0"/>
              <a:t>Hraní si s prsty</a:t>
            </a:r>
          </a:p>
          <a:p>
            <a:r>
              <a:rPr lang="cs-CZ" dirty="0"/>
              <a:t>Dělání „veverky“ </a:t>
            </a:r>
          </a:p>
          <a:p>
            <a:r>
              <a:rPr lang="cs-CZ" dirty="0"/>
              <a:t>Spínání rukou </a:t>
            </a:r>
          </a:p>
          <a:p>
            <a:r>
              <a:rPr lang="cs-CZ" dirty="0"/>
              <a:t>Máchání rukama kolem sebe</a:t>
            </a:r>
          </a:p>
        </p:txBody>
      </p:sp>
    </p:spTree>
    <p:extLst>
      <p:ext uri="{BB962C8B-B14F-4D97-AF65-F5344CB8AC3E}">
        <p14:creationId xmlns:p14="http://schemas.microsoft.com/office/powerpoint/2010/main" val="16578316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1B85E9-5622-4E74-B774-E63280870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Řeč těla - Jak rozumět signálům řeči těla a cíleně je používat - Gregor Adamczyk, Bruno Tiziana">
            <a:extLst>
              <a:ext uri="{FF2B5EF4-FFF2-40B4-BE49-F238E27FC236}">
                <a16:creationId xmlns:a16="http://schemas.microsoft.com/office/drawing/2014/main" id="{A198C685-E041-4A08-91A8-0E041798E0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2" y="2096294"/>
            <a:ext cx="26574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186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3E4A2-5D9D-47AD-A84A-9352D940B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Překřížené ruce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FC3DC9-8A00-4E44-8575-7E1E91C12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Vyjadřují </a:t>
            </a:r>
            <a:r>
              <a:rPr lang="cs-CZ" dirty="0">
                <a:solidFill>
                  <a:srgbClr val="FF0000"/>
                </a:solidFill>
              </a:rPr>
              <a:t>nesouhlas</a:t>
            </a:r>
            <a:r>
              <a:rPr lang="cs-CZ" dirty="0"/>
              <a:t>. </a:t>
            </a:r>
          </a:p>
          <a:p>
            <a:r>
              <a:rPr lang="cs-CZ" dirty="0"/>
              <a:t>Často se v této pozici fotí manažeři, aby podtrhli svou </a:t>
            </a:r>
            <a:r>
              <a:rPr lang="cs-CZ" dirty="0">
                <a:solidFill>
                  <a:srgbClr val="FF0000"/>
                </a:solidFill>
              </a:rPr>
              <a:t>důležitost.</a:t>
            </a:r>
            <a:r>
              <a:rPr lang="cs-CZ" dirty="0"/>
              <a:t> </a:t>
            </a:r>
          </a:p>
          <a:p>
            <a:r>
              <a:rPr lang="cs-CZ" dirty="0"/>
              <a:t>Jedná jen pouze o pohodlnou polohu, která nic nevyjadřuje. „Může to být i forma, </a:t>
            </a:r>
            <a:r>
              <a:rPr lang="cs-CZ" dirty="0">
                <a:solidFill>
                  <a:srgbClr val="FF0000"/>
                </a:solidFill>
              </a:rPr>
              <a:t>jak se uklidnit</a:t>
            </a:r>
            <a:r>
              <a:rPr lang="cs-CZ" dirty="0"/>
              <a:t>, protože při této pozici vlastně objímáme sami sebe</a:t>
            </a:r>
            <a:r>
              <a:rPr lang="cs-CZ" dirty="0">
                <a:solidFill>
                  <a:schemeClr val="accent1"/>
                </a:solidFill>
              </a:rPr>
              <a:t>.“ (</a:t>
            </a:r>
            <a:r>
              <a:rPr lang="cs-CZ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Tajemství řeči těla; bývalý agent FBI </a:t>
            </a:r>
            <a:r>
              <a:rPr lang="cs-CZ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</a:t>
            </a:r>
            <a:r>
              <a:rPr lang="cs-CZ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Navarro</a:t>
            </a:r>
            <a:r>
              <a:rPr lang="cs-CZ" dirty="0">
                <a:solidFill>
                  <a:schemeClr val="accent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5478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Gesta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1) </a:t>
            </a:r>
            <a:r>
              <a:rPr lang="cs-CZ" b="1" dirty="0"/>
              <a:t>Symbolická</a:t>
            </a:r>
            <a:r>
              <a:rPr lang="cs-CZ" dirty="0"/>
              <a:t> – sevřená pěst, vztyčený ukazováček nebo prostředníček, ukazováček a malíček (v Itálii nevhodné – „paroháč“, ale v Texasu – podpora, pozdrav; u nás také (</a:t>
            </a:r>
            <a:r>
              <a:rPr lang="cs-CZ" dirty="0" err="1"/>
              <a:t>Ozák</a:t>
            </a:r>
            <a:r>
              <a:rPr lang="cs-CZ" dirty="0"/>
              <a:t> a Lexa); mávání atd.</a:t>
            </a:r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b="1" dirty="0"/>
              <a:t>Ikonická</a:t>
            </a:r>
            <a:r>
              <a:rPr lang="cs-CZ" dirty="0"/>
              <a:t> – „koule“; pravidlo 5 minut (ukázání prsty) atd. </a:t>
            </a:r>
          </a:p>
          <a:p>
            <a:pPr marL="0" indent="0">
              <a:buNone/>
            </a:pPr>
            <a:r>
              <a:rPr lang="cs-CZ" dirty="0"/>
              <a:t>3) </a:t>
            </a:r>
            <a:r>
              <a:rPr lang="cs-CZ" b="1" dirty="0"/>
              <a:t>Rytmická</a:t>
            </a:r>
            <a:r>
              <a:rPr lang="cs-CZ" dirty="0"/>
              <a:t> – podporují rytmus řeči (všimněme si, když telefonujeme atd.)</a:t>
            </a:r>
          </a:p>
          <a:p>
            <a:pPr marL="0" indent="0">
              <a:buNone/>
            </a:pPr>
            <a:r>
              <a:rPr lang="cs-CZ" dirty="0"/>
              <a:t>4) Nefunkční – mávání rukama kolem sebe atd.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552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Ilustrátor – </a:t>
            </a:r>
            <a:r>
              <a:rPr lang="cs-CZ" dirty="0"/>
              <a:t>podporuje/zintenzivňuje verbální sdělení; např. ukázání vlevo, vpravo) </a:t>
            </a:r>
          </a:p>
          <a:p>
            <a:r>
              <a:rPr lang="cs-CZ" b="1" dirty="0"/>
              <a:t>Adaptér – </a:t>
            </a:r>
            <a:r>
              <a:rPr lang="cs-CZ" dirty="0"/>
              <a:t>uspokojuje vlastní potřebu – škrabání, odhrnování vlasů atd.). </a:t>
            </a:r>
          </a:p>
          <a:p>
            <a:r>
              <a:rPr lang="cs-CZ" b="1" dirty="0"/>
              <a:t>Regulátory </a:t>
            </a:r>
            <a:r>
              <a:rPr lang="cs-CZ" dirty="0"/>
              <a:t>– monitorování a kontrola komunikace (výzva ke komunikaci, pokračování – kývnutí hlavou, ukázání rukou např. jako výzva ke komunikaci, předání slova atd.).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547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1765</Words>
  <Application>Microsoft Office PowerPoint</Application>
  <PresentationFormat>Širokoúhlá obrazovka</PresentationFormat>
  <Paragraphs>136</Paragraphs>
  <Slides>65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65</vt:i4>
      </vt:variant>
    </vt:vector>
  </HeadingPairs>
  <TitlesOfParts>
    <vt:vector size="69" baseType="lpstr">
      <vt:lpstr>Arial</vt:lpstr>
      <vt:lpstr>Calibri</vt:lpstr>
      <vt:lpstr>Calibri Light</vt:lpstr>
      <vt:lpstr>Motiv Office</vt:lpstr>
      <vt:lpstr>Neverbální prostředky komunikace</vt:lpstr>
      <vt:lpstr>Smysly</vt:lpstr>
      <vt:lpstr>Prezentace aplikace PowerPoint</vt:lpstr>
      <vt:lpstr>Prezentace aplikace PowerPoint</vt:lpstr>
      <vt:lpstr>Prezentace aplikace PowerPoint</vt:lpstr>
      <vt:lpstr>Prezentace aplikace PowerPoint</vt:lpstr>
      <vt:lpstr>Překřížené ruce </vt:lpstr>
      <vt:lpstr>Gesta  </vt:lpstr>
      <vt:lpstr>Prezentace aplikace PowerPoint</vt:lpstr>
      <vt:lpstr>„Dvojitá vazba“ (double-bind)</vt:lpstr>
      <vt:lpstr>Gesta_základní postoj, držení rukou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Takto ano</vt:lpstr>
      <vt:lpstr>Otevřené dlaně </vt:lpstr>
      <vt:lpstr>Prezentace aplikace PowerPoint</vt:lpstr>
      <vt:lpstr>Otevřená gesta</vt:lpstr>
      <vt:lpstr>Prezentace aplikace PowerPoint</vt:lpstr>
      <vt:lpstr>Prezentace aplikace PowerPoint</vt:lpstr>
      <vt:lpstr>Prezentace aplikace PowerPoint</vt:lpstr>
      <vt:lpstr>Symbolická gesta</vt:lpstr>
      <vt:lpstr>Pozor na kulturní rozdíly</vt:lpstr>
      <vt:lpstr>Mezikulturní sémantické rozdíly, zejména u abstraktních gest</vt:lpstr>
      <vt:lpstr>Prezentace aplikace PowerPoint</vt:lpstr>
      <vt:lpstr>Některá všeobecně platná, k praktickým činnostem</vt:lpstr>
      <vt:lpstr>Postura, tělo v prostoru</vt:lpstr>
      <vt:lpstr>Prezentace aplikace PowerPoint</vt:lpstr>
      <vt:lpstr>Prezentace aplikace PowerPoint</vt:lpstr>
      <vt:lpstr>Haptika - pojem zavedl lingvista William Austin </vt:lpstr>
      <vt:lpstr>Podání ruky</vt:lpstr>
      <vt:lpstr>Prezentace aplikace PowerPoint</vt:lpstr>
      <vt:lpstr>Prezentace aplikace PowerPoint</vt:lpstr>
      <vt:lpstr>Trump a Karel III.</vt:lpstr>
      <vt:lpstr>Trump a japonský premiér (2017)</vt:lpstr>
      <vt:lpstr>Trump a kanadský premiér</vt:lpstr>
      <vt:lpstr>Chodidla</vt:lpstr>
      <vt:lpstr>Sed</vt:lpstr>
      <vt:lpstr>Prezentace aplikace PowerPoint</vt:lpstr>
      <vt:lpstr>Prezentace aplikace PowerPoint</vt:lpstr>
      <vt:lpstr>Takhle dáma nesedí: Markéta Pekarová Adamová to v Albánii schytává nejen za nohu přes nohu. Co dalšího jí vytkli? (Super.cz, 27. 11. 2024) </vt:lpstr>
      <vt:lpstr>Prezentace aplikace PowerPoint</vt:lpstr>
      <vt:lpstr>Mimika </vt:lpstr>
      <vt:lpstr>Úsměv</vt:lpstr>
      <vt:lpstr>Plastika </vt:lpstr>
      <vt:lpstr>Proxemika (vzdálenost) </vt:lpstr>
      <vt:lpstr>Prezentace aplikace PowerPoint</vt:lpstr>
      <vt:lpstr>Komunikační signály </vt:lpstr>
      <vt:lpstr>Prezentace aplikace PowerPoint</vt:lpstr>
      <vt:lpstr>Mlčení </vt:lpstr>
      <vt:lpstr>Dimenze času  </vt:lpstr>
      <vt:lpstr>Monochronismus a polychronismus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Gestikulace řečníka </vt:lpstr>
      <vt:lpstr>Prezentace aplikace PowerPoint</vt:lpstr>
      <vt:lpstr>Obama</vt:lpstr>
      <vt:lpstr>Prezentace aplikace PowerPoint</vt:lpstr>
      <vt:lpstr>Co neděláme při gestikulaci (pokud to nemá nějaký význam při našem projevu)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Neverbální prostředky komunikace</dc:title>
  <dc:creator>Sonja</dc:creator>
  <cp:lastModifiedBy>Soňa Schneiderová</cp:lastModifiedBy>
  <cp:revision>50</cp:revision>
  <dcterms:created xsi:type="dcterms:W3CDTF">2017-10-09T17:49:04Z</dcterms:created>
  <dcterms:modified xsi:type="dcterms:W3CDTF">2026-04-30T10:43:15Z</dcterms:modified>
</cp:coreProperties>
</file>