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64" r:id="rId5"/>
    <p:sldId id="265" r:id="rId6"/>
    <p:sldId id="267" r:id="rId7"/>
    <p:sldId id="268" r:id="rId8"/>
    <p:sldId id="269" r:id="rId9"/>
    <p:sldId id="270" r:id="rId10"/>
    <p:sldId id="271" r:id="rId11"/>
    <p:sldId id="272" r:id="rId12"/>
    <p:sldId id="273" r:id="rId13"/>
    <p:sldId id="277" r:id="rId14"/>
    <p:sldId id="274" r:id="rId15"/>
    <p:sldId id="275" r:id="rId16"/>
    <p:sldId id="276"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993B1-7FB9-4EEF-91A2-65493FC41B4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BA08D41-6259-4AA0-A804-2200F6833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7ECAC5A-1130-4826-A823-5EE6AFB997F5}"/>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5" name="Zástupný symbol pro zápatí 4">
            <a:extLst>
              <a:ext uri="{FF2B5EF4-FFF2-40B4-BE49-F238E27FC236}">
                <a16:creationId xmlns:a16="http://schemas.microsoft.com/office/drawing/2014/main" id="{2C17C592-441E-449E-9A22-C8055432BA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ADB282-F886-4310-95A2-0278F13150D4}"/>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136643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629173-6B73-4851-A8D6-461952119B3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EBFAAEE-37B3-4A39-BFEA-1496D96178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F50E88-7139-4C8B-861B-0F7062F188BC}"/>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5" name="Zástupný symbol pro zápatí 4">
            <a:extLst>
              <a:ext uri="{FF2B5EF4-FFF2-40B4-BE49-F238E27FC236}">
                <a16:creationId xmlns:a16="http://schemas.microsoft.com/office/drawing/2014/main" id="{3D9E0E29-C754-41FA-9FE9-124798A4A4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E080A30-7DF2-48A1-8675-FA51D68618D7}"/>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239699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246BB2F-74AB-4768-BCCD-D4B8F6D742E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B9AF73F-908F-4148-A62D-5EB0D11CE66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48BE52-9618-4459-91EF-B1BDADA54562}"/>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5" name="Zástupný symbol pro zápatí 4">
            <a:extLst>
              <a:ext uri="{FF2B5EF4-FFF2-40B4-BE49-F238E27FC236}">
                <a16:creationId xmlns:a16="http://schemas.microsoft.com/office/drawing/2014/main" id="{42E1390F-F8E2-4F23-8D46-B0F2DD8D7D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5825A9-6A89-4FD9-A073-67610210EFE1}"/>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240355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448F77-2560-4195-8E88-7B73AA6813A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5D02A54-3BB1-42BD-89FF-45A26A1AF23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78EABD7-185C-4614-9FF0-FA03B9053766}"/>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5" name="Zástupný symbol pro zápatí 4">
            <a:extLst>
              <a:ext uri="{FF2B5EF4-FFF2-40B4-BE49-F238E27FC236}">
                <a16:creationId xmlns:a16="http://schemas.microsoft.com/office/drawing/2014/main" id="{ADBB6F09-DDC0-4625-B979-C53D3100A8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FC4C2F-E262-483F-BDC1-5D23C7C457A7}"/>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6182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466E57-4802-402F-B80D-637C46D30B6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B89A788-C9BA-4FDB-B1C5-451D1BF38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C9A1E7B-7370-45D8-A8F1-381728287A90}"/>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5" name="Zástupný symbol pro zápatí 4">
            <a:extLst>
              <a:ext uri="{FF2B5EF4-FFF2-40B4-BE49-F238E27FC236}">
                <a16:creationId xmlns:a16="http://schemas.microsoft.com/office/drawing/2014/main" id="{28F5CC9F-D3C9-44DD-9425-BEE67FE306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D71F49-2C51-4412-B40D-6A38175AD8B6}"/>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396401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7E99A9-EBDF-43D8-A03C-76E81D1F3F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1106D2B-7ADE-4751-87BD-610C062AC6B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D65539A-F337-4471-9BA4-D2A7AD1F0E9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EFEED2E-5E4E-4F68-8106-5CA4C8DEDFA8}"/>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6" name="Zástupný symbol pro zápatí 5">
            <a:extLst>
              <a:ext uri="{FF2B5EF4-FFF2-40B4-BE49-F238E27FC236}">
                <a16:creationId xmlns:a16="http://schemas.microsoft.com/office/drawing/2014/main" id="{AA9EF190-22F4-4337-A371-FC91D5A2403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CC3135B-CE81-4CCD-9C80-CB78B874C93C}"/>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347275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B1FBDC-CFB7-4A96-AEAE-440EE1E9E19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F147DB9-2503-4151-B0B3-9D9B48FB9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60B975C-8024-486E-915A-BE6AB8F8F2B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B445B59-5F11-4007-B68D-25677A7B0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DDCC6C5-F9DC-4034-979E-4010ABC7FB6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85E08DF-9334-469C-B44A-3FF52D665F7C}"/>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8" name="Zástupný symbol pro zápatí 7">
            <a:extLst>
              <a:ext uri="{FF2B5EF4-FFF2-40B4-BE49-F238E27FC236}">
                <a16:creationId xmlns:a16="http://schemas.microsoft.com/office/drawing/2014/main" id="{8EB3FD5C-56F9-45DA-A1E4-BF705815231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348889E-456F-43FD-B478-45179169A880}"/>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139508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B20B59-420F-4206-B607-315F94C73AE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2AFB6F7-65EB-4ADA-8D91-20D41DC6D8BB}"/>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4" name="Zástupný symbol pro zápatí 3">
            <a:extLst>
              <a:ext uri="{FF2B5EF4-FFF2-40B4-BE49-F238E27FC236}">
                <a16:creationId xmlns:a16="http://schemas.microsoft.com/office/drawing/2014/main" id="{F98C8C56-9C48-4A13-B2B1-7A1EA70EDF9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077DD25-11A2-443B-A22A-5B4D6C91F814}"/>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5501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DDC33C2-39F9-4106-A2A5-5B5C12332E94}"/>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3" name="Zástupný symbol pro zápatí 2">
            <a:extLst>
              <a:ext uri="{FF2B5EF4-FFF2-40B4-BE49-F238E27FC236}">
                <a16:creationId xmlns:a16="http://schemas.microsoft.com/office/drawing/2014/main" id="{A64D3F4B-CA2D-49ED-99A2-6DD05972F07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73E8DD5-E970-49CA-90D0-86AE5567106D}"/>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22689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112FA7-A54D-45DC-B7DF-05C0FF5F679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3DEE50D-2634-4793-BACC-0BDADEDC1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D691643-A850-4222-9AA2-BBFF12449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A64707D-262F-4F74-8B4B-FEED077D5CD1}"/>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6" name="Zástupný symbol pro zápatí 5">
            <a:extLst>
              <a:ext uri="{FF2B5EF4-FFF2-40B4-BE49-F238E27FC236}">
                <a16:creationId xmlns:a16="http://schemas.microsoft.com/office/drawing/2014/main" id="{A28DBA31-017B-43B6-B273-AE19BB54452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9139102-5F6D-423C-BBE5-F551F5A48172}"/>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255140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5AF92-5C44-49CF-9394-25B0806A0E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D27CD0E-5FF4-4AF3-9B0B-0E80C24A26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DD9B0C0-3CC2-4099-9DCC-F74B2BCDF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01D295C-0B2A-4E27-B092-6781448827AE}"/>
              </a:ext>
            </a:extLst>
          </p:cNvPr>
          <p:cNvSpPr>
            <a:spLocks noGrp="1"/>
          </p:cNvSpPr>
          <p:nvPr>
            <p:ph type="dt" sz="half" idx="10"/>
          </p:nvPr>
        </p:nvSpPr>
        <p:spPr/>
        <p:txBody>
          <a:bodyPr/>
          <a:lstStyle/>
          <a:p>
            <a:fld id="{41F2B997-E92C-4AA0-BD32-18486B79396A}" type="datetimeFigureOut">
              <a:rPr lang="cs-CZ" smtClean="0"/>
              <a:t>01.02.2021</a:t>
            </a:fld>
            <a:endParaRPr lang="cs-CZ"/>
          </a:p>
        </p:txBody>
      </p:sp>
      <p:sp>
        <p:nvSpPr>
          <p:cNvPr id="6" name="Zástupný symbol pro zápatí 5">
            <a:extLst>
              <a:ext uri="{FF2B5EF4-FFF2-40B4-BE49-F238E27FC236}">
                <a16:creationId xmlns:a16="http://schemas.microsoft.com/office/drawing/2014/main" id="{66C4ED5E-81B5-444C-85F4-404D30B2843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6EC412B-E3EC-4650-A9D3-625AEEF95CA4}"/>
              </a:ext>
            </a:extLst>
          </p:cNvPr>
          <p:cNvSpPr>
            <a:spLocks noGrp="1"/>
          </p:cNvSpPr>
          <p:nvPr>
            <p:ph type="sldNum" sz="quarter" idx="12"/>
          </p:nvPr>
        </p:nvSpPr>
        <p:spPr/>
        <p:txBody>
          <a:bodyPr/>
          <a:lstStyle/>
          <a:p>
            <a:fld id="{37569BC4-7CED-4614-9082-BFB4B4AD30AC}" type="slidenum">
              <a:rPr lang="cs-CZ" smtClean="0"/>
              <a:t>‹#›</a:t>
            </a:fld>
            <a:endParaRPr lang="cs-CZ"/>
          </a:p>
        </p:txBody>
      </p:sp>
    </p:spTree>
    <p:extLst>
      <p:ext uri="{BB962C8B-B14F-4D97-AF65-F5344CB8AC3E}">
        <p14:creationId xmlns:p14="http://schemas.microsoft.com/office/powerpoint/2010/main" val="24835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0E514BC-B097-438C-9C97-0900B97C9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728878B-B9DD-4990-A1D5-C5C83FCEF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0631BF-8393-4456-85EA-1A6D50482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2B997-E92C-4AA0-BD32-18486B79396A}" type="datetimeFigureOut">
              <a:rPr lang="cs-CZ" smtClean="0"/>
              <a:t>01.02.2021</a:t>
            </a:fld>
            <a:endParaRPr lang="cs-CZ"/>
          </a:p>
        </p:txBody>
      </p:sp>
      <p:sp>
        <p:nvSpPr>
          <p:cNvPr id="5" name="Zástupný symbol pro zápatí 4">
            <a:extLst>
              <a:ext uri="{FF2B5EF4-FFF2-40B4-BE49-F238E27FC236}">
                <a16:creationId xmlns:a16="http://schemas.microsoft.com/office/drawing/2014/main" id="{F59B501E-42CA-4D7D-8461-BEEF6FDAF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16BADA4-770F-45EB-A2E4-7273B8F4C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69BC4-7CED-4614-9082-BFB4B4AD30AC}" type="slidenum">
              <a:rPr lang="cs-CZ" smtClean="0"/>
              <a:t>‹#›</a:t>
            </a:fld>
            <a:endParaRPr lang="cs-CZ"/>
          </a:p>
        </p:txBody>
      </p:sp>
    </p:spTree>
    <p:extLst>
      <p:ext uri="{BB962C8B-B14F-4D97-AF65-F5344CB8AC3E}">
        <p14:creationId xmlns:p14="http://schemas.microsoft.com/office/powerpoint/2010/main" val="316543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25DD60-E4C4-4E81-98C5-C990BCA02AD0}"/>
              </a:ext>
            </a:extLst>
          </p:cNvPr>
          <p:cNvSpPr>
            <a:spLocks noGrp="1"/>
          </p:cNvSpPr>
          <p:nvPr>
            <p:ph type="ctrTitle"/>
          </p:nvPr>
        </p:nvSpPr>
        <p:spPr/>
        <p:txBody>
          <a:bodyPr>
            <a:normAutofit/>
          </a:bodyPr>
          <a:lstStyle/>
          <a:p>
            <a:r>
              <a:rPr lang="cs-CZ" sz="4400" dirty="0"/>
              <a:t>Re</a:t>
            </a:r>
            <a:r>
              <a:rPr lang="de-DE" sz="4400" dirty="0"/>
              <a:t>publik Österreich</a:t>
            </a:r>
            <a:endParaRPr lang="cs-CZ" sz="4400" dirty="0"/>
          </a:p>
        </p:txBody>
      </p:sp>
      <p:sp>
        <p:nvSpPr>
          <p:cNvPr id="3" name="Podnadpis 2">
            <a:extLst>
              <a:ext uri="{FF2B5EF4-FFF2-40B4-BE49-F238E27FC236}">
                <a16:creationId xmlns:a16="http://schemas.microsoft.com/office/drawing/2014/main" id="{C88FCAEE-F374-4AD2-BE74-B2B60CFB43C9}"/>
              </a:ext>
            </a:extLst>
          </p:cNvPr>
          <p:cNvSpPr>
            <a:spLocks noGrp="1"/>
          </p:cNvSpPr>
          <p:nvPr>
            <p:ph type="subTitle" idx="1"/>
          </p:nvPr>
        </p:nvSpPr>
        <p:spPr/>
        <p:txBody>
          <a:bodyPr/>
          <a:lstStyle/>
          <a:p>
            <a:r>
              <a:rPr lang="de-DE" dirty="0"/>
              <a:t>Bundesländer</a:t>
            </a:r>
            <a:endParaRPr lang="cs-CZ" dirty="0"/>
          </a:p>
        </p:txBody>
      </p:sp>
    </p:spTree>
    <p:extLst>
      <p:ext uri="{BB962C8B-B14F-4D97-AF65-F5344CB8AC3E}">
        <p14:creationId xmlns:p14="http://schemas.microsoft.com/office/powerpoint/2010/main" val="367062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4D063724-5425-4286-9B43-0DD4649FC808}"/>
              </a:ext>
            </a:extLst>
          </p:cNvPr>
          <p:cNvSpPr>
            <a:spLocks noGrp="1"/>
          </p:cNvSpPr>
          <p:nvPr>
            <p:ph type="title"/>
          </p:nvPr>
        </p:nvSpPr>
        <p:spPr/>
        <p:txBody>
          <a:bodyPr/>
          <a:lstStyle/>
          <a:p>
            <a:pPr algn="ctr" eaLnBrk="1" hangingPunct="1"/>
            <a:r>
              <a:rPr lang="de-DE" altLang="cs-CZ" sz="3200" dirty="0"/>
              <a:t>OBERÖSTERREICH</a:t>
            </a:r>
            <a:br>
              <a:rPr lang="de-DE" altLang="cs-CZ" sz="3200" dirty="0"/>
            </a:br>
            <a:br>
              <a:rPr lang="de-DE" altLang="cs-CZ" sz="3200" dirty="0"/>
            </a:br>
            <a:endParaRPr lang="cs-CZ" altLang="cs-CZ" sz="2400" dirty="0"/>
          </a:p>
        </p:txBody>
      </p:sp>
      <p:sp>
        <p:nvSpPr>
          <p:cNvPr id="17411" name="Zástupný symbol pro obsah 2">
            <a:extLst>
              <a:ext uri="{FF2B5EF4-FFF2-40B4-BE49-F238E27FC236}">
                <a16:creationId xmlns:a16="http://schemas.microsoft.com/office/drawing/2014/main" id="{9A182F2D-AB34-489E-8D8E-2F29F0654302}"/>
              </a:ext>
            </a:extLst>
          </p:cNvPr>
          <p:cNvSpPr>
            <a:spLocks noGrp="1"/>
          </p:cNvSpPr>
          <p:nvPr>
            <p:ph idx="1"/>
          </p:nvPr>
        </p:nvSpPr>
        <p:spPr/>
        <p:txBody>
          <a:bodyPr>
            <a:normAutofit/>
          </a:bodyPr>
          <a:lstStyle/>
          <a:p>
            <a:pPr eaLnBrk="1" hangingPunct="1"/>
            <a:r>
              <a:rPr lang="de-DE" altLang="cs-CZ" sz="2000" dirty="0"/>
              <a:t>Fläche: </a:t>
            </a:r>
            <a:r>
              <a:rPr lang="cs-CZ" altLang="cs-CZ" sz="2000" dirty="0"/>
              <a:t>11.98</a:t>
            </a:r>
            <a:r>
              <a:rPr lang="de-DE" altLang="cs-CZ" sz="2000" dirty="0"/>
              <a:t>0</a:t>
            </a:r>
            <a:r>
              <a:rPr lang="cs-CZ" altLang="cs-CZ" sz="2000" dirty="0"/>
              <a:t> km</a:t>
            </a:r>
            <a:r>
              <a:rPr lang="cs-CZ" altLang="cs-CZ" sz="2000" baseline="30000" dirty="0"/>
              <a:t>2</a:t>
            </a:r>
          </a:p>
          <a:p>
            <a:pPr eaLnBrk="1" hangingPunct="1"/>
            <a:r>
              <a:rPr lang="de-DE" altLang="cs-CZ" sz="2000" dirty="0"/>
              <a:t>Einwohnerzahl: </a:t>
            </a:r>
            <a:r>
              <a:rPr lang="cs-CZ" altLang="cs-CZ" sz="2000" dirty="0"/>
              <a:t>1,4</a:t>
            </a:r>
            <a:r>
              <a:rPr lang="de-DE" altLang="cs-CZ" sz="2000" dirty="0"/>
              <a:t>90.000</a:t>
            </a:r>
            <a:endParaRPr lang="cs-CZ" altLang="cs-CZ" sz="2000" dirty="0"/>
          </a:p>
          <a:p>
            <a:pPr eaLnBrk="1" hangingPunct="1"/>
            <a:r>
              <a:rPr lang="de-DE" altLang="cs-CZ" sz="2000" dirty="0"/>
              <a:t>Landeshauptstadt</a:t>
            </a:r>
            <a:r>
              <a:rPr lang="cs-CZ" altLang="cs-CZ" sz="2000" dirty="0"/>
              <a:t>: </a:t>
            </a:r>
            <a:r>
              <a:rPr lang="de-DE" altLang="cs-CZ" sz="2000" dirty="0"/>
              <a:t>Linz </a:t>
            </a:r>
          </a:p>
          <a:p>
            <a:pPr eaLnBrk="1" hangingPunct="1"/>
            <a:r>
              <a:rPr lang="de-DE" altLang="cs-CZ" sz="2000" dirty="0"/>
              <a:t>Landesparlament: Oberösterreichischer Landtag (56 Sitze)</a:t>
            </a:r>
          </a:p>
          <a:p>
            <a:pPr eaLnBrk="1" hangingPunct="1"/>
            <a:r>
              <a:rPr lang="de-DE" altLang="cs-CZ" sz="2000" dirty="0"/>
              <a:t>Landessprache: Deutsch</a:t>
            </a:r>
          </a:p>
          <a:p>
            <a:pPr eaLnBrk="1" hangingPunct="1"/>
            <a:r>
              <a:rPr lang="de-DE" altLang="cs-CZ" sz="2000" dirty="0"/>
              <a:t>Prozentanzahl der Ausländer: 13,2 %</a:t>
            </a:r>
          </a:p>
          <a:p>
            <a:pPr eaLnBrk="1" hangingPunct="1"/>
            <a:r>
              <a:rPr lang="de-DE" altLang="cs-CZ" sz="2000" dirty="0"/>
              <a:t>BIP: 65.850 Milliarden (44.600 pro Kopf)</a:t>
            </a:r>
            <a:endParaRPr lang="cs-CZ" altLang="cs-CZ" sz="2000" dirty="0"/>
          </a:p>
          <a:p>
            <a:pPr eaLnBrk="1" hangingPunct="1"/>
            <a:r>
              <a:rPr lang="de-DE" altLang="cs-CZ" sz="2000" dirty="0"/>
              <a:t>Ursprünglich unter Herrschaft der steirischen Ottokaren</a:t>
            </a:r>
            <a:r>
              <a:rPr lang="cs-CZ" altLang="cs-CZ" sz="2000" dirty="0"/>
              <a:t>, </a:t>
            </a:r>
            <a:r>
              <a:rPr lang="de-DE" altLang="cs-CZ" sz="2000" dirty="0"/>
              <a:t>seit </a:t>
            </a:r>
            <a:r>
              <a:rPr lang="cs-CZ" altLang="cs-CZ" sz="2000" dirty="0"/>
              <a:t>1264 </a:t>
            </a:r>
            <a:r>
              <a:rPr lang="cs-CZ" altLang="cs-CZ" sz="2000" dirty="0" err="1"/>
              <a:t>Austria</a:t>
            </a:r>
            <a:r>
              <a:rPr lang="cs-CZ" altLang="cs-CZ" sz="2000" dirty="0"/>
              <a:t> superior </a:t>
            </a:r>
            <a:r>
              <a:rPr lang="de-DE" altLang="cs-CZ" sz="2000" dirty="0"/>
              <a:t>(Österreich ob der Enns), definitiv selbstständig seit </a:t>
            </a:r>
            <a:r>
              <a:rPr lang="cs-CZ" altLang="cs-CZ" sz="2000" dirty="0"/>
              <a:t>1554</a:t>
            </a:r>
            <a:r>
              <a:rPr lang="de-DE" altLang="cs-CZ" sz="2000" dirty="0"/>
              <a:t>; Industrieland (Eisenhütten- und Stahlwerke)</a:t>
            </a:r>
            <a:endParaRPr lang="cs-CZ" altLang="cs-CZ"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15BAE6AC-ABBD-4FF5-A839-1C38B232281D}"/>
              </a:ext>
            </a:extLst>
          </p:cNvPr>
          <p:cNvSpPr>
            <a:spLocks noGrp="1"/>
          </p:cNvSpPr>
          <p:nvPr>
            <p:ph type="title"/>
          </p:nvPr>
        </p:nvSpPr>
        <p:spPr/>
        <p:txBody>
          <a:bodyPr/>
          <a:lstStyle/>
          <a:p>
            <a:pPr algn="ctr" eaLnBrk="1" hangingPunct="1"/>
            <a:r>
              <a:rPr lang="de-DE" altLang="cs-CZ" sz="2800" dirty="0"/>
              <a:t>OBERÖSTERREICH</a:t>
            </a:r>
            <a:endParaRPr lang="cs-CZ" altLang="cs-CZ" sz="2800" dirty="0"/>
          </a:p>
        </p:txBody>
      </p:sp>
      <p:pic>
        <p:nvPicPr>
          <p:cNvPr id="18435" name="Picture 2" descr="C:\Users\MT\Documents\Rakousko\Oberösterreich in Österreich.png">
            <a:extLst>
              <a:ext uri="{FF2B5EF4-FFF2-40B4-BE49-F238E27FC236}">
                <a16:creationId xmlns:a16="http://schemas.microsoft.com/office/drawing/2014/main" id="{F36081DC-12A2-4C5E-ADBA-D9EA9B9A21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93D72E9A-0FFE-48E3-8CF6-4A361F972C74}"/>
              </a:ext>
            </a:extLst>
          </p:cNvPr>
          <p:cNvSpPr>
            <a:spLocks noGrp="1"/>
          </p:cNvSpPr>
          <p:nvPr>
            <p:ph type="title"/>
          </p:nvPr>
        </p:nvSpPr>
        <p:spPr>
          <a:xfrm>
            <a:off x="838200" y="336548"/>
            <a:ext cx="10515600" cy="1325563"/>
          </a:xfrm>
        </p:spPr>
        <p:txBody>
          <a:bodyPr/>
          <a:lstStyle/>
          <a:p>
            <a:pPr algn="ctr" eaLnBrk="1" hangingPunct="1"/>
            <a:r>
              <a:rPr lang="de-DE" altLang="cs-CZ" sz="2800" dirty="0"/>
              <a:t>OBERÖSTERREICH</a:t>
            </a:r>
            <a:endParaRPr lang="cs-CZ" altLang="cs-CZ" sz="2800" dirty="0"/>
          </a:p>
        </p:txBody>
      </p:sp>
      <p:pic>
        <p:nvPicPr>
          <p:cNvPr id="19459" name="Picture 2" descr="C:\Users\MT\Documents\Rakousko\Oberösterreich-vlajka.png">
            <a:extLst>
              <a:ext uri="{FF2B5EF4-FFF2-40B4-BE49-F238E27FC236}">
                <a16:creationId xmlns:a16="http://schemas.microsoft.com/office/drawing/2014/main" id="{3CC7B8CC-9AB6-4908-A3C7-86CBF9BC68B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30476"/>
            <a:ext cx="4038600" cy="2665413"/>
          </a:xfrm>
          <a:noFill/>
          <a:ln>
            <a:solidFill>
              <a:schemeClr val="accent1"/>
            </a:solidFill>
            <a:miter lim="800000"/>
            <a:headEnd/>
            <a:tailEnd/>
          </a:ln>
        </p:spPr>
      </p:pic>
      <p:pic>
        <p:nvPicPr>
          <p:cNvPr id="19460" name="Picture 3" descr="C:\Users\MT\Documents\Rakousko\Oberösterreich-znak.png">
            <a:extLst>
              <a:ext uri="{FF2B5EF4-FFF2-40B4-BE49-F238E27FC236}">
                <a16:creationId xmlns:a16="http://schemas.microsoft.com/office/drawing/2014/main" id="{15D57F03-0FE2-49A3-8392-12E59E6504F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26264" y="1600201"/>
            <a:ext cx="2530475"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B6F84F84-C408-4B45-A0EF-92FBF1801937}"/>
              </a:ext>
            </a:extLst>
          </p:cNvPr>
          <p:cNvSpPr>
            <a:spLocks noGrp="1"/>
          </p:cNvSpPr>
          <p:nvPr>
            <p:ph type="title"/>
          </p:nvPr>
        </p:nvSpPr>
        <p:spPr/>
        <p:txBody>
          <a:bodyPr/>
          <a:lstStyle/>
          <a:p>
            <a:pPr algn="ctr" eaLnBrk="1" hangingPunct="1"/>
            <a:r>
              <a:rPr lang="de-DE" altLang="cs-CZ" sz="2800" dirty="0"/>
              <a:t>SALZBURG</a:t>
            </a:r>
            <a:br>
              <a:rPr lang="de-DE" altLang="cs-CZ" sz="2800" dirty="0"/>
            </a:br>
            <a:endParaRPr lang="cs-CZ" altLang="cs-CZ" sz="2800" dirty="0"/>
          </a:p>
        </p:txBody>
      </p:sp>
      <p:sp>
        <p:nvSpPr>
          <p:cNvPr id="20483" name="Zástupný symbol pro obsah 4">
            <a:extLst>
              <a:ext uri="{FF2B5EF4-FFF2-40B4-BE49-F238E27FC236}">
                <a16:creationId xmlns:a16="http://schemas.microsoft.com/office/drawing/2014/main" id="{56427E27-D436-40C4-9CAE-56155BC1A722}"/>
              </a:ext>
            </a:extLst>
          </p:cNvPr>
          <p:cNvSpPr>
            <a:spLocks noGrp="1"/>
          </p:cNvSpPr>
          <p:nvPr>
            <p:ph idx="1"/>
          </p:nvPr>
        </p:nvSpPr>
        <p:spPr/>
        <p:txBody>
          <a:bodyPr>
            <a:normAutofit/>
          </a:bodyPr>
          <a:lstStyle/>
          <a:p>
            <a:pPr algn="just" eaLnBrk="1" hangingPunct="1"/>
            <a:r>
              <a:rPr lang="de-DE" altLang="cs-CZ" sz="2000" dirty="0"/>
              <a:t>Fläche: </a:t>
            </a:r>
            <a:r>
              <a:rPr lang="cs-CZ" altLang="cs-CZ" sz="2000" dirty="0"/>
              <a:t>7.15</a:t>
            </a:r>
            <a:r>
              <a:rPr lang="de-DE" altLang="cs-CZ" sz="2000" dirty="0"/>
              <a:t>6</a:t>
            </a:r>
            <a:r>
              <a:rPr lang="cs-CZ" altLang="cs-CZ" sz="2000" dirty="0"/>
              <a:t> km</a:t>
            </a:r>
            <a:r>
              <a:rPr lang="cs-CZ" altLang="cs-CZ" sz="2000" baseline="30000" dirty="0"/>
              <a:t>2</a:t>
            </a:r>
          </a:p>
          <a:p>
            <a:pPr algn="just" eaLnBrk="1" hangingPunct="1"/>
            <a:r>
              <a:rPr lang="de-DE" altLang="cs-CZ" sz="2000" dirty="0"/>
              <a:t>Einwohnerzahl: </a:t>
            </a:r>
            <a:r>
              <a:rPr lang="cs-CZ" altLang="cs-CZ" sz="2000" dirty="0"/>
              <a:t>5</a:t>
            </a:r>
            <a:r>
              <a:rPr lang="de-DE" altLang="cs-CZ" sz="2000" dirty="0"/>
              <a:t>60</a:t>
            </a:r>
            <a:r>
              <a:rPr lang="cs-CZ" altLang="cs-CZ" sz="2000" dirty="0"/>
              <a:t>.000 </a:t>
            </a:r>
          </a:p>
          <a:p>
            <a:pPr algn="just" eaLnBrk="1" hangingPunct="1"/>
            <a:r>
              <a:rPr lang="de-DE" altLang="cs-CZ" sz="2000" dirty="0"/>
              <a:t>Landeshauptstadt</a:t>
            </a:r>
            <a:r>
              <a:rPr lang="cs-CZ" altLang="cs-CZ" sz="2000" dirty="0"/>
              <a:t>: </a:t>
            </a:r>
            <a:r>
              <a:rPr lang="de-DE" altLang="cs-CZ" sz="2000" dirty="0"/>
              <a:t>Salzburg </a:t>
            </a:r>
          </a:p>
          <a:p>
            <a:pPr algn="just" eaLnBrk="1" hangingPunct="1"/>
            <a:r>
              <a:rPr lang="de-DE" altLang="cs-CZ" sz="2000" dirty="0"/>
              <a:t>Landesparlament: Salzburger Landtag (36 Sitze)</a:t>
            </a:r>
          </a:p>
          <a:p>
            <a:pPr algn="just" eaLnBrk="1" hangingPunct="1"/>
            <a:r>
              <a:rPr lang="de-DE" altLang="cs-CZ" sz="2000" dirty="0"/>
              <a:t>Landessprache: Deutsch</a:t>
            </a:r>
          </a:p>
          <a:p>
            <a:pPr algn="just" eaLnBrk="1" hangingPunct="1"/>
            <a:r>
              <a:rPr lang="de-DE" altLang="cs-CZ" sz="2000" dirty="0"/>
              <a:t>Prozentanzahl der Ausländer: 17,7 %</a:t>
            </a:r>
          </a:p>
          <a:p>
            <a:pPr algn="just" eaLnBrk="1" hangingPunct="1"/>
            <a:r>
              <a:rPr lang="de-DE" altLang="cs-CZ" sz="2000" dirty="0"/>
              <a:t>BIP: 29.050 Milliarden (52.400 pro Kopf)</a:t>
            </a:r>
            <a:endParaRPr lang="cs-CZ" altLang="cs-CZ" sz="2000" dirty="0"/>
          </a:p>
          <a:p>
            <a:pPr algn="just" eaLnBrk="1" hangingPunct="1"/>
            <a:r>
              <a:rPr lang="de-DE" altLang="cs-CZ" sz="2000" dirty="0"/>
              <a:t>Ursprünglich ein kirchliches Gebiet im Rahmen des Heiligen Römischen Reichs </a:t>
            </a:r>
            <a:r>
              <a:rPr lang="cs-CZ" altLang="cs-CZ" sz="2000" dirty="0"/>
              <a:t>(</a:t>
            </a:r>
            <a:r>
              <a:rPr lang="de-DE" altLang="cs-CZ" sz="2000" dirty="0"/>
              <a:t>seit </a:t>
            </a:r>
            <a:r>
              <a:rPr lang="cs-CZ" altLang="cs-CZ" sz="2000" dirty="0"/>
              <a:t>787),</a:t>
            </a:r>
            <a:r>
              <a:rPr lang="de-DE" altLang="cs-CZ" sz="2000" dirty="0"/>
              <a:t> selbstständiges Erzbistum bis </a:t>
            </a:r>
            <a:r>
              <a:rPr lang="cs-CZ" altLang="cs-CZ" sz="2000" dirty="0"/>
              <a:t>1803, </a:t>
            </a:r>
            <a:r>
              <a:rPr lang="de-DE" altLang="cs-CZ" sz="2000" dirty="0"/>
              <a:t>seit</a:t>
            </a:r>
            <a:r>
              <a:rPr lang="cs-CZ" altLang="cs-CZ" sz="2000" dirty="0"/>
              <a:t> 1816 </a:t>
            </a:r>
            <a:r>
              <a:rPr lang="de-DE" altLang="cs-CZ" sz="2000" dirty="0"/>
              <a:t>Bestandteil des Kaiserreichs Österreich; die Stadt </a:t>
            </a:r>
            <a:r>
              <a:rPr lang="cs-CZ" altLang="cs-CZ" sz="2000" dirty="0"/>
              <a:t>Salzburg </a:t>
            </a:r>
            <a:r>
              <a:rPr lang="de-DE" altLang="cs-CZ" sz="2000" dirty="0"/>
              <a:t>gehört zu den schönsten Städten der Welt, hat zahlreiche künstlerische und kirchliche Sehenswürdigkeiten</a:t>
            </a:r>
            <a:endParaRPr lang="cs-CZ" altLang="cs-CZ"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FD2DB8B3-6E86-4C2C-9D3F-006C373D5058}"/>
              </a:ext>
            </a:extLst>
          </p:cNvPr>
          <p:cNvSpPr>
            <a:spLocks noGrp="1"/>
          </p:cNvSpPr>
          <p:nvPr>
            <p:ph type="title"/>
          </p:nvPr>
        </p:nvSpPr>
        <p:spPr/>
        <p:txBody>
          <a:bodyPr/>
          <a:lstStyle/>
          <a:p>
            <a:pPr algn="ctr" eaLnBrk="1" hangingPunct="1"/>
            <a:r>
              <a:rPr lang="de-DE" altLang="cs-CZ" sz="2800" dirty="0"/>
              <a:t>SALZBURG</a:t>
            </a:r>
            <a:br>
              <a:rPr lang="de-DE" altLang="cs-CZ" sz="2800" dirty="0"/>
            </a:br>
            <a:endParaRPr lang="cs-CZ" altLang="cs-CZ" sz="2800" dirty="0"/>
          </a:p>
        </p:txBody>
      </p:sp>
      <p:pic>
        <p:nvPicPr>
          <p:cNvPr id="21507" name="Picture 2" descr="C:\Users\MT\Documents\Rakousko\Salzburg in Österreich.png">
            <a:extLst>
              <a:ext uri="{FF2B5EF4-FFF2-40B4-BE49-F238E27FC236}">
                <a16:creationId xmlns:a16="http://schemas.microsoft.com/office/drawing/2014/main" id="{88182389-0D5D-440B-8A91-84920DC0BD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7B95F60A-7418-48C5-9296-DE143715F40A}"/>
              </a:ext>
            </a:extLst>
          </p:cNvPr>
          <p:cNvSpPr>
            <a:spLocks noGrp="1"/>
          </p:cNvSpPr>
          <p:nvPr>
            <p:ph type="title"/>
          </p:nvPr>
        </p:nvSpPr>
        <p:spPr/>
        <p:txBody>
          <a:bodyPr>
            <a:normAutofit/>
          </a:bodyPr>
          <a:lstStyle/>
          <a:p>
            <a:pPr algn="ctr" eaLnBrk="1" hangingPunct="1"/>
            <a:r>
              <a:rPr lang="cs-CZ" altLang="cs-CZ" sz="3200" dirty="0"/>
              <a:t>SALZBURG</a:t>
            </a:r>
          </a:p>
        </p:txBody>
      </p:sp>
      <p:pic>
        <p:nvPicPr>
          <p:cNvPr id="22531" name="Picture 2" descr="C:\Users\MT\Documents\Rakousko\Salzburg-vlajka.png">
            <a:extLst>
              <a:ext uri="{FF2B5EF4-FFF2-40B4-BE49-F238E27FC236}">
                <a16:creationId xmlns:a16="http://schemas.microsoft.com/office/drawing/2014/main" id="{C06CCC78-B909-4661-B1C4-3DE13D7D9E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ln>
            <a:solidFill>
              <a:schemeClr val="accent1"/>
            </a:solidFill>
            <a:miter lim="800000"/>
            <a:headEnd/>
            <a:tailEnd/>
          </a:ln>
        </p:spPr>
      </p:pic>
      <p:pic>
        <p:nvPicPr>
          <p:cNvPr id="22532" name="Picture 3" descr="C:\Users\MT\Documents\Rakousko\Salzburg-znak.png">
            <a:extLst>
              <a:ext uri="{FF2B5EF4-FFF2-40B4-BE49-F238E27FC236}">
                <a16:creationId xmlns:a16="http://schemas.microsoft.com/office/drawing/2014/main" id="{4119B55F-5FE7-4A53-B54B-1F0264E6DF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65950" y="1600201"/>
            <a:ext cx="2451100" cy="45259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C8B83B4A-16E1-409E-AD05-2F6DB28FDA15}"/>
              </a:ext>
            </a:extLst>
          </p:cNvPr>
          <p:cNvSpPr>
            <a:spLocks noGrp="1"/>
          </p:cNvSpPr>
          <p:nvPr>
            <p:ph type="title"/>
          </p:nvPr>
        </p:nvSpPr>
        <p:spPr/>
        <p:txBody>
          <a:bodyPr/>
          <a:lstStyle/>
          <a:p>
            <a:pPr algn="ctr" eaLnBrk="1" hangingPunct="1"/>
            <a:r>
              <a:rPr lang="de-DE" altLang="cs-CZ" sz="3200" dirty="0"/>
              <a:t>TIROL</a:t>
            </a:r>
            <a:br>
              <a:rPr lang="de-DE" altLang="cs-CZ" sz="2800" dirty="0"/>
            </a:br>
            <a:endParaRPr lang="cs-CZ" altLang="cs-CZ" sz="2800" dirty="0"/>
          </a:p>
        </p:txBody>
      </p:sp>
      <p:sp>
        <p:nvSpPr>
          <p:cNvPr id="23555" name="Zástupný symbol pro obsah 4">
            <a:extLst>
              <a:ext uri="{FF2B5EF4-FFF2-40B4-BE49-F238E27FC236}">
                <a16:creationId xmlns:a16="http://schemas.microsoft.com/office/drawing/2014/main" id="{DA413A90-17B4-4306-8A22-330AD9C75A02}"/>
              </a:ext>
            </a:extLst>
          </p:cNvPr>
          <p:cNvSpPr>
            <a:spLocks noGrp="1"/>
          </p:cNvSpPr>
          <p:nvPr>
            <p:ph idx="1"/>
          </p:nvPr>
        </p:nvSpPr>
        <p:spPr/>
        <p:txBody>
          <a:bodyPr>
            <a:normAutofit/>
          </a:bodyPr>
          <a:lstStyle/>
          <a:p>
            <a:pPr algn="just" eaLnBrk="1" hangingPunct="1"/>
            <a:r>
              <a:rPr lang="de-DE" altLang="cs-CZ" sz="2000" dirty="0"/>
              <a:t>Fläche: </a:t>
            </a:r>
            <a:r>
              <a:rPr lang="cs-CZ" altLang="cs-CZ" sz="2000" dirty="0"/>
              <a:t>12.64</a:t>
            </a:r>
            <a:r>
              <a:rPr lang="de-DE" altLang="cs-CZ" sz="2000" dirty="0"/>
              <a:t>0</a:t>
            </a:r>
            <a:r>
              <a:rPr lang="cs-CZ" altLang="cs-CZ" sz="2000" dirty="0"/>
              <a:t> km</a:t>
            </a:r>
            <a:r>
              <a:rPr lang="cs-CZ" altLang="cs-CZ" sz="2000" baseline="30000" dirty="0"/>
              <a:t>2</a:t>
            </a:r>
          </a:p>
          <a:p>
            <a:pPr algn="just" eaLnBrk="1" hangingPunct="1"/>
            <a:r>
              <a:rPr lang="de-DE" altLang="cs-CZ" sz="2000" dirty="0"/>
              <a:t>Einwohnerzahl: </a:t>
            </a:r>
            <a:r>
              <a:rPr lang="cs-CZ" altLang="cs-CZ" sz="2000" dirty="0"/>
              <a:t>7</a:t>
            </a:r>
            <a:r>
              <a:rPr lang="de-DE" altLang="cs-CZ" sz="2000" dirty="0"/>
              <a:t>60</a:t>
            </a:r>
            <a:r>
              <a:rPr lang="cs-CZ" altLang="cs-CZ" sz="2000" dirty="0"/>
              <a:t>.000 </a:t>
            </a:r>
          </a:p>
          <a:p>
            <a:pPr algn="just" eaLnBrk="1" hangingPunct="1"/>
            <a:r>
              <a:rPr lang="de-DE" altLang="cs-CZ" sz="2000" dirty="0"/>
              <a:t>Landeshauptstadt</a:t>
            </a:r>
            <a:r>
              <a:rPr lang="cs-CZ" altLang="cs-CZ" sz="2000" dirty="0"/>
              <a:t>: </a:t>
            </a:r>
            <a:r>
              <a:rPr lang="de-DE" altLang="cs-CZ" sz="2000" dirty="0"/>
              <a:t>Innsbruck </a:t>
            </a:r>
            <a:endParaRPr lang="cs-CZ" altLang="cs-CZ" sz="2000" dirty="0"/>
          </a:p>
          <a:p>
            <a:pPr algn="just" eaLnBrk="1" hangingPunct="1"/>
            <a:r>
              <a:rPr lang="de-DE" altLang="cs-CZ" sz="2000" dirty="0"/>
              <a:t>Landesparlament: Tiroler Landtag (36 Sitze)</a:t>
            </a:r>
          </a:p>
          <a:p>
            <a:pPr algn="just" eaLnBrk="1" hangingPunct="1"/>
            <a:r>
              <a:rPr lang="de-DE" altLang="cs-CZ" sz="2000" dirty="0"/>
              <a:t>Landessprache: Deutsch</a:t>
            </a:r>
          </a:p>
          <a:p>
            <a:pPr algn="just" eaLnBrk="1" hangingPunct="1"/>
            <a:r>
              <a:rPr lang="de-DE" altLang="cs-CZ" sz="2000" dirty="0"/>
              <a:t>Prozentanzahl der Ausländer: 16,4 %</a:t>
            </a:r>
          </a:p>
          <a:p>
            <a:pPr algn="just" eaLnBrk="1" hangingPunct="1"/>
            <a:r>
              <a:rPr lang="de-DE" altLang="cs-CZ" sz="2000" dirty="0"/>
              <a:t>BIP: 34.670 Milliarden (46.100 pro Kopf)</a:t>
            </a:r>
          </a:p>
          <a:p>
            <a:pPr algn="just" eaLnBrk="1" hangingPunct="1"/>
            <a:r>
              <a:rPr lang="de-DE" altLang="cs-CZ" sz="2000" dirty="0"/>
              <a:t>Eines der bekanntesten Erholungsgebiete der Welt; das historische Tirol war lange Zeit mit Kärntner und steirischen Adelsgeschlechtern verbunden, dann selbstständige Grafschaft, die Margarete </a:t>
            </a:r>
            <a:r>
              <a:rPr lang="de-DE" altLang="cs-CZ" sz="2000" dirty="0" err="1"/>
              <a:t>Maultasch</a:t>
            </a:r>
            <a:r>
              <a:rPr lang="de-DE" altLang="cs-CZ" sz="2000" dirty="0"/>
              <a:t> </a:t>
            </a:r>
            <a:r>
              <a:rPr lang="cs-CZ" altLang="cs-CZ" sz="2000" dirty="0"/>
              <a:t>1363 </a:t>
            </a:r>
            <a:r>
              <a:rPr lang="de-DE" altLang="cs-CZ" sz="2000" dirty="0"/>
              <a:t>ihrem Cousin Rudolf IV. von Habsburg abtrat. Dadurch überging Tirol an die österreichische Linie der Habsburger. Der südliche Teil des Landes, seine historische Mitte</a:t>
            </a:r>
            <a:r>
              <a:rPr lang="cs-CZ" altLang="cs-CZ" sz="2000" dirty="0"/>
              <a:t>, </a:t>
            </a:r>
            <a:r>
              <a:rPr lang="de-DE" altLang="cs-CZ" sz="2000" dirty="0"/>
              <a:t>wurde nach 1918 an Italien abgetreten.</a:t>
            </a:r>
            <a:endParaRPr lang="cs-CZ" altLang="cs-CZ"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BAA46ED8-51FE-458E-B74C-0962F33F6788}"/>
              </a:ext>
            </a:extLst>
          </p:cNvPr>
          <p:cNvSpPr>
            <a:spLocks noGrp="1"/>
          </p:cNvSpPr>
          <p:nvPr>
            <p:ph type="title"/>
          </p:nvPr>
        </p:nvSpPr>
        <p:spPr/>
        <p:txBody>
          <a:bodyPr/>
          <a:lstStyle/>
          <a:p>
            <a:pPr algn="ctr" eaLnBrk="1" hangingPunct="1"/>
            <a:r>
              <a:rPr lang="de-DE" altLang="cs-CZ" sz="2800" dirty="0"/>
              <a:t>TIROL</a:t>
            </a:r>
            <a:endParaRPr lang="cs-CZ" altLang="cs-CZ" sz="2800" dirty="0"/>
          </a:p>
        </p:txBody>
      </p:sp>
      <p:pic>
        <p:nvPicPr>
          <p:cNvPr id="24579" name="Picture 2" descr="C:\Users\MT\Documents\Rakousko\Tirol in Österreich.png">
            <a:extLst>
              <a:ext uri="{FF2B5EF4-FFF2-40B4-BE49-F238E27FC236}">
                <a16:creationId xmlns:a16="http://schemas.microsoft.com/office/drawing/2014/main" id="{C96C288A-6071-4295-A5AD-8B4419570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Nadpis 1">
            <a:extLst>
              <a:ext uri="{FF2B5EF4-FFF2-40B4-BE49-F238E27FC236}">
                <a16:creationId xmlns:a16="http://schemas.microsoft.com/office/drawing/2014/main" id="{F8AB30B8-B3DD-4275-9FC4-D3217BA9B7E2}"/>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ltLang="cs-CZ" dirty="0">
                <a:solidFill>
                  <a:srgbClr val="FFFFFF"/>
                </a:solidFill>
              </a:rPr>
              <a:t>Tirol </a:t>
            </a:r>
            <a:r>
              <a:rPr lang="en-US" altLang="cs-CZ" dirty="0" err="1">
                <a:solidFill>
                  <a:srgbClr val="FFFFFF"/>
                </a:solidFill>
              </a:rPr>
              <a:t>im</a:t>
            </a:r>
            <a:r>
              <a:rPr lang="en-US" altLang="cs-CZ" dirty="0">
                <a:solidFill>
                  <a:srgbClr val="FFFFFF"/>
                </a:solidFill>
              </a:rPr>
              <a:t> Jahre 1918</a:t>
            </a:r>
          </a:p>
        </p:txBody>
      </p:sp>
      <p:sp>
        <p:nvSpPr>
          <p:cNvPr id="76"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5603" name="Picture 2" descr="C:\Users\MT\Documents\Rakousko\Tirol-mapa z 1918.png">
            <a:extLst>
              <a:ext uri="{FF2B5EF4-FFF2-40B4-BE49-F238E27FC236}">
                <a16:creationId xmlns:a16="http://schemas.microsoft.com/office/drawing/2014/main" id="{0F6B5080-BF3E-410B-8AC1-BBF937A639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00" r="3" b="13550"/>
          <a:stretch/>
        </p:blipFill>
        <p:spPr>
          <a:xfrm>
            <a:off x="1185209" y="1501337"/>
            <a:ext cx="5635819" cy="35095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B38BBF9F-ED71-46C7-881F-42B32BC0D4A2}"/>
              </a:ext>
            </a:extLst>
          </p:cNvPr>
          <p:cNvSpPr>
            <a:spLocks noGrp="1"/>
          </p:cNvSpPr>
          <p:nvPr>
            <p:ph type="title"/>
          </p:nvPr>
        </p:nvSpPr>
        <p:spPr/>
        <p:txBody>
          <a:bodyPr/>
          <a:lstStyle/>
          <a:p>
            <a:pPr algn="ctr" eaLnBrk="1" hangingPunct="1"/>
            <a:r>
              <a:rPr lang="de-DE" altLang="cs-CZ" sz="2800" dirty="0"/>
              <a:t>TIROL</a:t>
            </a:r>
            <a:endParaRPr lang="cs-CZ" altLang="cs-CZ" sz="2800" dirty="0"/>
          </a:p>
        </p:txBody>
      </p:sp>
      <p:pic>
        <p:nvPicPr>
          <p:cNvPr id="26627" name="Picture 2" descr="C:\Users\MT\Documents\Rakousko\Tirol-vlajka.png">
            <a:extLst>
              <a:ext uri="{FF2B5EF4-FFF2-40B4-BE49-F238E27FC236}">
                <a16:creationId xmlns:a16="http://schemas.microsoft.com/office/drawing/2014/main" id="{C2A13464-81D2-4F76-9986-DE9533B44F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noFill/>
          <a:ln>
            <a:solidFill>
              <a:schemeClr val="accent1"/>
            </a:solidFill>
            <a:miter lim="800000"/>
            <a:headEnd/>
            <a:tailEnd/>
          </a:ln>
        </p:spPr>
      </p:pic>
      <p:pic>
        <p:nvPicPr>
          <p:cNvPr id="26628" name="Picture 3" descr="C:\Users\MT\Documents\Rakousko\Tirol-znak.png">
            <a:extLst>
              <a:ext uri="{FF2B5EF4-FFF2-40B4-BE49-F238E27FC236}">
                <a16:creationId xmlns:a16="http://schemas.microsoft.com/office/drawing/2014/main" id="{8EE34457-6428-4A04-8B98-CADF0A21DBC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29375" y="1600201"/>
            <a:ext cx="3524250" cy="45259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3A6DDF48-6A05-4472-89AD-3215AFFFF785}"/>
              </a:ext>
            </a:extLst>
          </p:cNvPr>
          <p:cNvSpPr>
            <a:spLocks noGrp="1"/>
          </p:cNvSpPr>
          <p:nvPr>
            <p:ph type="title"/>
          </p:nvPr>
        </p:nvSpPr>
        <p:spPr/>
        <p:txBody>
          <a:bodyPr/>
          <a:lstStyle/>
          <a:p>
            <a:pPr algn="ctr" eaLnBrk="1" hangingPunct="1"/>
            <a:r>
              <a:rPr lang="de-DE" altLang="cs-CZ" sz="3200" dirty="0"/>
              <a:t>WIEN</a:t>
            </a:r>
            <a:br>
              <a:rPr lang="de-DE" altLang="cs-CZ" sz="2800" dirty="0"/>
            </a:br>
            <a:endParaRPr lang="cs-CZ" altLang="cs-CZ" sz="2800" dirty="0"/>
          </a:p>
        </p:txBody>
      </p:sp>
      <p:sp>
        <p:nvSpPr>
          <p:cNvPr id="8195" name="Zástupný symbol pro obsah 2">
            <a:extLst>
              <a:ext uri="{FF2B5EF4-FFF2-40B4-BE49-F238E27FC236}">
                <a16:creationId xmlns:a16="http://schemas.microsoft.com/office/drawing/2014/main" id="{8B0F333B-0E6D-45D6-B0C3-E95190357E04}"/>
              </a:ext>
            </a:extLst>
          </p:cNvPr>
          <p:cNvSpPr>
            <a:spLocks noGrp="1"/>
          </p:cNvSpPr>
          <p:nvPr>
            <p:ph idx="1"/>
          </p:nvPr>
        </p:nvSpPr>
        <p:spPr/>
        <p:txBody>
          <a:bodyPr>
            <a:normAutofit lnSpcReduction="10000"/>
          </a:bodyPr>
          <a:lstStyle/>
          <a:p>
            <a:pPr algn="just" eaLnBrk="1" hangingPunct="1"/>
            <a:r>
              <a:rPr lang="de-DE" altLang="cs-CZ" sz="2000" dirty="0"/>
              <a:t>Fläche: </a:t>
            </a:r>
            <a:r>
              <a:rPr lang="cs-CZ" altLang="cs-CZ" sz="2000" dirty="0"/>
              <a:t>415 km</a:t>
            </a:r>
            <a:r>
              <a:rPr lang="cs-CZ" altLang="cs-CZ" sz="2000" baseline="30000" dirty="0"/>
              <a:t>2</a:t>
            </a:r>
          </a:p>
          <a:p>
            <a:pPr algn="just" eaLnBrk="1" hangingPunct="1"/>
            <a:r>
              <a:rPr lang="de-DE" altLang="cs-CZ" sz="2000" dirty="0"/>
              <a:t>Einwohnerzahl: </a:t>
            </a:r>
            <a:r>
              <a:rPr lang="cs-CZ" altLang="cs-CZ" sz="2000" dirty="0"/>
              <a:t>1,</a:t>
            </a:r>
            <a:r>
              <a:rPr lang="de-DE" altLang="cs-CZ" sz="2000" dirty="0"/>
              <a:t>900.000</a:t>
            </a:r>
          </a:p>
          <a:p>
            <a:pPr algn="just" eaLnBrk="1" hangingPunct="1"/>
            <a:r>
              <a:rPr lang="de-DE" altLang="cs-CZ" sz="2000" dirty="0"/>
              <a:t>Landeshauptstadt: Hauptstadt der Republik Österreich</a:t>
            </a:r>
          </a:p>
          <a:p>
            <a:pPr algn="just" eaLnBrk="1" hangingPunct="1"/>
            <a:r>
              <a:rPr lang="de-DE" altLang="cs-CZ" sz="2000" dirty="0"/>
              <a:t>Landesparlament: Wiener Gemeinderat und Landtag (100 Sitze)</a:t>
            </a:r>
          </a:p>
          <a:p>
            <a:pPr algn="just" eaLnBrk="1" hangingPunct="1"/>
            <a:r>
              <a:rPr lang="de-DE" altLang="cs-CZ" sz="2000" dirty="0"/>
              <a:t>Landessprache: Deutsch</a:t>
            </a:r>
          </a:p>
          <a:p>
            <a:pPr algn="just" eaLnBrk="1" hangingPunct="1"/>
            <a:r>
              <a:rPr lang="de-DE" altLang="cs-CZ" sz="2000" dirty="0"/>
              <a:t>Prozentanzahl der Ausländer: 30,8 % </a:t>
            </a:r>
          </a:p>
          <a:p>
            <a:pPr algn="just" eaLnBrk="1" hangingPunct="1"/>
            <a:r>
              <a:rPr lang="de-DE" altLang="cs-CZ" sz="2000" dirty="0"/>
              <a:t>BIP: 96.420 Milliarden (51.000 Euro pro Kopf)</a:t>
            </a:r>
            <a:endParaRPr lang="cs-CZ" altLang="cs-CZ" sz="2000" dirty="0"/>
          </a:p>
          <a:p>
            <a:pPr algn="just" eaLnBrk="1" hangingPunct="1"/>
            <a:r>
              <a:rPr lang="de-DE" altLang="cs-CZ" sz="2000" dirty="0"/>
              <a:t>Seit </a:t>
            </a:r>
            <a:r>
              <a:rPr lang="cs-CZ" altLang="cs-CZ" sz="2000" dirty="0"/>
              <a:t>1439 </a:t>
            </a:r>
            <a:r>
              <a:rPr lang="de-DE" altLang="cs-CZ" sz="2000" dirty="0"/>
              <a:t>Residenzstadt der Kaiser des Heiligen Römischen Reichs, mächtige Entwicklung der Stadt im 19. Jh., Hauptstadt des multinationalen Reichs Österreich-Ungarn</a:t>
            </a:r>
            <a:r>
              <a:rPr lang="cs-CZ" altLang="cs-CZ" sz="2000" dirty="0"/>
              <a:t>, 1908 – </a:t>
            </a:r>
            <a:r>
              <a:rPr lang="de-DE" altLang="cs-CZ" sz="2000" dirty="0"/>
              <a:t>über </a:t>
            </a:r>
            <a:r>
              <a:rPr lang="cs-CZ" altLang="cs-CZ" sz="2000" dirty="0"/>
              <a:t>2 </a:t>
            </a:r>
            <a:r>
              <a:rPr lang="de-DE" altLang="cs-CZ" sz="2000" dirty="0"/>
              <a:t>Millionen Einwohner, davon </a:t>
            </a:r>
            <a:r>
              <a:rPr lang="cs-CZ" altLang="cs-CZ" sz="2000" dirty="0"/>
              <a:t>65 </a:t>
            </a:r>
            <a:r>
              <a:rPr lang="de-DE" altLang="cs-CZ" sz="2000" dirty="0"/>
              <a:t>% Einwanderer aus allen Teilen der Monarchie</a:t>
            </a:r>
            <a:r>
              <a:rPr lang="cs-CZ" altLang="cs-CZ" sz="2000" dirty="0"/>
              <a:t>, </a:t>
            </a:r>
            <a:r>
              <a:rPr lang="de-DE" altLang="cs-CZ" sz="2000" dirty="0"/>
              <a:t>starke tschechische Minderheit </a:t>
            </a:r>
            <a:r>
              <a:rPr lang="cs-CZ" altLang="cs-CZ" sz="2000" dirty="0"/>
              <a:t>(</a:t>
            </a:r>
            <a:r>
              <a:rPr lang="de-DE" altLang="cs-CZ" sz="2000" dirty="0"/>
              <a:t>rund </a:t>
            </a:r>
            <a:r>
              <a:rPr lang="cs-CZ" altLang="cs-CZ" sz="2000" dirty="0"/>
              <a:t>600.000 </a:t>
            </a:r>
            <a:r>
              <a:rPr lang="de-DE" altLang="cs-CZ" sz="2000" dirty="0"/>
              <a:t>Menschen</a:t>
            </a:r>
            <a:r>
              <a:rPr lang="cs-CZ" altLang="cs-CZ" sz="2000" dirty="0"/>
              <a:t>)</a:t>
            </a:r>
          </a:p>
          <a:p>
            <a:pPr algn="just" eaLnBrk="1" hangingPunct="1"/>
            <a:r>
              <a:rPr lang="de-DE" altLang="cs-CZ" sz="2000" dirty="0"/>
              <a:t>Stadt der Kunst, der Musik und des Theaters, zahlreiche Sehenswürdigkeiten</a:t>
            </a:r>
            <a:endParaRPr lang="cs-CZ" altLang="cs-CZ"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93EB09EA-8D33-4F77-A6EC-DDA58EEE7C5D}"/>
              </a:ext>
            </a:extLst>
          </p:cNvPr>
          <p:cNvSpPr>
            <a:spLocks noGrp="1"/>
          </p:cNvSpPr>
          <p:nvPr>
            <p:ph type="title"/>
          </p:nvPr>
        </p:nvSpPr>
        <p:spPr/>
        <p:txBody>
          <a:bodyPr/>
          <a:lstStyle/>
          <a:p>
            <a:pPr algn="ctr" eaLnBrk="1" hangingPunct="1"/>
            <a:r>
              <a:rPr lang="de-DE" altLang="cs-CZ" sz="3200" dirty="0"/>
              <a:t>VORARLBERG</a:t>
            </a:r>
            <a:br>
              <a:rPr lang="de-DE" altLang="cs-CZ" sz="2800" dirty="0"/>
            </a:br>
            <a:endParaRPr lang="cs-CZ" altLang="cs-CZ" sz="2800" dirty="0"/>
          </a:p>
        </p:txBody>
      </p:sp>
      <p:sp>
        <p:nvSpPr>
          <p:cNvPr id="27651" name="Zástupný symbol pro obsah 4">
            <a:extLst>
              <a:ext uri="{FF2B5EF4-FFF2-40B4-BE49-F238E27FC236}">
                <a16:creationId xmlns:a16="http://schemas.microsoft.com/office/drawing/2014/main" id="{EDF1C007-7BE2-441E-B916-02CA9B5CF534}"/>
              </a:ext>
            </a:extLst>
          </p:cNvPr>
          <p:cNvSpPr>
            <a:spLocks noGrp="1"/>
          </p:cNvSpPr>
          <p:nvPr>
            <p:ph idx="1"/>
          </p:nvPr>
        </p:nvSpPr>
        <p:spPr/>
        <p:txBody>
          <a:bodyPr>
            <a:normAutofit/>
          </a:bodyPr>
          <a:lstStyle/>
          <a:p>
            <a:pPr algn="just" eaLnBrk="1" hangingPunct="1"/>
            <a:r>
              <a:rPr lang="de-DE" altLang="cs-CZ" sz="2000" dirty="0"/>
              <a:t>Fläche: </a:t>
            </a:r>
            <a:r>
              <a:rPr lang="cs-CZ" altLang="cs-CZ" sz="2000" dirty="0"/>
              <a:t>2.601 km</a:t>
            </a:r>
            <a:r>
              <a:rPr lang="cs-CZ" altLang="cs-CZ" sz="2000" baseline="30000" dirty="0"/>
              <a:t>2</a:t>
            </a:r>
          </a:p>
          <a:p>
            <a:pPr algn="just" eaLnBrk="1" hangingPunct="1"/>
            <a:r>
              <a:rPr lang="de-DE" altLang="cs-CZ" sz="2000" dirty="0"/>
              <a:t>Einwohnerzahl: 400</a:t>
            </a:r>
            <a:r>
              <a:rPr lang="cs-CZ" altLang="cs-CZ" sz="2000" dirty="0"/>
              <a:t>.000 </a:t>
            </a:r>
          </a:p>
          <a:p>
            <a:pPr algn="just" eaLnBrk="1" hangingPunct="1"/>
            <a:r>
              <a:rPr lang="de-DE" altLang="cs-CZ" sz="2000" dirty="0"/>
              <a:t>Landeshauptstadt</a:t>
            </a:r>
            <a:r>
              <a:rPr lang="cs-CZ" altLang="cs-CZ" sz="2000" dirty="0"/>
              <a:t>: </a:t>
            </a:r>
            <a:r>
              <a:rPr lang="de-DE" altLang="cs-CZ" sz="2000" dirty="0"/>
              <a:t>Bregenz</a:t>
            </a:r>
          </a:p>
          <a:p>
            <a:pPr algn="just" eaLnBrk="1" hangingPunct="1"/>
            <a:r>
              <a:rPr lang="de-DE" altLang="cs-CZ" sz="2000" dirty="0"/>
              <a:t>Landesparlament: Vorarlberger Landtag (36 Sitze)</a:t>
            </a:r>
          </a:p>
          <a:p>
            <a:pPr algn="just" eaLnBrk="1" hangingPunct="1"/>
            <a:r>
              <a:rPr lang="de-DE" altLang="cs-CZ" sz="2000" dirty="0"/>
              <a:t>Landessprache: Deutsch</a:t>
            </a:r>
          </a:p>
          <a:p>
            <a:pPr algn="just" eaLnBrk="1" hangingPunct="1"/>
            <a:r>
              <a:rPr lang="de-DE" altLang="cs-CZ" sz="2000" dirty="0"/>
              <a:t>Prozentanzahl der Ausländer: 18,2 %</a:t>
            </a:r>
          </a:p>
          <a:p>
            <a:pPr algn="just" eaLnBrk="1" hangingPunct="1"/>
            <a:r>
              <a:rPr lang="de-DE" altLang="cs-CZ" sz="2000" dirty="0"/>
              <a:t>BIP: 19.080 Milliarden (48.500 pro Kopf)</a:t>
            </a:r>
            <a:endParaRPr lang="cs-CZ" altLang="cs-CZ" sz="2000" dirty="0"/>
          </a:p>
          <a:p>
            <a:pPr algn="just" eaLnBrk="1" hangingPunct="1"/>
            <a:r>
              <a:rPr lang="de-DE" altLang="cs-CZ" sz="2000" dirty="0"/>
              <a:t>Bundesland am Rhein, genannt Ländle, Bevölkerung alemannischer Herkunft</a:t>
            </a:r>
            <a:r>
              <a:rPr lang="cs-CZ" altLang="cs-CZ" sz="2000" dirty="0"/>
              <a:t>, </a:t>
            </a:r>
            <a:r>
              <a:rPr lang="de-DE" altLang="cs-CZ" sz="2000" dirty="0"/>
              <a:t>Habsburger kauften sich hier bereits im </a:t>
            </a:r>
            <a:r>
              <a:rPr lang="cs-CZ" altLang="cs-CZ" sz="2000" dirty="0"/>
              <a:t>14. </a:t>
            </a:r>
            <a:r>
              <a:rPr lang="de-DE" altLang="cs-CZ" sz="2000" dirty="0"/>
              <a:t>Jh. ein</a:t>
            </a:r>
            <a:r>
              <a:rPr lang="cs-CZ" altLang="cs-CZ" sz="2000" dirty="0"/>
              <a:t>, </a:t>
            </a:r>
            <a:r>
              <a:rPr lang="de-DE" altLang="cs-CZ" sz="2000" dirty="0"/>
              <a:t>das Land war Bestandteil des Vorderösterreich</a:t>
            </a:r>
            <a:r>
              <a:rPr lang="cs-CZ" altLang="cs-CZ" sz="2000" dirty="0"/>
              <a:t>, </a:t>
            </a:r>
            <a:r>
              <a:rPr lang="de-DE" altLang="cs-CZ" sz="2000" dirty="0"/>
              <a:t>der habsburgischen Besitze in Deutschland; </a:t>
            </a:r>
            <a:r>
              <a:rPr lang="cs-CZ" altLang="cs-CZ" sz="2000" dirty="0"/>
              <a:t>1782 </a:t>
            </a:r>
            <a:r>
              <a:rPr lang="de-DE" altLang="cs-CZ" sz="2000" dirty="0"/>
              <a:t>an Tirol angeschlossen</a:t>
            </a:r>
            <a:r>
              <a:rPr lang="cs-CZ" altLang="cs-CZ" sz="2000" dirty="0"/>
              <a:t>, </a:t>
            </a:r>
            <a:r>
              <a:rPr lang="de-DE" altLang="cs-CZ" sz="2000" dirty="0"/>
              <a:t>seit </a:t>
            </a:r>
            <a:r>
              <a:rPr lang="cs-CZ" altLang="cs-CZ" sz="2000" dirty="0"/>
              <a:t>1861 </a:t>
            </a:r>
            <a:r>
              <a:rPr lang="de-DE" altLang="cs-CZ" sz="2000" dirty="0"/>
              <a:t>selbstständiger Landtag, das selbstständige Bundesland erst nach </a:t>
            </a:r>
            <a:r>
              <a:rPr lang="cs-CZ" altLang="cs-CZ" sz="2000" dirty="0"/>
              <a:t>1918</a:t>
            </a:r>
            <a:r>
              <a:rPr lang="de-DE" altLang="cs-CZ" sz="2000" dirty="0"/>
              <a:t>.</a:t>
            </a:r>
            <a:endParaRPr lang="cs-CZ" altLang="cs-CZ"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1A0B8EDA-3B67-4346-8E2F-0D3E607731A6}"/>
              </a:ext>
            </a:extLst>
          </p:cNvPr>
          <p:cNvSpPr>
            <a:spLocks noGrp="1"/>
          </p:cNvSpPr>
          <p:nvPr>
            <p:ph type="title"/>
          </p:nvPr>
        </p:nvSpPr>
        <p:spPr/>
        <p:txBody>
          <a:bodyPr>
            <a:normAutofit/>
          </a:bodyPr>
          <a:lstStyle/>
          <a:p>
            <a:pPr algn="ctr" eaLnBrk="1" hangingPunct="1"/>
            <a:r>
              <a:rPr lang="cs-CZ" altLang="cs-CZ" sz="3200" dirty="0"/>
              <a:t>VORARLBERG</a:t>
            </a:r>
          </a:p>
        </p:txBody>
      </p:sp>
      <p:pic>
        <p:nvPicPr>
          <p:cNvPr id="28675" name="Picture 2" descr="C:\Users\MT\Documents\Rakousko\Vorarlberg in Österreich.png">
            <a:extLst>
              <a:ext uri="{FF2B5EF4-FFF2-40B4-BE49-F238E27FC236}">
                <a16:creationId xmlns:a16="http://schemas.microsoft.com/office/drawing/2014/main" id="{130E570F-B095-4741-BDD6-256DFB7918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4DBE4D1C-CF47-4DD8-80CD-52AE68F12A0F}"/>
              </a:ext>
            </a:extLst>
          </p:cNvPr>
          <p:cNvSpPr>
            <a:spLocks noGrp="1"/>
          </p:cNvSpPr>
          <p:nvPr>
            <p:ph type="title"/>
          </p:nvPr>
        </p:nvSpPr>
        <p:spPr/>
        <p:txBody>
          <a:bodyPr>
            <a:normAutofit/>
          </a:bodyPr>
          <a:lstStyle/>
          <a:p>
            <a:pPr algn="ctr" eaLnBrk="1" hangingPunct="1"/>
            <a:r>
              <a:rPr lang="cs-CZ" altLang="cs-CZ" sz="3200" dirty="0"/>
              <a:t>VORARLBERG</a:t>
            </a:r>
          </a:p>
        </p:txBody>
      </p:sp>
      <p:pic>
        <p:nvPicPr>
          <p:cNvPr id="29699" name="Picture 2" descr="C:\Users\MT\Documents\Rakousko\Vorarlberg-vlajka.png">
            <a:extLst>
              <a:ext uri="{FF2B5EF4-FFF2-40B4-BE49-F238E27FC236}">
                <a16:creationId xmlns:a16="http://schemas.microsoft.com/office/drawing/2014/main" id="{AEEB2D85-FE7A-4C69-A63A-158832E7268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noFill/>
          <a:ln>
            <a:solidFill>
              <a:schemeClr val="accent1"/>
            </a:solidFill>
            <a:miter lim="800000"/>
            <a:headEnd/>
            <a:tailEnd/>
          </a:ln>
        </p:spPr>
      </p:pic>
      <p:pic>
        <p:nvPicPr>
          <p:cNvPr id="29700" name="Picture 3" descr="C:\Users\MT\Documents\Rakousko\Vorarlberg-znak.png">
            <a:extLst>
              <a:ext uri="{FF2B5EF4-FFF2-40B4-BE49-F238E27FC236}">
                <a16:creationId xmlns:a16="http://schemas.microsoft.com/office/drawing/2014/main" id="{34C06270-1B98-4EF2-B1C6-AC5AD5EB88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21450" y="1600201"/>
            <a:ext cx="3340100" cy="45259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570F8B50-4083-4C53-8585-4019BE3B8FCC}"/>
              </a:ext>
            </a:extLst>
          </p:cNvPr>
          <p:cNvSpPr>
            <a:spLocks noGrp="1"/>
          </p:cNvSpPr>
          <p:nvPr>
            <p:ph type="title"/>
          </p:nvPr>
        </p:nvSpPr>
        <p:spPr/>
        <p:txBody>
          <a:bodyPr>
            <a:normAutofit fontScale="90000"/>
          </a:bodyPr>
          <a:lstStyle/>
          <a:p>
            <a:pPr algn="ctr" eaLnBrk="1" hangingPunct="1"/>
            <a:r>
              <a:rPr lang="de-DE" altLang="cs-CZ" sz="3600" dirty="0"/>
              <a:t>KÄRNTEN </a:t>
            </a:r>
            <a:br>
              <a:rPr lang="de-DE" altLang="cs-CZ" sz="3200" dirty="0"/>
            </a:br>
            <a:r>
              <a:rPr lang="cs-CZ" altLang="cs-CZ" sz="3100" dirty="0"/>
              <a:t>KOROŠKA</a:t>
            </a:r>
            <a:br>
              <a:rPr lang="cs-CZ" altLang="cs-CZ" sz="3200" dirty="0"/>
            </a:br>
            <a:endParaRPr lang="cs-CZ" altLang="cs-CZ" sz="3200" dirty="0"/>
          </a:p>
        </p:txBody>
      </p:sp>
      <p:sp>
        <p:nvSpPr>
          <p:cNvPr id="30723" name="Zástupný symbol pro obsah 4">
            <a:extLst>
              <a:ext uri="{FF2B5EF4-FFF2-40B4-BE49-F238E27FC236}">
                <a16:creationId xmlns:a16="http://schemas.microsoft.com/office/drawing/2014/main" id="{CD9435B3-D0F9-4104-8142-DDA330908117}"/>
              </a:ext>
            </a:extLst>
          </p:cNvPr>
          <p:cNvSpPr>
            <a:spLocks noGrp="1"/>
          </p:cNvSpPr>
          <p:nvPr>
            <p:ph idx="1"/>
          </p:nvPr>
        </p:nvSpPr>
        <p:spPr/>
        <p:txBody>
          <a:bodyPr>
            <a:normAutofit/>
          </a:bodyPr>
          <a:lstStyle/>
          <a:p>
            <a:pPr algn="just" eaLnBrk="1" hangingPunct="1"/>
            <a:r>
              <a:rPr lang="de-DE" altLang="cs-CZ" sz="2000" dirty="0"/>
              <a:t>Fläche: </a:t>
            </a:r>
            <a:r>
              <a:rPr lang="cs-CZ" altLang="cs-CZ" sz="2000" dirty="0"/>
              <a:t>9.53</a:t>
            </a:r>
            <a:r>
              <a:rPr lang="de-DE" altLang="cs-CZ" sz="2000" dirty="0"/>
              <a:t>8</a:t>
            </a:r>
            <a:r>
              <a:rPr lang="cs-CZ" altLang="cs-CZ" sz="2000" dirty="0"/>
              <a:t> km</a:t>
            </a:r>
            <a:r>
              <a:rPr lang="cs-CZ" altLang="cs-CZ" sz="2000" baseline="30000" dirty="0"/>
              <a:t>2</a:t>
            </a:r>
          </a:p>
          <a:p>
            <a:pPr algn="just" eaLnBrk="1" hangingPunct="1"/>
            <a:r>
              <a:rPr lang="de-DE" altLang="cs-CZ" sz="2000" dirty="0"/>
              <a:t>Einwohnerzahl: </a:t>
            </a:r>
            <a:r>
              <a:rPr lang="cs-CZ" altLang="cs-CZ" sz="2000" dirty="0"/>
              <a:t>56</a:t>
            </a:r>
            <a:r>
              <a:rPr lang="de-DE" altLang="cs-CZ" sz="2000" dirty="0"/>
              <a:t>0</a:t>
            </a:r>
            <a:r>
              <a:rPr lang="cs-CZ" altLang="cs-CZ" sz="2000" dirty="0"/>
              <a:t>.000 </a:t>
            </a:r>
          </a:p>
          <a:p>
            <a:pPr algn="just" eaLnBrk="1" hangingPunct="1"/>
            <a:r>
              <a:rPr lang="de-DE" altLang="cs-CZ" sz="2000" dirty="0"/>
              <a:t>Landeshauptstadt</a:t>
            </a:r>
            <a:r>
              <a:rPr lang="cs-CZ" altLang="cs-CZ" sz="2000" dirty="0"/>
              <a:t>: </a:t>
            </a:r>
            <a:r>
              <a:rPr lang="de-DE" altLang="cs-CZ" sz="2000" dirty="0"/>
              <a:t>Klagenfurt </a:t>
            </a:r>
            <a:r>
              <a:rPr lang="cs-CZ" altLang="cs-CZ" sz="2000" i="1" dirty="0"/>
              <a:t>(Celovec)</a:t>
            </a:r>
            <a:endParaRPr lang="de-DE" altLang="cs-CZ" sz="2000" i="1" dirty="0"/>
          </a:p>
          <a:p>
            <a:pPr algn="just" eaLnBrk="1" hangingPunct="1"/>
            <a:r>
              <a:rPr lang="de-DE" altLang="cs-CZ" sz="2000" dirty="0"/>
              <a:t>Landesparlament: Kärtner Landtag (36 Sitze)</a:t>
            </a:r>
          </a:p>
          <a:p>
            <a:pPr algn="just" eaLnBrk="1" hangingPunct="1"/>
            <a:r>
              <a:rPr lang="de-DE" altLang="cs-CZ" sz="2000" dirty="0"/>
              <a:t>Landessprachen: Deutsch, Slowenisch</a:t>
            </a:r>
          </a:p>
          <a:p>
            <a:pPr algn="just" eaLnBrk="1" hangingPunct="1"/>
            <a:r>
              <a:rPr lang="de-DE" altLang="cs-CZ" sz="2000" dirty="0"/>
              <a:t>Prozentanzahl der Ausländer: 10,9 %</a:t>
            </a:r>
          </a:p>
          <a:p>
            <a:pPr algn="just" eaLnBrk="1" hangingPunct="1"/>
            <a:r>
              <a:rPr lang="de-DE" altLang="cs-CZ" sz="2000" dirty="0"/>
              <a:t>BIP: 20.880 Milliarden (37.200 pro Kopf)</a:t>
            </a:r>
            <a:endParaRPr lang="cs-CZ" altLang="cs-CZ" sz="2000" dirty="0"/>
          </a:p>
          <a:p>
            <a:pPr algn="just" eaLnBrk="1" hangingPunct="1"/>
            <a:r>
              <a:rPr lang="de-DE" altLang="cs-CZ" sz="2000" dirty="0"/>
              <a:t>Touristisch attraktives Land mit angenehmem Klima südlich vom Alpenkamm (Wörthersee); die slawische Besiedlung , seit dem </a:t>
            </a:r>
            <a:r>
              <a:rPr lang="cs-CZ" altLang="cs-CZ" sz="2000" dirty="0"/>
              <a:t>8. </a:t>
            </a:r>
            <a:r>
              <a:rPr lang="de-DE" altLang="cs-CZ" sz="2000" dirty="0"/>
              <a:t>Jh.</a:t>
            </a:r>
            <a:r>
              <a:rPr lang="cs-CZ" altLang="cs-CZ" sz="2000" dirty="0"/>
              <a:t> </a:t>
            </a:r>
            <a:r>
              <a:rPr lang="de-DE" altLang="cs-CZ" sz="2000" dirty="0"/>
              <a:t>unter dem Einfluss der Bayern</a:t>
            </a:r>
            <a:r>
              <a:rPr lang="cs-CZ" altLang="cs-CZ" sz="2000" dirty="0"/>
              <a:t>, </a:t>
            </a:r>
            <a:r>
              <a:rPr lang="de-DE" altLang="cs-CZ" sz="2000" dirty="0"/>
              <a:t>die zur Wehr gegen Awaren berufen wurden. Die Kärntner Mark war in Verwaltung der </a:t>
            </a:r>
            <a:r>
              <a:rPr lang="de-DE" altLang="cs-CZ" sz="2000" dirty="0" err="1"/>
              <a:t>Eppensteiner</a:t>
            </a:r>
            <a:r>
              <a:rPr lang="de-DE" altLang="cs-CZ" sz="2000" dirty="0"/>
              <a:t> und Sponheimer, nach Aussterben der Geschlechter 1269 ging die Mark an </a:t>
            </a:r>
            <a:r>
              <a:rPr lang="cs-CZ" altLang="cs-CZ" sz="2000" dirty="0"/>
              <a:t>Přemysl </a:t>
            </a:r>
            <a:r>
              <a:rPr lang="cs-CZ" altLang="cs-CZ" sz="2000" dirty="0" err="1"/>
              <a:t>Ot</a:t>
            </a:r>
            <a:r>
              <a:rPr lang="de-DE" altLang="cs-CZ" sz="2000" dirty="0" err="1"/>
              <a:t>tokar</a:t>
            </a:r>
            <a:r>
              <a:rPr lang="cs-CZ" altLang="cs-CZ" sz="2000" dirty="0"/>
              <a:t> II., </a:t>
            </a:r>
            <a:r>
              <a:rPr lang="de-DE" altLang="cs-CZ" sz="2000" dirty="0"/>
              <a:t>seit </a:t>
            </a:r>
            <a:r>
              <a:rPr lang="cs-CZ" altLang="cs-CZ" sz="2000" dirty="0"/>
              <a:t>1335 </a:t>
            </a:r>
            <a:r>
              <a:rPr lang="de-DE" altLang="cs-CZ" sz="2000" dirty="0"/>
              <a:t>an die Habsburger.</a:t>
            </a:r>
            <a:endParaRPr lang="cs-CZ" altLang="cs-CZ"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C654AB43-9D94-4740-ACDD-ADEED8DDC54F}"/>
              </a:ext>
            </a:extLst>
          </p:cNvPr>
          <p:cNvSpPr>
            <a:spLocks noGrp="1"/>
          </p:cNvSpPr>
          <p:nvPr>
            <p:ph type="title"/>
          </p:nvPr>
        </p:nvSpPr>
        <p:spPr/>
        <p:txBody>
          <a:bodyPr/>
          <a:lstStyle/>
          <a:p>
            <a:pPr algn="ctr" eaLnBrk="1" hangingPunct="1"/>
            <a:r>
              <a:rPr lang="de-DE" altLang="cs-CZ" sz="2800" dirty="0"/>
              <a:t>KÄRNTEN</a:t>
            </a:r>
            <a:endParaRPr lang="cs-CZ" altLang="cs-CZ" sz="2800" dirty="0"/>
          </a:p>
        </p:txBody>
      </p:sp>
      <p:pic>
        <p:nvPicPr>
          <p:cNvPr id="31747" name="Picture 2" descr="C:\Users\MT\Documents\Rakousko\Kärnten in Österreich.png">
            <a:extLst>
              <a:ext uri="{FF2B5EF4-FFF2-40B4-BE49-F238E27FC236}">
                <a16:creationId xmlns:a16="http://schemas.microsoft.com/office/drawing/2014/main" id="{8E72EFBA-2275-47E4-8273-D3C1FF5B77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1B2A0CAA-72F3-49AC-A7DE-06B5256568DD}"/>
              </a:ext>
            </a:extLst>
          </p:cNvPr>
          <p:cNvSpPr>
            <a:spLocks noGrp="1"/>
          </p:cNvSpPr>
          <p:nvPr>
            <p:ph type="title"/>
          </p:nvPr>
        </p:nvSpPr>
        <p:spPr/>
        <p:txBody>
          <a:bodyPr/>
          <a:lstStyle/>
          <a:p>
            <a:pPr algn="ctr" eaLnBrk="1" hangingPunct="1"/>
            <a:r>
              <a:rPr lang="de-DE" altLang="cs-CZ" sz="2800" dirty="0"/>
              <a:t>KÄRNTEN</a:t>
            </a:r>
            <a:endParaRPr lang="cs-CZ" altLang="cs-CZ" sz="2800" dirty="0"/>
          </a:p>
        </p:txBody>
      </p:sp>
      <p:pic>
        <p:nvPicPr>
          <p:cNvPr id="32771" name="Picture 2" descr="C:\Users\MT\Documents\Rakousko\Kärnten-vlajka.png">
            <a:extLst>
              <a:ext uri="{FF2B5EF4-FFF2-40B4-BE49-F238E27FC236}">
                <a16:creationId xmlns:a16="http://schemas.microsoft.com/office/drawing/2014/main" id="{A66FEB79-9784-40EC-BA5D-D223DB2965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30476"/>
            <a:ext cx="4038600" cy="2665413"/>
          </a:xfrm>
          <a:noFill/>
          <a:ln>
            <a:solidFill>
              <a:schemeClr val="accent1"/>
            </a:solidFill>
            <a:miter lim="800000"/>
            <a:headEnd/>
            <a:tailEnd/>
          </a:ln>
        </p:spPr>
      </p:pic>
      <p:pic>
        <p:nvPicPr>
          <p:cNvPr id="32772" name="Picture 3" descr="C:\Users\MT\Documents\Rakousko\Kärnten-znak.png">
            <a:extLst>
              <a:ext uri="{FF2B5EF4-FFF2-40B4-BE49-F238E27FC236}">
                <a16:creationId xmlns:a16="http://schemas.microsoft.com/office/drawing/2014/main" id="{BBD6CBA7-54A3-444D-B96B-23009049972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89664" y="1600201"/>
            <a:ext cx="4003675" cy="4525963"/>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871568FC-4CA6-455B-84B4-C6F3468FFE48}"/>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altLang="cs-CZ" sz="3200" dirty="0"/>
              <a:t>SLOWENEN IN KÄRNTEN</a:t>
            </a:r>
          </a:p>
        </p:txBody>
      </p:sp>
      <p:sp>
        <p:nvSpPr>
          <p:cNvPr id="33797" name="Rectangle 71">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8"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795" name="Picture 2" descr="C:\Users\MT\Documents\Rakousko\Kärnten-Slovinci.png">
            <a:extLst>
              <a:ext uri="{FF2B5EF4-FFF2-40B4-BE49-F238E27FC236}">
                <a16:creationId xmlns:a16="http://schemas.microsoft.com/office/drawing/2014/main" id="{B36CE537-9428-4EB1-9FB9-77FA53AD87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36" r="1" b="6422"/>
          <a:stretch/>
        </p:blipFill>
        <p:spPr>
          <a:xfrm>
            <a:off x="2170029" y="804672"/>
            <a:ext cx="7851943" cy="3554676"/>
          </a:xfrm>
          <a:prstGeom prst="rect">
            <a:avLst/>
          </a:prstGeom>
          <a:noFill/>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4B4F9C84-6E3B-4A14-AE01-CE05201F34B6}"/>
              </a:ext>
            </a:extLst>
          </p:cNvPr>
          <p:cNvSpPr>
            <a:spLocks noGrp="1"/>
          </p:cNvSpPr>
          <p:nvPr>
            <p:ph type="title"/>
          </p:nvPr>
        </p:nvSpPr>
        <p:spPr/>
        <p:txBody>
          <a:bodyPr/>
          <a:lstStyle/>
          <a:p>
            <a:pPr algn="ctr" eaLnBrk="1" hangingPunct="1"/>
            <a:r>
              <a:rPr lang="de-DE" altLang="cs-CZ" sz="3200" dirty="0"/>
              <a:t>STEIERMARK</a:t>
            </a:r>
            <a:br>
              <a:rPr lang="de-DE" altLang="cs-CZ" sz="2800" dirty="0"/>
            </a:br>
            <a:endParaRPr lang="cs-CZ" altLang="cs-CZ" sz="2800" dirty="0"/>
          </a:p>
        </p:txBody>
      </p:sp>
      <p:sp>
        <p:nvSpPr>
          <p:cNvPr id="34819" name="Zástupný symbol pro obsah 2">
            <a:extLst>
              <a:ext uri="{FF2B5EF4-FFF2-40B4-BE49-F238E27FC236}">
                <a16:creationId xmlns:a16="http://schemas.microsoft.com/office/drawing/2014/main" id="{97E70200-B31B-4A8F-9EAF-E15ED333CBA6}"/>
              </a:ext>
            </a:extLst>
          </p:cNvPr>
          <p:cNvSpPr>
            <a:spLocks noGrp="1"/>
          </p:cNvSpPr>
          <p:nvPr>
            <p:ph idx="1"/>
          </p:nvPr>
        </p:nvSpPr>
        <p:spPr/>
        <p:txBody>
          <a:bodyPr>
            <a:normAutofit lnSpcReduction="10000"/>
          </a:bodyPr>
          <a:lstStyle/>
          <a:p>
            <a:pPr algn="just" eaLnBrk="1" hangingPunct="1"/>
            <a:r>
              <a:rPr lang="de-DE" altLang="cs-CZ" sz="2000" dirty="0"/>
              <a:t>Fläche: </a:t>
            </a:r>
            <a:r>
              <a:rPr lang="cs-CZ" altLang="cs-CZ" sz="2000" dirty="0"/>
              <a:t>16.</a:t>
            </a:r>
            <a:r>
              <a:rPr lang="de-DE" altLang="cs-CZ" sz="2000" dirty="0"/>
              <a:t>401</a:t>
            </a:r>
            <a:r>
              <a:rPr lang="cs-CZ" altLang="cs-CZ" sz="2000" dirty="0"/>
              <a:t> km</a:t>
            </a:r>
            <a:r>
              <a:rPr lang="cs-CZ" altLang="cs-CZ" sz="2000" baseline="30000" dirty="0"/>
              <a:t>2</a:t>
            </a:r>
          </a:p>
          <a:p>
            <a:pPr algn="just" eaLnBrk="1" hangingPunct="1"/>
            <a:r>
              <a:rPr lang="de-DE" altLang="cs-CZ" sz="2000" dirty="0"/>
              <a:t>Einwohnerzahl: </a:t>
            </a:r>
            <a:r>
              <a:rPr lang="cs-CZ" altLang="cs-CZ" sz="2000" dirty="0"/>
              <a:t>1,2</a:t>
            </a:r>
            <a:r>
              <a:rPr lang="de-DE" altLang="cs-CZ" sz="2000" dirty="0"/>
              <a:t>50.000</a:t>
            </a:r>
            <a:endParaRPr lang="cs-CZ" altLang="cs-CZ" sz="2000" dirty="0"/>
          </a:p>
          <a:p>
            <a:pPr algn="just" eaLnBrk="1" hangingPunct="1"/>
            <a:r>
              <a:rPr lang="de-DE" altLang="cs-CZ" sz="2000" dirty="0"/>
              <a:t>Landeshauptstadt</a:t>
            </a:r>
            <a:r>
              <a:rPr lang="cs-CZ" altLang="cs-CZ" sz="2000" dirty="0"/>
              <a:t>: Graz </a:t>
            </a:r>
            <a:endParaRPr lang="de-DE" altLang="cs-CZ" sz="2000" dirty="0"/>
          </a:p>
          <a:p>
            <a:pPr algn="just" eaLnBrk="1" hangingPunct="1"/>
            <a:r>
              <a:rPr lang="de-DE" altLang="cs-CZ" sz="2000" dirty="0"/>
              <a:t>Landesparlament: Landtag Steiermark (48 Sitze)</a:t>
            </a:r>
          </a:p>
          <a:p>
            <a:pPr algn="just" eaLnBrk="1" hangingPunct="1"/>
            <a:r>
              <a:rPr lang="de-DE" altLang="cs-CZ" sz="2000" dirty="0"/>
              <a:t>Landessprache: Deutsch</a:t>
            </a:r>
          </a:p>
          <a:p>
            <a:pPr algn="just" eaLnBrk="1" hangingPunct="1"/>
            <a:r>
              <a:rPr lang="de-DE" altLang="cs-CZ" sz="2000" dirty="0"/>
              <a:t>Prozentanteil der Ausländer: 11,5 %</a:t>
            </a:r>
          </a:p>
          <a:p>
            <a:pPr algn="just" eaLnBrk="1" hangingPunct="1"/>
            <a:r>
              <a:rPr lang="de-DE" altLang="cs-CZ" sz="2000" dirty="0"/>
              <a:t>BIP: 49.600 Milliarden (40.000 pro Kopf)</a:t>
            </a:r>
            <a:endParaRPr lang="cs-CZ" altLang="cs-CZ" sz="2000" dirty="0"/>
          </a:p>
          <a:p>
            <a:pPr algn="just" eaLnBrk="1" hangingPunct="1"/>
            <a:r>
              <a:rPr lang="de-DE" altLang="cs-CZ" sz="2000" dirty="0"/>
              <a:t>„Österreichs grünes Herz“, seit </a:t>
            </a:r>
            <a:r>
              <a:rPr lang="cs-CZ" altLang="cs-CZ" sz="2000" dirty="0"/>
              <a:t>772 </a:t>
            </a:r>
            <a:r>
              <a:rPr lang="de-DE" altLang="cs-CZ" sz="2000" dirty="0"/>
              <a:t>von Bayern besetzt und an Frankenreich angeschlossen, dann gemeinsame Geschichte mit Kärnten, nach Aussterben der Ottokaren 1186 ging Steiermark an die österreichischen Babenberger, dann an </a:t>
            </a:r>
            <a:r>
              <a:rPr lang="cs-CZ" altLang="cs-CZ" sz="2000" dirty="0"/>
              <a:t>Přemysl </a:t>
            </a:r>
            <a:r>
              <a:rPr lang="de-DE" altLang="cs-CZ" sz="2000" dirty="0"/>
              <a:t>Ottokar </a:t>
            </a:r>
            <a:r>
              <a:rPr lang="cs-CZ" altLang="cs-CZ" sz="2000" dirty="0"/>
              <a:t>II. </a:t>
            </a:r>
            <a:r>
              <a:rPr lang="de-DE" altLang="cs-CZ" sz="2000" dirty="0"/>
              <a:t>und an die Habsburger, die </a:t>
            </a:r>
            <a:r>
              <a:rPr lang="cs-CZ" altLang="cs-CZ" sz="2000" dirty="0"/>
              <a:t>1379 </a:t>
            </a:r>
            <a:r>
              <a:rPr lang="de-DE" altLang="cs-CZ" sz="2000" dirty="0"/>
              <a:t>ihre steirische Nebenlinie bildeten.</a:t>
            </a:r>
            <a:endParaRPr lang="cs-CZ" altLang="cs-CZ" sz="2000" dirty="0"/>
          </a:p>
          <a:p>
            <a:pPr algn="just" eaLnBrk="1" hangingPunct="1"/>
            <a:r>
              <a:rPr lang="cs-CZ" altLang="cs-CZ" sz="2000" dirty="0"/>
              <a:t>1919/20 </a:t>
            </a:r>
            <a:r>
              <a:rPr lang="de-DE" altLang="cs-CZ" sz="2000" dirty="0"/>
              <a:t>fiel der südliche Teil der Steiermark an das neugeschaffene Jugoslawien </a:t>
            </a:r>
            <a:endParaRPr lang="cs-CZ" altLang="cs-CZ"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3CA46058-2978-4D20-AFD6-E6ADA92AD81E}"/>
              </a:ext>
            </a:extLst>
          </p:cNvPr>
          <p:cNvSpPr>
            <a:spLocks noGrp="1"/>
          </p:cNvSpPr>
          <p:nvPr>
            <p:ph type="title"/>
          </p:nvPr>
        </p:nvSpPr>
        <p:spPr/>
        <p:txBody>
          <a:bodyPr/>
          <a:lstStyle/>
          <a:p>
            <a:pPr algn="ctr" eaLnBrk="1" hangingPunct="1"/>
            <a:r>
              <a:rPr lang="de-DE" altLang="cs-CZ" sz="2800" dirty="0"/>
              <a:t>STEIERMARK </a:t>
            </a:r>
            <a:endParaRPr lang="cs-CZ" altLang="cs-CZ" sz="2800" dirty="0"/>
          </a:p>
        </p:txBody>
      </p:sp>
      <p:pic>
        <p:nvPicPr>
          <p:cNvPr id="35843" name="Picture 2" descr="C:\Users\MT\Documents\Rakousko\Steiermark in Österreich.png">
            <a:extLst>
              <a:ext uri="{FF2B5EF4-FFF2-40B4-BE49-F238E27FC236}">
                <a16:creationId xmlns:a16="http://schemas.microsoft.com/office/drawing/2014/main" id="{2B09A6B4-6E4A-4563-877C-2EBFC11A76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E082B2F5-DFF5-4B08-BF9A-601A9BCB4BE8}"/>
              </a:ext>
            </a:extLst>
          </p:cNvPr>
          <p:cNvSpPr>
            <a:spLocks noGrp="1"/>
          </p:cNvSpPr>
          <p:nvPr>
            <p:ph type="title"/>
          </p:nvPr>
        </p:nvSpPr>
        <p:spPr/>
        <p:txBody>
          <a:bodyPr/>
          <a:lstStyle/>
          <a:p>
            <a:pPr algn="ctr" eaLnBrk="1" hangingPunct="1"/>
            <a:r>
              <a:rPr lang="de-DE" altLang="cs-CZ" sz="2800" dirty="0"/>
              <a:t>STEIERMARK </a:t>
            </a:r>
            <a:endParaRPr lang="cs-CZ" altLang="cs-CZ" sz="2800" dirty="0"/>
          </a:p>
        </p:txBody>
      </p:sp>
      <p:pic>
        <p:nvPicPr>
          <p:cNvPr id="36867" name="Picture 2" descr="C:\Users\MT\Documents\Rakousko\Steiermark-vlajka.png">
            <a:extLst>
              <a:ext uri="{FF2B5EF4-FFF2-40B4-BE49-F238E27FC236}">
                <a16:creationId xmlns:a16="http://schemas.microsoft.com/office/drawing/2014/main" id="{74BC717D-4737-4A1C-A2A1-4F926EAB06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noFill/>
          <a:ln>
            <a:solidFill>
              <a:schemeClr val="accent1"/>
            </a:solidFill>
            <a:miter lim="800000"/>
            <a:headEnd/>
            <a:tailEnd/>
          </a:ln>
        </p:spPr>
      </p:pic>
      <p:pic>
        <p:nvPicPr>
          <p:cNvPr id="36868" name="Picture 3" descr="C:\Users\MT\Documents\Rakousko\Steiermark-znak.png">
            <a:extLst>
              <a:ext uri="{FF2B5EF4-FFF2-40B4-BE49-F238E27FC236}">
                <a16:creationId xmlns:a16="http://schemas.microsoft.com/office/drawing/2014/main" id="{5C0A616D-7950-4FAC-A534-9B3449DBC7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53275" y="2011364"/>
            <a:ext cx="2076450" cy="370522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16A1703E-0086-425D-9DB1-9B92B46907C0}"/>
              </a:ext>
            </a:extLst>
          </p:cNvPr>
          <p:cNvSpPr>
            <a:spLocks noGrp="1"/>
          </p:cNvSpPr>
          <p:nvPr>
            <p:ph type="title"/>
          </p:nvPr>
        </p:nvSpPr>
        <p:spPr/>
        <p:txBody>
          <a:bodyPr/>
          <a:lstStyle/>
          <a:p>
            <a:pPr algn="ctr" eaLnBrk="1" hangingPunct="1"/>
            <a:r>
              <a:rPr lang="de-DE" altLang="cs-CZ" sz="2800" dirty="0"/>
              <a:t>WIEN</a:t>
            </a:r>
            <a:endParaRPr lang="cs-CZ" altLang="cs-CZ" sz="2800" dirty="0"/>
          </a:p>
        </p:txBody>
      </p:sp>
      <p:pic>
        <p:nvPicPr>
          <p:cNvPr id="9219" name="Picture 2" descr="C:\Users\MT\Documents\Rakousko\Wien in Österreich.png">
            <a:extLst>
              <a:ext uri="{FF2B5EF4-FFF2-40B4-BE49-F238E27FC236}">
                <a16:creationId xmlns:a16="http://schemas.microsoft.com/office/drawing/2014/main" id="{472326D5-197E-42B9-A780-B10C8A4917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890" name="Nadpis 1">
            <a:extLst>
              <a:ext uri="{FF2B5EF4-FFF2-40B4-BE49-F238E27FC236}">
                <a16:creationId xmlns:a16="http://schemas.microsoft.com/office/drawing/2014/main" id="{BC43D6E1-4CFE-41D8-80AC-047D7F7C9774}"/>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ltLang="cs-CZ" dirty="0">
                <a:solidFill>
                  <a:srgbClr val="FFFFFF"/>
                </a:solidFill>
              </a:rPr>
              <a:t>HISTORISCHE STEIERMARK</a:t>
            </a:r>
          </a:p>
        </p:txBody>
      </p:sp>
      <p:sp>
        <p:nvSpPr>
          <p:cNvPr id="76"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37891" name="Picture 2" descr="C:\Users\MT\Documents\Rakousko\Steiermark-historická mapa.PNG">
            <a:extLst>
              <a:ext uri="{FF2B5EF4-FFF2-40B4-BE49-F238E27FC236}">
                <a16:creationId xmlns:a16="http://schemas.microsoft.com/office/drawing/2014/main" id="{E6AA0E66-3FD3-4C02-80B1-11F737D8DE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84" r="-1" b="-1"/>
          <a:stretch/>
        </p:blipFill>
        <p:spPr>
          <a:xfrm>
            <a:off x="1258859" y="1120046"/>
            <a:ext cx="5635819" cy="350950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36FB6C5F-7FBF-4A8F-8F05-DE6FBA042AED}"/>
              </a:ext>
            </a:extLst>
          </p:cNvPr>
          <p:cNvSpPr>
            <a:spLocks noGrp="1"/>
          </p:cNvSpPr>
          <p:nvPr>
            <p:ph type="title"/>
          </p:nvPr>
        </p:nvSpPr>
        <p:spPr/>
        <p:txBody>
          <a:bodyPr/>
          <a:lstStyle/>
          <a:p>
            <a:pPr algn="ctr"/>
            <a:r>
              <a:rPr lang="de-DE" altLang="cs-CZ" sz="3200" dirty="0"/>
              <a:t>BURGENLAND </a:t>
            </a:r>
            <a:br>
              <a:rPr lang="de-DE" altLang="cs-CZ" sz="2800" dirty="0"/>
            </a:br>
            <a:r>
              <a:rPr lang="de-DE" altLang="cs-CZ" sz="2800" dirty="0"/>
              <a:t>ÖRVIDÉK</a:t>
            </a:r>
            <a:br>
              <a:rPr lang="cs-CZ" altLang="cs-CZ" sz="2800" dirty="0"/>
            </a:br>
            <a:r>
              <a:rPr lang="cs-CZ" altLang="cs-CZ" sz="2800" dirty="0"/>
              <a:t>GRADIŠĆE</a:t>
            </a:r>
            <a:r>
              <a:rPr lang="de-DE" altLang="cs-CZ" sz="2800" dirty="0"/>
              <a:t> </a:t>
            </a:r>
            <a:endParaRPr lang="cs-CZ" altLang="cs-CZ" sz="2800" dirty="0"/>
          </a:p>
        </p:txBody>
      </p:sp>
      <p:sp>
        <p:nvSpPr>
          <p:cNvPr id="38915" name="Zástupný symbol pro obsah 2">
            <a:extLst>
              <a:ext uri="{FF2B5EF4-FFF2-40B4-BE49-F238E27FC236}">
                <a16:creationId xmlns:a16="http://schemas.microsoft.com/office/drawing/2014/main" id="{D02CC096-95C1-4013-8553-EF038A9EB9D7}"/>
              </a:ext>
            </a:extLst>
          </p:cNvPr>
          <p:cNvSpPr>
            <a:spLocks noGrp="1"/>
          </p:cNvSpPr>
          <p:nvPr>
            <p:ph idx="1"/>
          </p:nvPr>
        </p:nvSpPr>
        <p:spPr/>
        <p:txBody>
          <a:bodyPr>
            <a:normAutofit/>
          </a:bodyPr>
          <a:lstStyle/>
          <a:p>
            <a:pPr algn="just" eaLnBrk="1" hangingPunct="1"/>
            <a:r>
              <a:rPr lang="de-DE" altLang="cs-CZ" sz="2000" dirty="0"/>
              <a:t>Fläche: </a:t>
            </a:r>
            <a:r>
              <a:rPr lang="cs-CZ" altLang="cs-CZ" sz="2000" dirty="0"/>
              <a:t>3.96</a:t>
            </a:r>
            <a:r>
              <a:rPr lang="de-DE" altLang="cs-CZ" sz="2000" dirty="0"/>
              <a:t>2</a:t>
            </a:r>
            <a:r>
              <a:rPr lang="cs-CZ" altLang="cs-CZ" sz="2000" dirty="0"/>
              <a:t> km</a:t>
            </a:r>
            <a:r>
              <a:rPr lang="cs-CZ" altLang="cs-CZ" sz="2000" baseline="30000" dirty="0"/>
              <a:t>2</a:t>
            </a:r>
          </a:p>
          <a:p>
            <a:pPr algn="just" eaLnBrk="1" hangingPunct="1"/>
            <a:r>
              <a:rPr lang="de-DE" altLang="cs-CZ" sz="2000" dirty="0"/>
              <a:t>Einwohnerzahl: </a:t>
            </a:r>
            <a:r>
              <a:rPr lang="cs-CZ" altLang="cs-CZ" sz="2000" dirty="0"/>
              <a:t>2</a:t>
            </a:r>
            <a:r>
              <a:rPr lang="de-DE" altLang="cs-CZ" sz="2000" dirty="0"/>
              <a:t>95</a:t>
            </a:r>
            <a:r>
              <a:rPr lang="cs-CZ" altLang="cs-CZ" sz="2000" dirty="0"/>
              <a:t>.000 </a:t>
            </a:r>
          </a:p>
          <a:p>
            <a:pPr algn="just" eaLnBrk="1" hangingPunct="1"/>
            <a:r>
              <a:rPr lang="de-DE" altLang="cs-CZ" sz="2000" dirty="0"/>
              <a:t>Landeshauptstadt</a:t>
            </a:r>
            <a:r>
              <a:rPr lang="cs-CZ" altLang="cs-CZ" sz="2000" dirty="0"/>
              <a:t> (</a:t>
            </a:r>
            <a:r>
              <a:rPr lang="de-DE" altLang="cs-CZ" sz="2000" dirty="0"/>
              <a:t>seit</a:t>
            </a:r>
            <a:r>
              <a:rPr lang="cs-CZ" altLang="cs-CZ" sz="2000" dirty="0"/>
              <a:t> 1925): </a:t>
            </a:r>
            <a:r>
              <a:rPr lang="de-DE" altLang="cs-CZ" sz="2000" dirty="0"/>
              <a:t>Eisenstadt</a:t>
            </a:r>
          </a:p>
          <a:p>
            <a:pPr algn="just" eaLnBrk="1" hangingPunct="1"/>
            <a:r>
              <a:rPr lang="de-DE" altLang="cs-CZ" sz="2000" dirty="0"/>
              <a:t>Landesparlament: Burgenländischer Landtag (36 Sitze)</a:t>
            </a:r>
          </a:p>
          <a:p>
            <a:pPr algn="just" eaLnBrk="1" hangingPunct="1"/>
            <a:r>
              <a:rPr lang="de-DE" altLang="cs-CZ" sz="2000" dirty="0"/>
              <a:t>Landessprachen: Deutsch, Ungarisch, Kroatisch</a:t>
            </a:r>
          </a:p>
          <a:p>
            <a:pPr algn="just" eaLnBrk="1" hangingPunct="1"/>
            <a:r>
              <a:rPr lang="de-DE" altLang="cs-CZ" sz="2000" dirty="0"/>
              <a:t>Prozentanzahl der Ausländer: 9,2 %</a:t>
            </a:r>
          </a:p>
          <a:p>
            <a:pPr algn="just" eaLnBrk="1" hangingPunct="1"/>
            <a:r>
              <a:rPr lang="de-DE" altLang="cs-CZ" sz="2000" dirty="0"/>
              <a:t>BIP: 9.010 Milliarden (30.700 pro Kopf)</a:t>
            </a:r>
            <a:endParaRPr lang="cs-CZ" altLang="cs-CZ" sz="2000" dirty="0"/>
          </a:p>
          <a:p>
            <a:pPr algn="just" eaLnBrk="1" hangingPunct="1"/>
            <a:r>
              <a:rPr lang="de-DE" altLang="cs-CZ" sz="2000" dirty="0"/>
              <a:t>An Österreich nach dem Zerfall der Monarchie angeschlossen, zu der Zeit Bestandteil Westungarns. Bereits seit dem Mittelalter Streitgebiet zwischen Deutschen, Slawen und Ungarn, von Deutschen besiedelt im 11. Jahrhundert, im 16. Jahrhundert siedelten sich Kroaten dazu. Das ungarische Element wurde dadurch gestärkt, dass das Land Teil des Königreichs Ungarn war.</a:t>
            </a:r>
            <a:endParaRPr lang="cs-CZ" altLang="cs-CZ"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D4362677-3B5F-40B1-898B-4D04D4BB71D6}"/>
              </a:ext>
            </a:extLst>
          </p:cNvPr>
          <p:cNvSpPr>
            <a:spLocks noGrp="1"/>
          </p:cNvSpPr>
          <p:nvPr>
            <p:ph type="title"/>
          </p:nvPr>
        </p:nvSpPr>
        <p:spPr/>
        <p:txBody>
          <a:bodyPr/>
          <a:lstStyle/>
          <a:p>
            <a:pPr algn="ctr" eaLnBrk="1" hangingPunct="1"/>
            <a:r>
              <a:rPr lang="cs-CZ" altLang="cs-CZ" sz="2800" dirty="0"/>
              <a:t>BURGENLAND</a:t>
            </a:r>
          </a:p>
        </p:txBody>
      </p:sp>
      <p:pic>
        <p:nvPicPr>
          <p:cNvPr id="39939" name="Picture 2" descr="C:\Users\MT\Documents\Rakousko\Burgenland in Österreich.png">
            <a:extLst>
              <a:ext uri="{FF2B5EF4-FFF2-40B4-BE49-F238E27FC236}">
                <a16:creationId xmlns:a16="http://schemas.microsoft.com/office/drawing/2014/main" id="{4E7989E4-879C-4CCC-B8FF-E370833340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6FE1BF36-5A63-4470-A692-95F0398AF23B}"/>
              </a:ext>
            </a:extLst>
          </p:cNvPr>
          <p:cNvSpPr>
            <a:spLocks noGrp="1"/>
          </p:cNvSpPr>
          <p:nvPr>
            <p:ph type="title"/>
          </p:nvPr>
        </p:nvSpPr>
        <p:spPr/>
        <p:txBody>
          <a:bodyPr/>
          <a:lstStyle/>
          <a:p>
            <a:pPr algn="ctr" eaLnBrk="1" hangingPunct="1"/>
            <a:r>
              <a:rPr lang="cs-CZ" altLang="cs-CZ" sz="2800" dirty="0"/>
              <a:t>BURGENLAND</a:t>
            </a:r>
          </a:p>
        </p:txBody>
      </p:sp>
      <p:pic>
        <p:nvPicPr>
          <p:cNvPr id="40963" name="Picture 2" descr="C:\Users\MT\Documents\Rakousko\Burgenland-vlajka.png">
            <a:extLst>
              <a:ext uri="{FF2B5EF4-FFF2-40B4-BE49-F238E27FC236}">
                <a16:creationId xmlns:a16="http://schemas.microsoft.com/office/drawing/2014/main" id="{9DDB75DF-B03A-4F10-891A-E56B98272D2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noFill/>
        </p:spPr>
      </p:pic>
      <p:pic>
        <p:nvPicPr>
          <p:cNvPr id="40964" name="Picture 3" descr="C:\Users\MT\Documents\Rakousko\Burgenland-znak.png">
            <a:extLst>
              <a:ext uri="{FF2B5EF4-FFF2-40B4-BE49-F238E27FC236}">
                <a16:creationId xmlns:a16="http://schemas.microsoft.com/office/drawing/2014/main" id="{8330A27E-1A43-4761-B8D5-67BBD33D8D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27775" y="1600201"/>
            <a:ext cx="3727450" cy="4525963"/>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8E4E255B-9593-435A-B390-89C67CA1C231}"/>
              </a:ext>
            </a:extLst>
          </p:cNvPr>
          <p:cNvSpPr>
            <a:spLocks noGrp="1"/>
          </p:cNvSpPr>
          <p:nvPr>
            <p:ph type="title"/>
          </p:nvPr>
        </p:nvSpPr>
        <p:spPr/>
        <p:txBody>
          <a:bodyPr/>
          <a:lstStyle/>
          <a:p>
            <a:pPr algn="ctr" eaLnBrk="1" hangingPunct="1"/>
            <a:r>
              <a:rPr lang="cs-CZ" altLang="cs-CZ" sz="2800" dirty="0"/>
              <a:t>BURGENLAND </a:t>
            </a:r>
            <a:r>
              <a:rPr lang="de-DE" altLang="cs-CZ" sz="2800" dirty="0"/>
              <a:t>UND UNGARN </a:t>
            </a:r>
            <a:endParaRPr lang="cs-CZ" altLang="cs-CZ" sz="2800" dirty="0"/>
          </a:p>
        </p:txBody>
      </p:sp>
      <p:pic>
        <p:nvPicPr>
          <p:cNvPr id="41987" name="Picture 2" descr="C:\Users\MT\Documents\Rakousko\Burgenland a Uhry.PNG">
            <a:extLst>
              <a:ext uri="{FF2B5EF4-FFF2-40B4-BE49-F238E27FC236}">
                <a16:creationId xmlns:a16="http://schemas.microsoft.com/office/drawing/2014/main" id="{7A4344FA-A9BB-48D1-A186-5C2C255818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9" y="1600201"/>
            <a:ext cx="5927725" cy="452596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7EA4A16C-0F83-48F8-BBDC-BFC1868AB082}"/>
              </a:ext>
            </a:extLst>
          </p:cNvPr>
          <p:cNvSpPr>
            <a:spLocks noGrp="1"/>
          </p:cNvSpPr>
          <p:nvPr>
            <p:ph type="title"/>
          </p:nvPr>
        </p:nvSpPr>
        <p:spPr/>
        <p:txBody>
          <a:bodyPr/>
          <a:lstStyle/>
          <a:p>
            <a:pPr algn="ctr" eaLnBrk="1" hangingPunct="1"/>
            <a:r>
              <a:rPr lang="de-DE" altLang="cs-CZ" sz="2800" dirty="0"/>
              <a:t>WIEN</a:t>
            </a:r>
            <a:endParaRPr lang="cs-CZ" altLang="cs-CZ" sz="2800" dirty="0"/>
          </a:p>
        </p:txBody>
      </p:sp>
      <p:pic>
        <p:nvPicPr>
          <p:cNvPr id="11267" name="Picture 2" descr="C:\Users\MT\Documents\Rakousko\Wien-vlajka.png">
            <a:extLst>
              <a:ext uri="{FF2B5EF4-FFF2-40B4-BE49-F238E27FC236}">
                <a16:creationId xmlns:a16="http://schemas.microsoft.com/office/drawing/2014/main" id="{34FBECC3-4B79-4A9F-A751-EBCC5F75D87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noFill/>
          <a:ln>
            <a:solidFill>
              <a:schemeClr val="accent1"/>
            </a:solidFill>
            <a:miter lim="800000"/>
            <a:headEnd/>
            <a:tailEnd/>
          </a:ln>
        </p:spPr>
      </p:pic>
      <p:pic>
        <p:nvPicPr>
          <p:cNvPr id="11268" name="Picture 3" descr="C:\Users\MT\Documents\Rakousko\Wien-znak.png">
            <a:extLst>
              <a:ext uri="{FF2B5EF4-FFF2-40B4-BE49-F238E27FC236}">
                <a16:creationId xmlns:a16="http://schemas.microsoft.com/office/drawing/2014/main" id="{5F46834F-BDC7-4AE5-BF6F-A4808521CB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34239" y="2624138"/>
            <a:ext cx="1914525" cy="24765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06E1A2BB-1055-4D00-A4BB-4FABAEFD9F74}"/>
              </a:ext>
            </a:extLst>
          </p:cNvPr>
          <p:cNvSpPr>
            <a:spLocks noGrp="1"/>
          </p:cNvSpPr>
          <p:nvPr>
            <p:ph type="title"/>
          </p:nvPr>
        </p:nvSpPr>
        <p:spPr/>
        <p:txBody>
          <a:bodyPr/>
          <a:lstStyle/>
          <a:p>
            <a:pPr algn="ctr" eaLnBrk="1" hangingPunct="1"/>
            <a:r>
              <a:rPr lang="de-DE" altLang="cs-CZ" sz="2800" dirty="0"/>
              <a:t>WIEN – SEHENSWÜRDIGKEITEN</a:t>
            </a:r>
            <a:endParaRPr lang="cs-CZ" altLang="cs-CZ" sz="2800" dirty="0"/>
          </a:p>
        </p:txBody>
      </p:sp>
      <p:pic>
        <p:nvPicPr>
          <p:cNvPr id="12291" name="Picture 2" descr="C:\Users\MT\Documents\Rakousko\Wien-Sehenswürdigkeiten.jpg">
            <a:extLst>
              <a:ext uri="{FF2B5EF4-FFF2-40B4-BE49-F238E27FC236}">
                <a16:creationId xmlns:a16="http://schemas.microsoft.com/office/drawing/2014/main" id="{EEC81398-1567-4EC3-A170-FF3E8CBCA9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2226" y="1600201"/>
            <a:ext cx="4525963" cy="45259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84CF4C62-9844-4D3B-A2B0-E6C16A4BE946}"/>
              </a:ext>
            </a:extLst>
          </p:cNvPr>
          <p:cNvSpPr>
            <a:spLocks noGrp="1"/>
          </p:cNvSpPr>
          <p:nvPr>
            <p:ph type="title"/>
          </p:nvPr>
        </p:nvSpPr>
        <p:spPr/>
        <p:txBody>
          <a:bodyPr>
            <a:normAutofit/>
          </a:bodyPr>
          <a:lstStyle/>
          <a:p>
            <a:pPr algn="ctr" eaLnBrk="1" hangingPunct="1"/>
            <a:r>
              <a:rPr lang="de-DE" altLang="cs-CZ" sz="3200" dirty="0"/>
              <a:t>NIEDERÖSTERREICH</a:t>
            </a:r>
            <a:br>
              <a:rPr lang="de-DE" altLang="cs-CZ" sz="3200" dirty="0"/>
            </a:br>
            <a:endParaRPr lang="cs-CZ" altLang="cs-CZ" sz="3200" dirty="0"/>
          </a:p>
        </p:txBody>
      </p:sp>
      <p:sp>
        <p:nvSpPr>
          <p:cNvPr id="13315" name="Zástupný symbol pro obsah 2">
            <a:extLst>
              <a:ext uri="{FF2B5EF4-FFF2-40B4-BE49-F238E27FC236}">
                <a16:creationId xmlns:a16="http://schemas.microsoft.com/office/drawing/2014/main" id="{01B16B73-189A-4E44-B210-DB27DF992A35}"/>
              </a:ext>
            </a:extLst>
          </p:cNvPr>
          <p:cNvSpPr>
            <a:spLocks noGrp="1"/>
          </p:cNvSpPr>
          <p:nvPr>
            <p:ph idx="1"/>
          </p:nvPr>
        </p:nvSpPr>
        <p:spPr/>
        <p:txBody>
          <a:bodyPr>
            <a:normAutofit/>
          </a:bodyPr>
          <a:lstStyle/>
          <a:p>
            <a:pPr algn="just" eaLnBrk="1" hangingPunct="1"/>
            <a:r>
              <a:rPr lang="de-DE" altLang="cs-CZ" sz="2000" dirty="0"/>
              <a:t>Fläche: </a:t>
            </a:r>
            <a:r>
              <a:rPr lang="cs-CZ" altLang="cs-CZ" sz="2000" dirty="0"/>
              <a:t>19.1</a:t>
            </a:r>
            <a:r>
              <a:rPr lang="de-DE" altLang="cs-CZ" sz="2000" dirty="0"/>
              <a:t>86</a:t>
            </a:r>
            <a:r>
              <a:rPr lang="cs-CZ" altLang="cs-CZ" sz="2000" dirty="0"/>
              <a:t> km</a:t>
            </a:r>
            <a:r>
              <a:rPr lang="cs-CZ" altLang="cs-CZ" sz="2000" baseline="30000" dirty="0"/>
              <a:t>2</a:t>
            </a:r>
          </a:p>
          <a:p>
            <a:pPr algn="just" eaLnBrk="1" hangingPunct="1"/>
            <a:r>
              <a:rPr lang="de-DE" altLang="cs-CZ" sz="2000" dirty="0"/>
              <a:t>Einwohnerzahl: </a:t>
            </a:r>
            <a:r>
              <a:rPr lang="cs-CZ" altLang="cs-CZ" sz="2000" dirty="0"/>
              <a:t>1,</a:t>
            </a:r>
            <a:r>
              <a:rPr lang="de-DE" altLang="cs-CZ" sz="2000" dirty="0"/>
              <a:t>700.000</a:t>
            </a:r>
            <a:r>
              <a:rPr lang="cs-CZ" altLang="cs-CZ" sz="2000" dirty="0"/>
              <a:t> </a:t>
            </a:r>
          </a:p>
          <a:p>
            <a:pPr algn="just" eaLnBrk="1" hangingPunct="1"/>
            <a:r>
              <a:rPr lang="de-DE" altLang="cs-CZ" sz="2000" dirty="0"/>
              <a:t>Landeshauptstadt</a:t>
            </a:r>
            <a:r>
              <a:rPr lang="cs-CZ" altLang="cs-CZ" sz="2000" dirty="0"/>
              <a:t> (</a:t>
            </a:r>
            <a:r>
              <a:rPr lang="de-DE" altLang="cs-CZ" sz="2000" dirty="0"/>
              <a:t>seit </a:t>
            </a:r>
            <a:r>
              <a:rPr lang="cs-CZ" altLang="cs-CZ" sz="2000" dirty="0"/>
              <a:t>1986): </a:t>
            </a:r>
            <a:r>
              <a:rPr lang="de-DE" altLang="cs-CZ" sz="2000" dirty="0"/>
              <a:t>Sankt Pölten </a:t>
            </a:r>
          </a:p>
          <a:p>
            <a:pPr algn="just" eaLnBrk="1" hangingPunct="1"/>
            <a:r>
              <a:rPr lang="de-DE" altLang="cs-CZ" sz="2000" dirty="0"/>
              <a:t>Landesparlament: Landtag von Niederösterreich (56 Sitze)</a:t>
            </a:r>
          </a:p>
          <a:p>
            <a:pPr algn="just" eaLnBrk="1" hangingPunct="1"/>
            <a:r>
              <a:rPr lang="de-DE" altLang="cs-CZ" sz="2000" dirty="0"/>
              <a:t>Landessprache: Deutsch</a:t>
            </a:r>
          </a:p>
          <a:p>
            <a:pPr algn="just" eaLnBrk="1" hangingPunct="1"/>
            <a:r>
              <a:rPr lang="de-DE" altLang="cs-CZ" sz="2000" dirty="0"/>
              <a:t>Prozentanzahl der Ausländer: 10,3 %</a:t>
            </a:r>
          </a:p>
          <a:p>
            <a:pPr algn="just" eaLnBrk="1" hangingPunct="1"/>
            <a:r>
              <a:rPr lang="de-DE" altLang="cs-CZ" sz="2000" dirty="0"/>
              <a:t>BIP: 61.020 Milliarden (36.500 pro Kopf)</a:t>
            </a:r>
            <a:endParaRPr lang="cs-CZ" altLang="cs-CZ" sz="2000" dirty="0"/>
          </a:p>
          <a:p>
            <a:pPr algn="just" eaLnBrk="1" hangingPunct="1"/>
            <a:r>
              <a:rPr lang="de-DE" altLang="cs-CZ" sz="2000" dirty="0"/>
              <a:t>Das größte und älteste österreichische historische Gebiet – </a:t>
            </a:r>
            <a:r>
              <a:rPr lang="de-DE" altLang="cs-CZ" sz="2000" dirty="0" err="1"/>
              <a:t>Ostarrichi</a:t>
            </a:r>
            <a:r>
              <a:rPr lang="de-DE" altLang="cs-CZ" sz="2000" dirty="0"/>
              <a:t>; </a:t>
            </a:r>
            <a:r>
              <a:rPr lang="cs-CZ" altLang="cs-CZ" sz="2000" dirty="0"/>
              <a:t>1264 </a:t>
            </a:r>
            <a:r>
              <a:rPr lang="cs-CZ" altLang="cs-CZ" sz="2000" dirty="0" err="1"/>
              <a:t>Austria</a:t>
            </a:r>
            <a:r>
              <a:rPr lang="cs-CZ" altLang="cs-CZ" sz="2000" dirty="0"/>
              <a:t> </a:t>
            </a:r>
            <a:r>
              <a:rPr lang="cs-CZ" altLang="cs-CZ" sz="2000" dirty="0" err="1"/>
              <a:t>inferior</a:t>
            </a:r>
            <a:r>
              <a:rPr lang="cs-CZ" altLang="cs-CZ" sz="2000" dirty="0"/>
              <a:t> </a:t>
            </a:r>
            <a:r>
              <a:rPr lang="de-DE" altLang="cs-CZ" sz="2000" dirty="0"/>
              <a:t>(Österreich unter der Enns); das älteste Industriegebiet Österreichs, wichtige landwirtschaftliche Produktion</a:t>
            </a:r>
            <a:endParaRPr lang="cs-CZ" altLang="cs-CZ"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3878CA87-DEE2-4E35-A970-833D8701088C}"/>
              </a:ext>
            </a:extLst>
          </p:cNvPr>
          <p:cNvSpPr>
            <a:spLocks noGrp="1"/>
          </p:cNvSpPr>
          <p:nvPr>
            <p:ph type="title"/>
          </p:nvPr>
        </p:nvSpPr>
        <p:spPr/>
        <p:txBody>
          <a:bodyPr/>
          <a:lstStyle/>
          <a:p>
            <a:pPr algn="ctr" eaLnBrk="1" hangingPunct="1"/>
            <a:r>
              <a:rPr lang="de-DE" altLang="cs-CZ" sz="2400" dirty="0"/>
              <a:t>NIEDERÖSTERREICH</a:t>
            </a:r>
            <a:endParaRPr lang="cs-CZ" altLang="cs-CZ" sz="2400" dirty="0"/>
          </a:p>
        </p:txBody>
      </p:sp>
      <p:pic>
        <p:nvPicPr>
          <p:cNvPr id="14339" name="Picture 2" descr="C:\Users\MT\Documents\Rakousko\Niederösterreich in Österreich.png">
            <a:extLst>
              <a:ext uri="{FF2B5EF4-FFF2-40B4-BE49-F238E27FC236}">
                <a16:creationId xmlns:a16="http://schemas.microsoft.com/office/drawing/2014/main" id="{2E598C94-5E68-4901-8934-B69948BA79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38313"/>
            <a:ext cx="7620000" cy="424815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D57C1865-4B02-4EC8-B0B6-5D31192B01EC}"/>
              </a:ext>
            </a:extLst>
          </p:cNvPr>
          <p:cNvSpPr>
            <a:spLocks noGrp="1"/>
          </p:cNvSpPr>
          <p:nvPr>
            <p:ph type="title"/>
          </p:nvPr>
        </p:nvSpPr>
        <p:spPr/>
        <p:txBody>
          <a:bodyPr/>
          <a:lstStyle/>
          <a:p>
            <a:pPr algn="ctr" eaLnBrk="1" hangingPunct="1"/>
            <a:r>
              <a:rPr lang="de-DE" altLang="cs-CZ" sz="2400" dirty="0"/>
              <a:t>NIEDERÖSTERREICH</a:t>
            </a:r>
            <a:endParaRPr lang="cs-CZ" altLang="cs-CZ" sz="2400" dirty="0"/>
          </a:p>
        </p:txBody>
      </p:sp>
      <p:pic>
        <p:nvPicPr>
          <p:cNvPr id="15363" name="Picture 2" descr="C:\Users\MT\Documents\Rakousko\Niederösterreich-vlajka.png">
            <a:extLst>
              <a:ext uri="{FF2B5EF4-FFF2-40B4-BE49-F238E27FC236}">
                <a16:creationId xmlns:a16="http://schemas.microsoft.com/office/drawing/2014/main" id="{9763899C-7085-4DB4-BFC8-CDCBD5BCBE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17776"/>
            <a:ext cx="4038600" cy="2690813"/>
          </a:xfrm>
          <a:noFill/>
        </p:spPr>
      </p:pic>
      <p:pic>
        <p:nvPicPr>
          <p:cNvPr id="15364" name="Picture 3" descr="C:\Users\MT\Documents\Rakousko\Niederösterreich-znak.png">
            <a:extLst>
              <a:ext uri="{FF2B5EF4-FFF2-40B4-BE49-F238E27FC236}">
                <a16:creationId xmlns:a16="http://schemas.microsoft.com/office/drawing/2014/main" id="{0981D34C-E36C-423D-8899-B0F89D7E749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62764" y="1600201"/>
            <a:ext cx="2657475" cy="45259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3F3765E7-6195-4B0A-B2CA-E6EF23D35A91}"/>
              </a:ext>
            </a:extLst>
          </p:cNvPr>
          <p:cNvSpPr>
            <a:spLocks noGrp="1"/>
          </p:cNvSpPr>
          <p:nvPr>
            <p:ph type="title"/>
          </p:nvPr>
        </p:nvSpPr>
        <p:spPr/>
        <p:txBody>
          <a:bodyPr/>
          <a:lstStyle/>
          <a:p>
            <a:pPr algn="ctr" eaLnBrk="1" hangingPunct="1"/>
            <a:r>
              <a:rPr lang="de-DE" altLang="cs-CZ" sz="2400" dirty="0"/>
              <a:t>NIEDERÖSTERREICH </a:t>
            </a:r>
            <a:r>
              <a:rPr lang="cs-CZ" altLang="cs-CZ" sz="2400" dirty="0"/>
              <a:t>– </a:t>
            </a:r>
            <a:r>
              <a:rPr lang="de-DE" altLang="cs-CZ" sz="2400" dirty="0"/>
              <a:t>HISTORISCHE GLIEDERUNG </a:t>
            </a:r>
            <a:endParaRPr lang="cs-CZ" altLang="cs-CZ" sz="2400" dirty="0"/>
          </a:p>
        </p:txBody>
      </p:sp>
      <p:pic>
        <p:nvPicPr>
          <p:cNvPr id="16387" name="Picture 2" descr="C:\Users\MT\Documents\Rakousko\Niederösterreich-Landesviertel.png">
            <a:extLst>
              <a:ext uri="{FF2B5EF4-FFF2-40B4-BE49-F238E27FC236}">
                <a16:creationId xmlns:a16="http://schemas.microsoft.com/office/drawing/2014/main" id="{4C99D9DF-F300-4967-975D-EAACBC62F4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0100" y="1760539"/>
            <a:ext cx="5511800" cy="4205287"/>
          </a:xfrm>
          <a:noFill/>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899</Words>
  <Application>Microsoft Office PowerPoint</Application>
  <PresentationFormat>Širokoúhlá obrazovka</PresentationFormat>
  <Paragraphs>109</Paragraphs>
  <Slides>34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34</vt:i4>
      </vt:variant>
    </vt:vector>
  </HeadingPairs>
  <TitlesOfParts>
    <vt:vector size="38" baseType="lpstr">
      <vt:lpstr>Arial</vt:lpstr>
      <vt:lpstr>Calibri</vt:lpstr>
      <vt:lpstr>Calibri Light</vt:lpstr>
      <vt:lpstr>Motiv Office</vt:lpstr>
      <vt:lpstr>Republik Österreich</vt:lpstr>
      <vt:lpstr>WIEN </vt:lpstr>
      <vt:lpstr>WIEN</vt:lpstr>
      <vt:lpstr>WIEN</vt:lpstr>
      <vt:lpstr>WIEN – SEHENSWÜRDIGKEITEN</vt:lpstr>
      <vt:lpstr>NIEDERÖSTERREICH </vt:lpstr>
      <vt:lpstr>NIEDERÖSTERREICH</vt:lpstr>
      <vt:lpstr>NIEDERÖSTERREICH</vt:lpstr>
      <vt:lpstr>NIEDERÖSTERREICH – HISTORISCHE GLIEDERUNG </vt:lpstr>
      <vt:lpstr>OBERÖSTERREICH  </vt:lpstr>
      <vt:lpstr>OBERÖSTERREICH</vt:lpstr>
      <vt:lpstr>OBERÖSTERREICH</vt:lpstr>
      <vt:lpstr>SALZBURG </vt:lpstr>
      <vt:lpstr>SALZBURG </vt:lpstr>
      <vt:lpstr>SALZBURG</vt:lpstr>
      <vt:lpstr>TIROL </vt:lpstr>
      <vt:lpstr>TIROL</vt:lpstr>
      <vt:lpstr>Tirol im Jahre 1918</vt:lpstr>
      <vt:lpstr>TIROL</vt:lpstr>
      <vt:lpstr>VORARLBERG </vt:lpstr>
      <vt:lpstr>VORARLBERG</vt:lpstr>
      <vt:lpstr>VORARLBERG</vt:lpstr>
      <vt:lpstr>KÄRNTEN  KOROŠKA </vt:lpstr>
      <vt:lpstr>KÄRNTEN</vt:lpstr>
      <vt:lpstr>KÄRNTEN</vt:lpstr>
      <vt:lpstr>SLOWENEN IN KÄRNTEN</vt:lpstr>
      <vt:lpstr>STEIERMARK </vt:lpstr>
      <vt:lpstr>STEIERMARK </vt:lpstr>
      <vt:lpstr>STEIERMARK </vt:lpstr>
      <vt:lpstr>HISTORISCHE STEIERMARK</vt:lpstr>
      <vt:lpstr>BURGENLAND  ÖRVIDÉK GRADIŠĆE </vt:lpstr>
      <vt:lpstr>BURGENLAND</vt:lpstr>
      <vt:lpstr>BURGENLAND</vt:lpstr>
      <vt:lpstr>BURGENLAND UND UNGARN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Republik Österreich</dc:title>
  <dc:creator>Milan Tvrdík</dc:creator>
  <cp:lastModifiedBy>Milan Tvrdík</cp:lastModifiedBy>
  <cp:revision>17</cp:revision>
  <dcterms:created xsi:type="dcterms:W3CDTF">2020-12-19T15:54:28Z</dcterms:created>
  <dcterms:modified xsi:type="dcterms:W3CDTF">2021-02-01T15:44:05Z</dcterms:modified>
</cp:coreProperties>
</file>