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305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81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7" r:id="rId25"/>
    <p:sldId id="283" r:id="rId26"/>
    <p:sldId id="284" r:id="rId27"/>
    <p:sldId id="285" r:id="rId28"/>
    <p:sldId id="286" r:id="rId29"/>
    <p:sldId id="292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6" r:id="rId39"/>
    <p:sldId id="307" r:id="rId40"/>
    <p:sldId id="30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3375" autoAdjust="0"/>
  </p:normalViewPr>
  <p:slideViewPr>
    <p:cSldViewPr snapToGrid="0">
      <p:cViewPr varScale="1">
        <p:scale>
          <a:sx n="102" d="100"/>
          <a:sy n="102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 přesunech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12649" y="5136022"/>
            <a:ext cx="2767963" cy="502778"/>
          </a:xfrm>
        </p:spPr>
        <p:txBody>
          <a:bodyPr/>
          <a:lstStyle/>
          <a:p>
            <a:r>
              <a:rPr lang="cs-CZ" dirty="0"/>
              <a:t>ZSTP 2 - 1. roč. </a:t>
            </a:r>
            <a:r>
              <a:rPr lang="cs-CZ" dirty="0" err="1"/>
              <a:t>NMgr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2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016" y="973668"/>
            <a:ext cx="11100986" cy="706964"/>
          </a:xfrm>
        </p:spPr>
        <p:txBody>
          <a:bodyPr/>
          <a:lstStyle/>
          <a:p>
            <a:r>
              <a:rPr lang="cs-CZ" dirty="0"/>
              <a:t>Důvody k provádění výcviku PSaL - tělovýchovné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3537958"/>
            <a:ext cx="8825659" cy="2481841"/>
          </a:xfrm>
        </p:spPr>
        <p:txBody>
          <a:bodyPr/>
          <a:lstStyle/>
          <a:p>
            <a:r>
              <a:rPr lang="cs-CZ" dirty="0"/>
              <a:t>Rozvoj pohybové výkonnosti</a:t>
            </a:r>
          </a:p>
          <a:p>
            <a:r>
              <a:rPr lang="cs-CZ" dirty="0"/>
              <a:t>Upevňování morálních vlastností</a:t>
            </a:r>
          </a:p>
          <a:p>
            <a:r>
              <a:rPr lang="cs-CZ" dirty="0"/>
              <a:t>Upevňování kázně</a:t>
            </a:r>
          </a:p>
          <a:p>
            <a:r>
              <a:rPr lang="cs-CZ" dirty="0"/>
              <a:t>Sebepoznávání a sebezdokonalování</a:t>
            </a:r>
          </a:p>
          <a:p>
            <a:r>
              <a:rPr lang="cs-CZ" dirty="0"/>
              <a:t>Rozvoj velitelských schopností</a:t>
            </a:r>
          </a:p>
        </p:txBody>
      </p:sp>
    </p:spTree>
    <p:extLst>
      <p:ext uri="{BB962C8B-B14F-4D97-AF65-F5344CB8AC3E}">
        <p14:creationId xmlns:p14="http://schemas.microsoft.com/office/powerpoint/2010/main" val="223016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Materiální vybavení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Sněžnice</a:t>
            </a:r>
          </a:p>
          <a:p>
            <a:endParaRPr lang="cs-CZ" dirty="0"/>
          </a:p>
          <a:p>
            <a:r>
              <a:rPr lang="cs-CZ" dirty="0"/>
              <a:t>Lyže</a:t>
            </a:r>
          </a:p>
          <a:p>
            <a:endParaRPr lang="cs-CZ" dirty="0"/>
          </a:p>
          <a:p>
            <a:r>
              <a:rPr lang="cs-CZ" dirty="0"/>
              <a:t>Teleskopické hole</a:t>
            </a:r>
          </a:p>
          <a:p>
            <a:endParaRPr lang="cs-CZ" dirty="0"/>
          </a:p>
          <a:p>
            <a:r>
              <a:rPr lang="cs-CZ" dirty="0"/>
              <a:t>Mačky</a:t>
            </a:r>
          </a:p>
          <a:p>
            <a:endParaRPr lang="cs-CZ" dirty="0"/>
          </a:p>
          <a:p>
            <a:r>
              <a:rPr lang="cs-CZ" dirty="0"/>
              <a:t>Cepín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28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Oblečení </a:t>
            </a:r>
          </a:p>
          <a:p>
            <a:pPr>
              <a:buFontTx/>
              <a:buChar char="-"/>
            </a:pPr>
            <a:r>
              <a:rPr lang="cs-CZ" dirty="0"/>
              <a:t>Základní vrstva</a:t>
            </a:r>
          </a:p>
          <a:p>
            <a:pPr>
              <a:buFontTx/>
              <a:buChar char="-"/>
            </a:pPr>
            <a:r>
              <a:rPr lang="cs-CZ" dirty="0"/>
              <a:t>Izolační vrstva</a:t>
            </a:r>
          </a:p>
          <a:p>
            <a:pPr>
              <a:buFontTx/>
              <a:buChar char="-"/>
            </a:pPr>
            <a:r>
              <a:rPr lang="cs-CZ" dirty="0"/>
              <a:t>Superizolační vrstva</a:t>
            </a:r>
          </a:p>
          <a:p>
            <a:pPr>
              <a:buFontTx/>
              <a:buChar char="-"/>
            </a:pPr>
            <a:r>
              <a:rPr lang="cs-CZ" dirty="0"/>
              <a:t>Ochranná vrstva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58" y="2529556"/>
            <a:ext cx="6645778" cy="37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výstroj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64637"/>
            <a:ext cx="8825659" cy="459336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Jednotlivec:</a:t>
            </a:r>
          </a:p>
          <a:p>
            <a:pPr>
              <a:buFontTx/>
              <a:buChar char="-"/>
            </a:pPr>
            <a:r>
              <a:rPr lang="cs-CZ" dirty="0"/>
              <a:t>batoh</a:t>
            </a:r>
          </a:p>
          <a:p>
            <a:pPr>
              <a:buFontTx/>
              <a:buChar char="-"/>
            </a:pPr>
            <a:r>
              <a:rPr lang="cs-CZ" dirty="0"/>
              <a:t>přilba</a:t>
            </a:r>
          </a:p>
          <a:p>
            <a:pPr>
              <a:buFontTx/>
              <a:buChar char="-"/>
            </a:pPr>
            <a:r>
              <a:rPr lang="cs-CZ" dirty="0"/>
              <a:t>lavinový vyhledávací přístroj</a:t>
            </a:r>
          </a:p>
          <a:p>
            <a:pPr>
              <a:buFontTx/>
              <a:buChar char="-"/>
            </a:pPr>
            <a:r>
              <a:rPr lang="cs-CZ" dirty="0"/>
              <a:t>lavinová sonda</a:t>
            </a:r>
          </a:p>
          <a:p>
            <a:pPr>
              <a:buFontTx/>
              <a:buChar char="-"/>
            </a:pPr>
            <a:r>
              <a:rPr lang="cs-CZ" dirty="0"/>
              <a:t>sněhová lopata</a:t>
            </a:r>
          </a:p>
          <a:p>
            <a:pPr>
              <a:buFontTx/>
              <a:buChar char="-"/>
            </a:pPr>
            <a:r>
              <a:rPr lang="cs-CZ" dirty="0"/>
              <a:t>mapa (obal na mapu, tužka)</a:t>
            </a:r>
          </a:p>
          <a:p>
            <a:pPr>
              <a:buFontTx/>
              <a:buChar char="-"/>
            </a:pPr>
            <a:r>
              <a:rPr lang="cs-CZ" dirty="0"/>
              <a:t>kompas (případně GPS)</a:t>
            </a:r>
          </a:p>
          <a:p>
            <a:pPr>
              <a:buFontTx/>
              <a:buChar char="-"/>
            </a:pPr>
            <a:r>
              <a:rPr lang="cs-CZ" dirty="0"/>
              <a:t>Hodinky</a:t>
            </a:r>
          </a:p>
          <a:p>
            <a:pPr>
              <a:buFontTx/>
              <a:buChar char="-"/>
            </a:pPr>
            <a:r>
              <a:rPr lang="cs-CZ" dirty="0"/>
              <a:t>spojovací prostředek (telefon, radiostanice apod.)</a:t>
            </a:r>
          </a:p>
          <a:p>
            <a:pPr>
              <a:buFontTx/>
              <a:buChar char="-"/>
            </a:pPr>
            <a:r>
              <a:rPr lang="cs-CZ" dirty="0"/>
              <a:t>lyžařské a sluneční brýle</a:t>
            </a:r>
          </a:p>
          <a:p>
            <a:pPr>
              <a:buFontTx/>
              <a:buChar char="-"/>
            </a:pPr>
            <a:r>
              <a:rPr lang="cs-CZ" dirty="0"/>
              <a:t>čelová svítilna</a:t>
            </a:r>
          </a:p>
          <a:p>
            <a:pPr>
              <a:buFontTx/>
              <a:buChar char="-"/>
            </a:pPr>
            <a:r>
              <a:rPr lang="cs-CZ" dirty="0"/>
              <a:t>multifunkční nůž</a:t>
            </a:r>
          </a:p>
          <a:p>
            <a:pPr>
              <a:buFontTx/>
              <a:buChar char="-"/>
            </a:pPr>
            <a:r>
              <a:rPr lang="cs-CZ" dirty="0"/>
              <a:t>stoupací železa (v případě použití skitouringových lyží)</a:t>
            </a:r>
          </a:p>
          <a:p>
            <a:pPr>
              <a:buFontTx/>
              <a:buChar char="-"/>
            </a:pPr>
            <a:r>
              <a:rPr lang="cs-CZ" dirty="0"/>
              <a:t>píšťalka</a:t>
            </a:r>
          </a:p>
          <a:p>
            <a:pPr>
              <a:buFontTx/>
              <a:buChar char="-"/>
            </a:pPr>
            <a:r>
              <a:rPr lang="cs-CZ" dirty="0"/>
              <a:t>náhradní zdroje</a:t>
            </a:r>
          </a:p>
        </p:txBody>
      </p:sp>
    </p:spTree>
    <p:extLst>
      <p:ext uri="{BB962C8B-B14F-4D97-AF65-F5344CB8AC3E}">
        <p14:creationId xmlns:p14="http://schemas.microsoft.com/office/powerpoint/2010/main" val="360546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výstroj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57742"/>
            <a:ext cx="8825659" cy="3837062"/>
          </a:xfrm>
        </p:spPr>
        <p:txBody>
          <a:bodyPr>
            <a:normAutofit/>
          </a:bodyPr>
          <a:lstStyle/>
          <a:p>
            <a:r>
              <a:rPr lang="cs-CZ" b="1" dirty="0"/>
              <a:t>Skupina:</a:t>
            </a:r>
          </a:p>
          <a:p>
            <a:pPr>
              <a:buFontTx/>
              <a:buChar char="-"/>
            </a:pPr>
            <a:r>
              <a:rPr lang="cs-CZ" dirty="0"/>
              <a:t>Lékárnička</a:t>
            </a:r>
          </a:p>
          <a:p>
            <a:pPr>
              <a:buFontTx/>
              <a:buChar char="-"/>
            </a:pPr>
            <a:r>
              <a:rPr lang="cs-CZ" dirty="0"/>
              <a:t>nouzový bivakovací pytel (1 ks do dvojice)</a:t>
            </a:r>
          </a:p>
          <a:p>
            <a:pPr>
              <a:buFontTx/>
              <a:buChar char="-"/>
            </a:pPr>
            <a:r>
              <a:rPr lang="cs-CZ" dirty="0"/>
              <a:t>Sklonoměr</a:t>
            </a:r>
          </a:p>
          <a:p>
            <a:pPr>
              <a:buFontTx/>
              <a:buChar char="-"/>
            </a:pPr>
            <a:r>
              <a:rPr lang="cs-CZ" dirty="0"/>
              <a:t>Výškoměr</a:t>
            </a:r>
          </a:p>
          <a:p>
            <a:pPr>
              <a:buFontTx/>
              <a:buChar char="-"/>
            </a:pPr>
            <a:r>
              <a:rPr lang="cs-CZ" dirty="0"/>
              <a:t>parafínový vosk</a:t>
            </a:r>
          </a:p>
          <a:p>
            <a:pPr>
              <a:buFontTx/>
              <a:buChar char="-"/>
            </a:pPr>
            <a:r>
              <a:rPr lang="cs-CZ" dirty="0"/>
              <a:t>náhradní stoupací pásy (v případě použití skitouringových lyží)</a:t>
            </a:r>
          </a:p>
          <a:p>
            <a:pPr>
              <a:buFontTx/>
              <a:buChar char="-"/>
            </a:pPr>
            <a:r>
              <a:rPr lang="cs-CZ" dirty="0"/>
              <a:t>signalizační prostředky (světlice, stroboskop, lightstick apod.)</a:t>
            </a:r>
          </a:p>
          <a:p>
            <a:pPr>
              <a:buFontTx/>
              <a:buChar char="-"/>
            </a:pPr>
            <a:r>
              <a:rPr lang="cs-CZ" dirty="0"/>
              <a:t>náhradní hole.</a:t>
            </a:r>
          </a:p>
        </p:txBody>
      </p:sp>
    </p:spTree>
    <p:extLst>
      <p:ext uri="{BB962C8B-B14F-4D97-AF65-F5344CB8AC3E}">
        <p14:creationId xmlns:p14="http://schemas.microsoft.com/office/powerpoint/2010/main" val="21568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výstroj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Horolezecké vybavení</a:t>
            </a:r>
          </a:p>
          <a:p>
            <a:pPr>
              <a:buFontTx/>
              <a:buChar char="-"/>
            </a:pPr>
            <a:r>
              <a:rPr lang="cs-CZ" dirty="0"/>
              <a:t>Lano</a:t>
            </a:r>
          </a:p>
          <a:p>
            <a:pPr>
              <a:buFontTx/>
              <a:buChar char="-"/>
            </a:pPr>
            <a:r>
              <a:rPr lang="cs-CZ" dirty="0"/>
              <a:t>Sedací úvazek</a:t>
            </a:r>
          </a:p>
          <a:p>
            <a:pPr>
              <a:buFontTx/>
              <a:buChar char="-"/>
            </a:pPr>
            <a:r>
              <a:rPr lang="cs-CZ" dirty="0"/>
              <a:t>Prsní úvazek</a:t>
            </a:r>
          </a:p>
          <a:p>
            <a:pPr>
              <a:buFontTx/>
              <a:buChar char="-"/>
            </a:pPr>
            <a:r>
              <a:rPr lang="cs-CZ" dirty="0"/>
              <a:t>Karabiny</a:t>
            </a:r>
          </a:p>
          <a:p>
            <a:pPr>
              <a:buFontTx/>
              <a:buChar char="-"/>
            </a:pPr>
            <a:r>
              <a:rPr lang="cs-CZ" dirty="0"/>
              <a:t>Expresní set</a:t>
            </a:r>
          </a:p>
          <a:p>
            <a:pPr>
              <a:buFontTx/>
              <a:buChar char="-"/>
            </a:pPr>
            <a:r>
              <a:rPr lang="cs-CZ" dirty="0"/>
              <a:t>Ledovcové šrouby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2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výstroj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Další výstroj</a:t>
            </a:r>
          </a:p>
          <a:p>
            <a:pPr>
              <a:buFontTx/>
              <a:buChar char="-"/>
            </a:pPr>
            <a:r>
              <a:rPr lang="cs-CZ" dirty="0"/>
              <a:t>Spací pytel</a:t>
            </a:r>
          </a:p>
          <a:p>
            <a:pPr>
              <a:buFontTx/>
              <a:buChar char="-"/>
            </a:pPr>
            <a:r>
              <a:rPr lang="cs-CZ" dirty="0"/>
              <a:t>Karimatka</a:t>
            </a:r>
          </a:p>
          <a:p>
            <a:pPr>
              <a:buFontTx/>
              <a:buChar char="-"/>
            </a:pPr>
            <a:r>
              <a:rPr lang="cs-CZ" dirty="0"/>
              <a:t>Termoska, camelbag</a:t>
            </a:r>
          </a:p>
          <a:p>
            <a:pPr>
              <a:buFontTx/>
              <a:buChar char="-"/>
            </a:pPr>
            <a:r>
              <a:rPr lang="cs-CZ" dirty="0"/>
              <a:t>Vařič</a:t>
            </a:r>
          </a:p>
          <a:p>
            <a:pPr>
              <a:buFontTx/>
              <a:buChar char="-"/>
            </a:pPr>
            <a:r>
              <a:rPr lang="cs-CZ" dirty="0"/>
              <a:t>Nádobí na vaření</a:t>
            </a:r>
          </a:p>
          <a:p>
            <a:pPr>
              <a:buFontTx/>
              <a:buChar char="-"/>
            </a:pPr>
            <a:r>
              <a:rPr lang="cs-CZ" dirty="0"/>
              <a:t>Stan</a:t>
            </a:r>
          </a:p>
          <a:p>
            <a:pPr>
              <a:buFontTx/>
              <a:buChar char="-"/>
            </a:pPr>
            <a:r>
              <a:rPr lang="cs-CZ" dirty="0"/>
              <a:t>Bivakovací pytel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02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 a pitný režim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Strava</a:t>
            </a:r>
          </a:p>
          <a:p>
            <a:pPr>
              <a:buFontTx/>
              <a:buChar char="-"/>
            </a:pPr>
            <a:r>
              <a:rPr lang="cs-CZ" dirty="0"/>
              <a:t>Tuky: 		1 g tuků = 9 kcal = 38 kJ</a:t>
            </a:r>
          </a:p>
          <a:p>
            <a:pPr>
              <a:buFontTx/>
              <a:buChar char="-"/>
            </a:pPr>
            <a:r>
              <a:rPr lang="cs-CZ" dirty="0"/>
              <a:t>Sacharidy: 	1 g sacharidů = 4 kcal = 17 kJ</a:t>
            </a:r>
          </a:p>
          <a:p>
            <a:pPr>
              <a:buFontTx/>
              <a:buChar char="-"/>
            </a:pPr>
            <a:r>
              <a:rPr lang="cs-CZ" dirty="0"/>
              <a:t>Bílkoviny: 	1 g bílkovin = 4 kcal = 17 kJ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01329"/>
              </p:ext>
            </p:extLst>
          </p:nvPr>
        </p:nvGraphicFramePr>
        <p:xfrm>
          <a:off x="4829234" y="4213299"/>
          <a:ext cx="5981196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746651" imgH="2446135" progId="Word.Document.12">
                  <p:embed/>
                </p:oleObj>
              </mc:Choice>
              <mc:Fallback>
                <p:oleObj name="Dokument" r:id="rId2" imgW="5746651" imgH="2446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9234" y="4213299"/>
                        <a:ext cx="5981196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14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 a pitný režim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Pitný režim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dirty="0"/>
              <a:t>Ztráta tekutin									Efekt dehydratace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92526"/>
              </p:ext>
            </p:extLst>
          </p:nvPr>
        </p:nvGraphicFramePr>
        <p:xfrm>
          <a:off x="6257903" y="3833839"/>
          <a:ext cx="5581650" cy="2767330"/>
        </p:xfrm>
        <a:graphic>
          <a:graphicData uri="http://schemas.openxmlformats.org/drawingml/2006/table">
            <a:tbl>
              <a:tblPr/>
              <a:tblGrid>
                <a:gridCol w="988099">
                  <a:extLst>
                    <a:ext uri="{9D8B030D-6E8A-4147-A177-3AD203B41FA5}">
                      <a16:colId xmlns:a16="http://schemas.microsoft.com/office/drawing/2014/main" val="1898612356"/>
                    </a:ext>
                  </a:extLst>
                </a:gridCol>
                <a:gridCol w="1364912">
                  <a:extLst>
                    <a:ext uri="{9D8B030D-6E8A-4147-A177-3AD203B41FA5}">
                      <a16:colId xmlns:a16="http://schemas.microsoft.com/office/drawing/2014/main" val="1074909137"/>
                    </a:ext>
                  </a:extLst>
                </a:gridCol>
                <a:gridCol w="965859">
                  <a:extLst>
                    <a:ext uri="{9D8B030D-6E8A-4147-A177-3AD203B41FA5}">
                      <a16:colId xmlns:a16="http://schemas.microsoft.com/office/drawing/2014/main" val="3266045183"/>
                    </a:ext>
                  </a:extLst>
                </a:gridCol>
                <a:gridCol w="2262780">
                  <a:extLst>
                    <a:ext uri="{9D8B030D-6E8A-4147-A177-3AD203B41FA5}">
                      <a16:colId xmlns:a16="http://schemas.microsoft.com/office/drawing/2014/main" val="323919916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Dehydratace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Podíl hmotnosti u 60 kg sportovce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Podíl hmotnosti u 90 kg sportovce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Efekt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02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Nástup žízně: snížená schopnost regulace tělesné teploty (pokles pracovní kapacity)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085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Silnější žízeň: pocit tíhy, ztráta chuti k jídlu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147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Sucho v ústech: hustší krev, snížené močení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4980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Ztráta 20 – 30 % pracovní kapacity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24179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2,9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4.5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Obtížná koncentrace: bolest hlavy, netrpělivost, ospalost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54598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5,4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Závažné zhoršení termoregulace: zvýšená dechová frekvence, brnění a extrémní otupělost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65241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6,3 kg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Pravděpodobný kolaps a selhání organismu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0407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69243"/>
              </p:ext>
            </p:extLst>
          </p:nvPr>
        </p:nvGraphicFramePr>
        <p:xfrm>
          <a:off x="1086229" y="3833839"/>
          <a:ext cx="4695824" cy="1442085"/>
        </p:xfrm>
        <a:graphic>
          <a:graphicData uri="http://schemas.openxmlformats.org/drawingml/2006/table">
            <a:tbl>
              <a:tblPr bandRow="1"/>
              <a:tblGrid>
                <a:gridCol w="1000302">
                  <a:extLst>
                    <a:ext uri="{9D8B030D-6E8A-4147-A177-3AD203B41FA5}">
                      <a16:colId xmlns:a16="http://schemas.microsoft.com/office/drawing/2014/main" val="1263091353"/>
                    </a:ext>
                  </a:extLst>
                </a:gridCol>
                <a:gridCol w="1055591">
                  <a:extLst>
                    <a:ext uri="{9D8B030D-6E8A-4147-A177-3AD203B41FA5}">
                      <a16:colId xmlns:a16="http://schemas.microsoft.com/office/drawing/2014/main" val="4023678989"/>
                    </a:ext>
                  </a:extLst>
                </a:gridCol>
                <a:gridCol w="1014918">
                  <a:extLst>
                    <a:ext uri="{9D8B030D-6E8A-4147-A177-3AD203B41FA5}">
                      <a16:colId xmlns:a16="http://schemas.microsoft.com/office/drawing/2014/main" val="1684964979"/>
                    </a:ext>
                  </a:extLst>
                </a:gridCol>
                <a:gridCol w="1625013">
                  <a:extLst>
                    <a:ext uri="{9D8B030D-6E8A-4147-A177-3AD203B41FA5}">
                      <a16:colId xmlns:a16="http://schemas.microsoft.com/office/drawing/2014/main" val="4256348391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indent="13970"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Při normální teplotě (ml/den)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 horkém počasí (ml/den)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Během sportu, těžké práce, přesunu (ml/den)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3022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Kůže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44783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Dýchání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542123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Moč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10859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993456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Stolice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9583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indent="13970" algn="just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Celkem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3300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6600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1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8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24457"/>
            <a:ext cx="8825659" cy="44523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Povětrnostní faktory</a:t>
            </a:r>
          </a:p>
          <a:p>
            <a:pPr lvl="0">
              <a:buFontTx/>
              <a:buChar char="-"/>
            </a:pPr>
            <a:r>
              <a:rPr lang="cs-CZ" dirty="0"/>
              <a:t>tlak vzduchu</a:t>
            </a:r>
          </a:p>
          <a:p>
            <a:pPr lvl="0">
              <a:buFontTx/>
              <a:buChar char="-"/>
            </a:pPr>
            <a:r>
              <a:rPr lang="cs-CZ" dirty="0"/>
              <a:t>teplota vzduchu</a:t>
            </a:r>
          </a:p>
          <a:p>
            <a:pPr lvl="0">
              <a:buFontTx/>
              <a:buChar char="-"/>
            </a:pPr>
            <a:r>
              <a:rPr lang="cs-CZ" dirty="0"/>
              <a:t>vlhkost vzduchu</a:t>
            </a:r>
          </a:p>
          <a:p>
            <a:pPr marL="0" lvl="0" indent="0">
              <a:buNone/>
            </a:pPr>
            <a:endParaRPr lang="cs-CZ" b="1" dirty="0"/>
          </a:p>
          <a:p>
            <a:pPr lvl="0"/>
            <a:r>
              <a:rPr lang="cs-CZ" b="1" dirty="0"/>
              <a:t>Povětrnostní úkazy</a:t>
            </a:r>
          </a:p>
          <a:p>
            <a:pPr lvl="0">
              <a:buFontTx/>
              <a:buChar char="-"/>
            </a:pPr>
            <a:r>
              <a:rPr lang="cs-CZ" dirty="0"/>
              <a:t>mlha</a:t>
            </a:r>
          </a:p>
          <a:p>
            <a:pPr lvl="0">
              <a:buFontTx/>
              <a:buChar char="-"/>
            </a:pPr>
            <a:r>
              <a:rPr lang="cs-CZ" dirty="0"/>
              <a:t>mraky</a:t>
            </a:r>
          </a:p>
          <a:p>
            <a:pPr lvl="0">
              <a:buFontTx/>
              <a:buChar char="-"/>
            </a:pPr>
            <a:r>
              <a:rPr lang="cs-CZ" dirty="0"/>
              <a:t>bouřky</a:t>
            </a:r>
          </a:p>
          <a:p>
            <a:pPr lvl="0">
              <a:buFontTx/>
              <a:buChar char="-"/>
            </a:pPr>
            <a:r>
              <a:rPr lang="cs-CZ" dirty="0"/>
              <a:t>proudění vzduchu</a:t>
            </a:r>
          </a:p>
          <a:p>
            <a:pPr lvl="0">
              <a:buFontTx/>
              <a:buChar char="-"/>
            </a:pPr>
            <a:r>
              <a:rPr lang="cs-CZ" dirty="0"/>
              <a:t>povětrnostní fronty</a:t>
            </a:r>
          </a:p>
          <a:p>
            <a:pPr lvl="0">
              <a:buFontTx/>
              <a:buChar char="-"/>
            </a:pPr>
            <a:r>
              <a:rPr lang="cs-CZ" dirty="0"/>
              <a:t>Fén</a:t>
            </a:r>
          </a:p>
          <a:p>
            <a:pPr lvl="0">
              <a:buFontTx/>
              <a:buChar char="-"/>
            </a:pPr>
            <a:r>
              <a:rPr lang="cs-CZ" dirty="0"/>
              <a:t>horské a údolní větříky</a:t>
            </a:r>
          </a:p>
          <a:p>
            <a:pPr lv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347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 přesunech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CÍL:</a:t>
            </a:r>
          </a:p>
          <a:p>
            <a:pPr marL="0" indent="0">
              <a:buNone/>
            </a:pPr>
            <a:r>
              <a:rPr lang="cs-CZ" dirty="0"/>
              <a:t>Cílem výcviku v přesunech je připravit jednotlivce, účelově vytvářené skupiny nebo složky organizačního celku ke zvládnutí přesunů krátkých i dlouhých úseků v různých terénech a náročných klimatických podmínkách a ke zvládnutí nebezpečí, která jsou s přesuny spojená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PRŮBĚH:</a:t>
            </a:r>
          </a:p>
          <a:p>
            <a:pPr marL="0" indent="0">
              <a:buNone/>
            </a:pPr>
            <a:r>
              <a:rPr lang="cs-CZ" dirty="0"/>
              <a:t>Shrnutí problematiky v tématu STP – přesuny, diskuze a upřesnění nejasností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KLÍČOVÁ SLOVA:</a:t>
            </a:r>
          </a:p>
          <a:p>
            <a:pPr marL="0" indent="0">
              <a:buNone/>
            </a:pPr>
            <a:r>
              <a:rPr lang="cs-CZ" dirty="0"/>
              <a:t>Speciální tělesná příprava, přesuny, dokumentace k výcviku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98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Oblaka</a:t>
            </a:r>
          </a:p>
        </p:txBody>
      </p:sp>
      <p:pic>
        <p:nvPicPr>
          <p:cNvPr id="4" name="image22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07118" y="2993986"/>
            <a:ext cx="5755005" cy="35363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6453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98819"/>
            <a:ext cx="8825659" cy="440108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Znaky změny počasí (dobé počasí)</a:t>
            </a:r>
          </a:p>
          <a:p>
            <a:pPr lvl="0">
              <a:buFontTx/>
              <a:buChar char="-"/>
            </a:pPr>
            <a:r>
              <a:rPr lang="cs-CZ" dirty="0"/>
              <a:t>výrazné rozdíly teplot během dne a noci, ranní rosa, jasná, ale chladná rána</a:t>
            </a:r>
          </a:p>
          <a:p>
            <a:pPr lvl="0">
              <a:buFontTx/>
              <a:buChar char="-"/>
            </a:pPr>
            <a:r>
              <a:rPr lang="cs-CZ" dirty="0"/>
              <a:t>ranní mlha, která se rozpouští brzy po východu slunce</a:t>
            </a:r>
          </a:p>
          <a:p>
            <a:pPr lvl="0">
              <a:buFontTx/>
              <a:buChar char="-"/>
            </a:pPr>
            <a:r>
              <a:rPr lang="cs-CZ" dirty="0"/>
              <a:t>izolované, jasně ohraničené, jasně bílé oblaky druhu cumulus na jasné modré obloze (druhy oblaků cumulus se mohou zploštit v pozdním odpoledni a změnit ve fénové mraky čočkového tvaru)</a:t>
            </a:r>
          </a:p>
          <a:p>
            <a:pPr lvl="0">
              <a:buFontTx/>
              <a:buChar char="-"/>
            </a:pPr>
            <a:r>
              <a:rPr lang="cs-CZ" dirty="0"/>
              <a:t>spodní vrstvy jsou plné oparu, zatímco hory zůstávají jasné</a:t>
            </a:r>
          </a:p>
          <a:p>
            <a:pPr lvl="0">
              <a:buFontTx/>
              <a:buChar char="-"/>
            </a:pPr>
            <a:r>
              <a:rPr lang="cs-CZ" dirty="0"/>
              <a:t>červená večerní obloha</a:t>
            </a:r>
          </a:p>
          <a:p>
            <a:pPr lvl="0">
              <a:buFontTx/>
              <a:buChar char="-"/>
            </a:pPr>
            <a:r>
              <a:rPr lang="cs-CZ" dirty="0"/>
              <a:t>vítr se utišuje, v severních částech a mění se ze severozápadního na severovýchodní nebo východní</a:t>
            </a:r>
          </a:p>
          <a:p>
            <a:pPr lvl="0">
              <a:buFontTx/>
              <a:buChar char="-"/>
            </a:pPr>
            <a:r>
              <a:rPr lang="cs-CZ" dirty="0"/>
              <a:t>blikání hvězd v zimě, se severovýchodními větry (snížení teplot)</a:t>
            </a:r>
          </a:p>
          <a:p>
            <a:pPr lvl="0">
              <a:buFontTx/>
              <a:buChar char="-"/>
            </a:pPr>
            <a:r>
              <a:rPr lang="cs-CZ" dirty="0"/>
              <a:t>postupné zvyšování tlaku (nárůsty tlaku vzduchu během několika dnů, rychlé zvyšování tlaku)</a:t>
            </a:r>
          </a:p>
          <a:p>
            <a:pPr lvl="0">
              <a:buFontTx/>
              <a:buChar char="-"/>
            </a:pPr>
            <a:r>
              <a:rPr lang="cs-CZ" dirty="0"/>
              <a:t>místní větry (údolní větry během dne, horské větry během noci a ráno)</a:t>
            </a:r>
          </a:p>
          <a:p>
            <a:pPr lvl="0">
              <a:buFontTx/>
              <a:buChar char="-"/>
            </a:pPr>
            <a:r>
              <a:rPr lang="cs-CZ" dirty="0"/>
              <a:t>vertikálně stoupající kouřmo</a:t>
            </a:r>
          </a:p>
          <a:p>
            <a:pPr lvl="0">
              <a:buFontTx/>
              <a:buChar char="-"/>
            </a:pPr>
            <a:r>
              <a:rPr lang="cs-CZ" dirty="0"/>
              <a:t>rychle rozpouštějící se kondenzační stopy, které nejsou prohnuté horními vzdušnými proudy</a:t>
            </a:r>
          </a:p>
          <a:p>
            <a:pPr lvl="0">
              <a:buFontTx/>
              <a:buChar char="-"/>
            </a:pPr>
            <a:r>
              <a:rPr lang="cs-CZ" dirty="0"/>
              <a:t>dohlednost nad 10 km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40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30452"/>
            <a:ext cx="8825659" cy="476855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Znaky změny počasí (špatné počasí)</a:t>
            </a:r>
          </a:p>
          <a:p>
            <a:pPr>
              <a:buFontTx/>
              <a:buChar char="-"/>
            </a:pPr>
            <a:r>
              <a:rPr lang="cs-CZ" dirty="0"/>
              <a:t>na konci dlouhotrvajícího dobrého počasí, vznik kupovitých mraků přicházejících ze severozápadu</a:t>
            </a:r>
          </a:p>
          <a:p>
            <a:pPr>
              <a:buFontTx/>
              <a:buChar char="-"/>
            </a:pPr>
            <a:r>
              <a:rPr lang="cs-CZ" dirty="0"/>
              <a:t>ledové mraky nebo tenké oblaky typu </a:t>
            </a:r>
            <a:r>
              <a:rPr lang="cs-CZ" dirty="0" err="1"/>
              <a:t>cirrus</a:t>
            </a:r>
            <a:r>
              <a:rPr lang="cs-CZ" dirty="0"/>
              <a:t> se objevují a narůstají v různých nadmořských výškách</a:t>
            </a:r>
          </a:p>
          <a:p>
            <a:pPr>
              <a:buFontTx/>
              <a:buChar char="-"/>
            </a:pPr>
            <a:r>
              <a:rPr lang="cs-CZ" dirty="0"/>
              <a:t>fénové mraky čočkovitého tvaru se formují v severních oblastech, následují je mraky ze západu a severozápadu</a:t>
            </a:r>
          </a:p>
          <a:p>
            <a:pPr>
              <a:buFontTx/>
              <a:buChar char="-"/>
            </a:pPr>
            <a:r>
              <a:rPr lang="cs-CZ" dirty="0"/>
              <a:t>jasno v nízkých polohách, a kazící se dohlednost ve vyšších nadmořských výškách</a:t>
            </a:r>
          </a:p>
          <a:p>
            <a:pPr>
              <a:buFontTx/>
              <a:buChar char="-"/>
            </a:pPr>
            <a:r>
              <a:rPr lang="cs-CZ" dirty="0"/>
              <a:t>vzdálené hory se zdají bližší než ve skutečnosti a jsou modravé až černé barvy</a:t>
            </a:r>
          </a:p>
          <a:p>
            <a:pPr>
              <a:buFontTx/>
              <a:buChar char="-"/>
            </a:pPr>
            <a:r>
              <a:rPr lang="cs-CZ" dirty="0"/>
              <a:t>ranní červánky</a:t>
            </a:r>
          </a:p>
          <a:p>
            <a:pPr>
              <a:buFontTx/>
              <a:buChar char="-"/>
            </a:pPr>
            <a:r>
              <a:rPr lang="cs-CZ" dirty="0"/>
              <a:t>místní větry utichnou nebo se obrátí (horské a údolní větry)</a:t>
            </a:r>
          </a:p>
          <a:p>
            <a:pPr>
              <a:buFontTx/>
              <a:buChar char="-"/>
            </a:pPr>
            <a:r>
              <a:rPr lang="cs-CZ" dirty="0"/>
              <a:t>žádný vítr během srážek naznačuje stabilní špatné počasí (teplá fronta)</a:t>
            </a:r>
          </a:p>
          <a:p>
            <a:pPr>
              <a:buFontTx/>
              <a:buChar char="-"/>
            </a:pPr>
            <a:r>
              <a:rPr lang="cs-CZ" dirty="0"/>
              <a:t>trvající nízký tlak vzduchu</a:t>
            </a:r>
          </a:p>
          <a:p>
            <a:pPr>
              <a:buFontTx/>
              <a:buChar char="-"/>
            </a:pPr>
            <a:r>
              <a:rPr lang="cs-CZ" dirty="0"/>
              <a:t>pokles tlaku vzduchu, mraky přicházející ze západu až jihozápadu</a:t>
            </a:r>
          </a:p>
          <a:p>
            <a:pPr>
              <a:buFontTx/>
              <a:buChar char="-"/>
            </a:pPr>
            <a:r>
              <a:rPr lang="cs-CZ" dirty="0"/>
              <a:t>další pokles tlaku (pokles tlaku vzduchu může indikovat příchod studené fronty)</a:t>
            </a:r>
          </a:p>
          <a:p>
            <a:pPr>
              <a:buFontTx/>
              <a:buChar char="-"/>
            </a:pPr>
            <a:r>
              <a:rPr lang="cs-CZ" dirty="0"/>
              <a:t>barevné světelné kruhy kolem Slunce nebo Měsíce (počasí se zhorší pomalu)</a:t>
            </a:r>
          </a:p>
          <a:p>
            <a:pPr>
              <a:buFontTx/>
              <a:buChar char="-"/>
            </a:pPr>
            <a:r>
              <a:rPr lang="cs-CZ" dirty="0"/>
              <a:t>kondenzační stopy se nerozpouští a jsou prohnuté horními proudy vzduchu</a:t>
            </a:r>
          </a:p>
        </p:txBody>
      </p:sp>
    </p:spTree>
    <p:extLst>
      <p:ext uri="{BB962C8B-B14F-4D97-AF65-F5344CB8AC3E}">
        <p14:creationId xmlns:p14="http://schemas.microsoft.com/office/powerpoint/2010/main" val="266612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6467"/>
            <a:ext cx="8825659" cy="4392538"/>
          </a:xfrm>
        </p:spPr>
        <p:txBody>
          <a:bodyPr>
            <a:normAutofit/>
          </a:bodyPr>
          <a:lstStyle/>
          <a:p>
            <a:r>
              <a:rPr lang="cs-CZ" b="1" dirty="0"/>
              <a:t>Znamení blížící se bouřky</a:t>
            </a:r>
          </a:p>
          <a:p>
            <a:pPr lvl="0">
              <a:buFontTx/>
              <a:buChar char="-"/>
            </a:pPr>
            <a:r>
              <a:rPr lang="cs-CZ" dirty="0"/>
              <a:t>oblasti a pruhy hustých mraků a druh oblaku altocumulus nad horami během rána</a:t>
            </a:r>
          </a:p>
          <a:p>
            <a:pPr lvl="0">
              <a:buFontTx/>
              <a:buChar char="-"/>
            </a:pPr>
            <a:r>
              <a:rPr lang="cs-CZ" dirty="0"/>
              <a:t>nakupené mraky se tvoří a rostou rychle během rána</a:t>
            </a:r>
          </a:p>
          <a:p>
            <a:pPr lvl="0">
              <a:buFontTx/>
              <a:buChar char="-"/>
            </a:pPr>
            <a:r>
              <a:rPr lang="cs-CZ" dirty="0"/>
              <a:t>mraky těžké studené fronty (přední strana bouřkové fronty), hlavně během horké sezóny (doba mezi prvními příznaky a plně rozvinutou bouřkou je pouze 30 minut)</a:t>
            </a:r>
          </a:p>
          <a:p>
            <a:pPr lvl="0">
              <a:buFontTx/>
              <a:buChar char="-"/>
            </a:pPr>
            <a:r>
              <a:rPr lang="cs-CZ" dirty="0"/>
              <a:t>vrcholy charakteristických bouřkových mraků se začínají formovat do tvaru kovadliny</a:t>
            </a:r>
          </a:p>
          <a:p>
            <a:pPr lvl="0">
              <a:buFontTx/>
              <a:buChar char="-"/>
            </a:pPr>
            <a:r>
              <a:rPr lang="cs-CZ" dirty="0"/>
              <a:t>valivé bouřky (když je bouřka ve vzdálenosti 1 km, doba mezi prvním bleskem a hromem je kolem 3 sekund).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794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při PSaL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3793061" cy="34163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Objektivní nebezpečí</a:t>
            </a:r>
          </a:p>
          <a:p>
            <a:pPr lvl="0">
              <a:buFontTx/>
              <a:buChar char="-"/>
            </a:pPr>
            <a:r>
              <a:rPr lang="cs-CZ" dirty="0"/>
              <a:t>povětrnostní podmínky</a:t>
            </a:r>
          </a:p>
          <a:p>
            <a:pPr lvl="0">
              <a:buFontTx/>
              <a:buChar char="-"/>
            </a:pPr>
            <a:r>
              <a:rPr lang="cs-CZ" dirty="0"/>
              <a:t>padající led a kamení</a:t>
            </a:r>
          </a:p>
          <a:p>
            <a:pPr lvl="0">
              <a:buFontTx/>
              <a:buChar char="-"/>
            </a:pPr>
            <a:r>
              <a:rPr lang="cs-CZ" dirty="0"/>
              <a:t>laviny a sněhové převěje</a:t>
            </a:r>
          </a:p>
          <a:p>
            <a:pPr lvl="0">
              <a:buFontTx/>
              <a:buChar char="-"/>
            </a:pPr>
            <a:r>
              <a:rPr lang="cs-CZ" dirty="0"/>
              <a:t>ledovcové trhliny</a:t>
            </a:r>
          </a:p>
          <a:p>
            <a:pPr lvl="0">
              <a:buFontTx/>
              <a:buChar char="-"/>
            </a:pPr>
            <a:r>
              <a:rPr lang="cs-CZ" dirty="0"/>
              <a:t>terénní pasti</a:t>
            </a:r>
          </a:p>
          <a:p>
            <a:pPr lvl="0">
              <a:buFontTx/>
              <a:buChar char="-"/>
            </a:pPr>
            <a:r>
              <a:rPr lang="cs-CZ" dirty="0"/>
              <a:t>vada materiálu</a:t>
            </a:r>
          </a:p>
          <a:p>
            <a:pPr lvl="0">
              <a:buFontTx/>
              <a:buChar char="-"/>
            </a:pPr>
            <a:r>
              <a:rPr lang="cs-CZ" dirty="0"/>
              <a:t>chyby cizích lidí a skupin</a:t>
            </a:r>
          </a:p>
          <a:p>
            <a:pPr lvl="0">
              <a:buFontTx/>
              <a:buChar char="-"/>
            </a:pPr>
            <a:r>
              <a:rPr lang="cs-CZ" dirty="0"/>
              <a:t>zvěř apod.</a:t>
            </a:r>
          </a:p>
          <a:p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58816" y="2603500"/>
            <a:ext cx="3793061" cy="341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Subjektivní nebezpečí</a:t>
            </a:r>
          </a:p>
          <a:p>
            <a:pPr lvl="0">
              <a:buFontTx/>
              <a:buChar char="-"/>
            </a:pPr>
            <a:r>
              <a:rPr lang="cs-CZ" dirty="0"/>
              <a:t>nedostatek znalostí a zkušeností</a:t>
            </a:r>
          </a:p>
          <a:p>
            <a:pPr lvl="0">
              <a:buFontTx/>
              <a:buChar char="-"/>
            </a:pPr>
            <a:r>
              <a:rPr lang="cs-CZ" dirty="0"/>
              <a:t>nevyhovující výstroj a vybavení</a:t>
            </a:r>
          </a:p>
          <a:p>
            <a:pPr lvl="0">
              <a:buFontTx/>
              <a:buChar char="-"/>
            </a:pPr>
            <a:r>
              <a:rPr lang="cs-CZ" dirty="0"/>
              <a:t>přecenění vlastních schopností a dovedností</a:t>
            </a:r>
          </a:p>
          <a:p>
            <a:pPr lvl="0">
              <a:buFontTx/>
              <a:buChar char="-"/>
            </a:pPr>
            <a:r>
              <a:rPr lang="cs-CZ" dirty="0"/>
              <a:t>nedostatek tělesné zdatnosti</a:t>
            </a:r>
          </a:p>
          <a:p>
            <a:pPr lvl="0">
              <a:buFontTx/>
              <a:buChar char="-"/>
            </a:pPr>
            <a:r>
              <a:rPr lang="cs-CZ" dirty="0"/>
              <a:t>zvyšování rizika</a:t>
            </a:r>
          </a:p>
          <a:p>
            <a:pPr lvl="0">
              <a:buFontTx/>
              <a:buChar char="-"/>
            </a:pPr>
            <a:r>
              <a:rPr lang="cs-CZ" dirty="0"/>
              <a:t>nerespektování nařízení a doporučení</a:t>
            </a:r>
          </a:p>
          <a:p>
            <a:pPr lvl="0">
              <a:buFontTx/>
              <a:buChar char="-"/>
            </a:pPr>
            <a:r>
              <a:rPr lang="cs-CZ" dirty="0"/>
              <a:t>nedbalost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910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při PSaL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náhlé změny počasí</a:t>
            </a:r>
          </a:p>
          <a:p>
            <a:pPr lvl="0"/>
            <a:r>
              <a:rPr lang="cs-CZ" dirty="0"/>
              <a:t>silné horní proudy vzduchu</a:t>
            </a:r>
          </a:p>
          <a:p>
            <a:pPr lvl="0"/>
            <a:r>
              <a:rPr lang="cs-CZ" dirty="0"/>
              <a:t>bouřky</a:t>
            </a:r>
          </a:p>
          <a:p>
            <a:pPr lvl="0"/>
            <a:r>
              <a:rPr lang="cs-CZ" dirty="0"/>
              <a:t>mlha</a:t>
            </a:r>
          </a:p>
          <a:p>
            <a:pPr lvl="0"/>
            <a:r>
              <a:rPr lang="cs-CZ" dirty="0"/>
              <a:t>silný sluneční svit</a:t>
            </a:r>
          </a:p>
          <a:p>
            <a:pPr lvl="0"/>
            <a:r>
              <a:rPr lang="cs-CZ" dirty="0"/>
              <a:t>rozptýlené (difusní) světlo</a:t>
            </a:r>
          </a:p>
          <a:p>
            <a:r>
              <a:rPr lang="cs-CZ" dirty="0"/>
              <a:t>chladné počasí</a:t>
            </a:r>
          </a:p>
        </p:txBody>
      </p:sp>
      <p:pic>
        <p:nvPicPr>
          <p:cNvPr id="4" name="Obrázek 3" descr="Obsah obrázku stůl&#10;&#10;Popis byl vytvořen automatick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/>
          <a:stretch/>
        </p:blipFill>
        <p:spPr bwMode="auto">
          <a:xfrm>
            <a:off x="5452217" y="2603501"/>
            <a:ext cx="6486258" cy="393403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4485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při PSaL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Laviny a sněhové převěje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Klasifikace</a:t>
            </a:r>
          </a:p>
          <a:p>
            <a:pPr lvl="0">
              <a:buFontTx/>
              <a:buChar char="-"/>
            </a:pPr>
            <a:r>
              <a:rPr lang="cs-CZ" dirty="0"/>
              <a:t>velikost</a:t>
            </a:r>
          </a:p>
          <a:p>
            <a:pPr lvl="0">
              <a:buFontTx/>
              <a:buChar char="-"/>
            </a:pPr>
            <a:r>
              <a:rPr lang="cs-CZ" dirty="0"/>
              <a:t>druh sněhu (suchý, mokrý)</a:t>
            </a:r>
          </a:p>
          <a:p>
            <a:pPr lvl="0">
              <a:buFontTx/>
              <a:buChar char="-"/>
            </a:pPr>
            <a:r>
              <a:rPr lang="cs-CZ" dirty="0"/>
              <a:t>typ odtrhu (liniový, bodový)</a:t>
            </a:r>
          </a:p>
          <a:p>
            <a:pPr lvl="0">
              <a:buFontTx/>
              <a:buChar char="-"/>
            </a:pPr>
            <a:r>
              <a:rPr lang="cs-CZ" dirty="0"/>
              <a:t>tvar dráhy (žlabová, plošná)</a:t>
            </a:r>
          </a:p>
          <a:p>
            <a:pPr lvl="0">
              <a:buFontTx/>
              <a:buChar char="-"/>
            </a:pPr>
            <a:r>
              <a:rPr lang="cs-CZ" dirty="0"/>
              <a:t>typ podkladu (povrchová, základová)</a:t>
            </a:r>
          </a:p>
          <a:p>
            <a:pPr lvl="0">
              <a:buFontTx/>
              <a:buChar char="-"/>
            </a:pPr>
            <a:r>
              <a:rPr lang="cs-CZ" dirty="0"/>
              <a:t>příčina vzniku (samovolná, uměle vyvolaná) 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43048" t="22579" r="21773" b="10568"/>
          <a:stretch/>
        </p:blipFill>
        <p:spPr bwMode="auto">
          <a:xfrm>
            <a:off x="6815343" y="2019300"/>
            <a:ext cx="4526280" cy="483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59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Sněhový profil</a:t>
            </a:r>
          </a:p>
        </p:txBody>
      </p:sp>
      <p:pic>
        <p:nvPicPr>
          <p:cNvPr id="4" name="image1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44424" y="1989772"/>
            <a:ext cx="3143885" cy="4643755"/>
          </a:xfrm>
          <a:prstGeom prst="rect">
            <a:avLst/>
          </a:prstGeom>
          <a:ln/>
        </p:spPr>
      </p:pic>
      <p:pic>
        <p:nvPicPr>
          <p:cNvPr id="5" name="image15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8779"/>
            <a:ext cx="8165576" cy="3416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2514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Sněhový profil</a:t>
            </a:r>
          </a:p>
        </p:txBody>
      </p:sp>
      <p:pic>
        <p:nvPicPr>
          <p:cNvPr id="4" name="image147.png" descr="https://lh4.googleusercontent.com/QkTpGqz23Pwzm7zdrGuO0J_QtBZUvDMFj9lrR2Vj5GDhlkj2PqQHju7JjGvMUmzBGqBF8Vtx4BN18AfItdPIZIkfMtmKJlVvZY1Drhi-qUdySCIoLxHlCqSvWvzbVFmAyvpffLSbj9TVv8PKR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56922" y="2469735"/>
            <a:ext cx="5901620" cy="411052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92326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Sněhové sondy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48302" t="26314" r="22191" b="14632"/>
          <a:stretch/>
        </p:blipFill>
        <p:spPr bwMode="auto">
          <a:xfrm>
            <a:off x="5085095" y="3026826"/>
            <a:ext cx="2825115" cy="318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134.png" descr="klouzavý blok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0842" y="2908716"/>
            <a:ext cx="3587115" cy="3416300"/>
          </a:xfrm>
          <a:prstGeom prst="rect">
            <a:avLst/>
          </a:prstGeom>
          <a:ln/>
        </p:spPr>
      </p:pic>
      <p:pic>
        <p:nvPicPr>
          <p:cNvPr id="6" name="Obrázek 5"/>
          <p:cNvPicPr/>
          <p:nvPr/>
        </p:nvPicPr>
        <p:blipFill rotWithShape="1">
          <a:blip r:embed="rId4"/>
          <a:srcRect l="33402" t="35503" r="14784" b="15505"/>
          <a:stretch/>
        </p:blipFill>
        <p:spPr bwMode="auto">
          <a:xfrm>
            <a:off x="7786394" y="3520538"/>
            <a:ext cx="4122420" cy="2192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72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 přesunech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/>
              <a:t>ROZDĚLENÍ:</a:t>
            </a:r>
          </a:p>
          <a:p>
            <a:pPr>
              <a:buFontTx/>
              <a:buChar char="-"/>
            </a:pPr>
            <a:r>
              <a:rPr lang="cs-CZ" sz="2800" dirty="0"/>
              <a:t>Pěší přesuny				- Přesuny na sněhu a ledu</a:t>
            </a:r>
          </a:p>
          <a:p>
            <a:pPr>
              <a:buFontTx/>
              <a:buChar char="-"/>
            </a:pPr>
            <a:r>
              <a:rPr lang="cs-CZ" sz="2800" dirty="0"/>
              <a:t>Zrychlené přesuny		- Přesuny na vodě a v bažinách</a:t>
            </a:r>
          </a:p>
        </p:txBody>
      </p:sp>
    </p:spTree>
    <p:extLst>
      <p:ext uri="{BB962C8B-B14F-4D97-AF65-F5344CB8AC3E}">
        <p14:creationId xmlns:p14="http://schemas.microsoft.com/office/powerpoint/2010/main" val="18108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a vedení přesunu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757056"/>
            <a:ext cx="8825659" cy="368992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taktická situace</a:t>
            </a:r>
          </a:p>
          <a:p>
            <a:pPr lvl="0"/>
            <a:r>
              <a:rPr lang="cs-CZ" dirty="0"/>
              <a:t>mise, úkol</a:t>
            </a:r>
          </a:p>
          <a:p>
            <a:pPr lvl="0"/>
            <a:r>
              <a:rPr lang="cs-CZ" dirty="0"/>
              <a:t>terén</a:t>
            </a:r>
          </a:p>
          <a:p>
            <a:pPr lvl="0"/>
            <a:r>
              <a:rPr lang="cs-CZ" dirty="0"/>
              <a:t>počasí a sezónní podmínky</a:t>
            </a:r>
          </a:p>
          <a:p>
            <a:pPr lvl="0"/>
            <a:r>
              <a:rPr lang="cs-CZ" dirty="0"/>
              <a:t>fyzická, psychická a technická úroveň jednotky</a:t>
            </a:r>
          </a:p>
          <a:p>
            <a:pPr lvl="0"/>
            <a:r>
              <a:rPr lang="cs-CZ" dirty="0"/>
              <a:t>čas</a:t>
            </a:r>
          </a:p>
          <a:p>
            <a:pPr lvl="0"/>
            <a:r>
              <a:rPr lang="cs-CZ" dirty="0"/>
              <a:t>vybavení, výstroj a výzbroj</a:t>
            </a:r>
          </a:p>
          <a:p>
            <a:pPr lvl="0"/>
            <a:r>
              <a:rPr lang="cs-CZ" dirty="0"/>
              <a:t>zdravotnické a další zabezpečení (logistické, KIS, zpravodajské a další)</a:t>
            </a:r>
          </a:p>
          <a:p>
            <a:pPr lvl="0"/>
            <a:r>
              <a:rPr lang="cs-CZ" dirty="0"/>
              <a:t>další informace (např. terénní průzkum)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350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Rozhodovací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STOP OR GO</a:t>
            </a:r>
          </a:p>
          <a:p>
            <a:r>
              <a:rPr lang="cs-CZ" dirty="0"/>
              <a:t>Redukční metoda</a:t>
            </a:r>
          </a:p>
          <a:p>
            <a:r>
              <a:rPr lang="cs-CZ" dirty="0"/>
              <a:t>Metoda 3x3 Wernera </a:t>
            </a:r>
            <a:r>
              <a:rPr lang="cs-CZ" dirty="0" err="1"/>
              <a:t>Muntera</a:t>
            </a:r>
            <a:endParaRPr lang="cs-CZ" dirty="0"/>
          </a:p>
          <a:p>
            <a:r>
              <a:rPr lang="cs-CZ" dirty="0"/>
              <a:t>Nivo test</a:t>
            </a:r>
          </a:p>
          <a:p>
            <a:r>
              <a:rPr lang="cs-CZ" dirty="0" err="1"/>
              <a:t>Snow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  <a:p>
            <a:endParaRPr lang="cs-CZ" dirty="0"/>
          </a:p>
        </p:txBody>
      </p:sp>
      <p:pic>
        <p:nvPicPr>
          <p:cNvPr id="4" name="image24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50439" y="1327150"/>
            <a:ext cx="4299816" cy="3061824"/>
          </a:xfrm>
          <a:prstGeom prst="rect">
            <a:avLst/>
          </a:prstGeom>
          <a:ln/>
        </p:spPr>
      </p:pic>
      <p:pic>
        <p:nvPicPr>
          <p:cNvPr id="5" name="image304.png"/>
          <p:cNvPicPr/>
          <p:nvPr/>
        </p:nvPicPr>
        <p:blipFill rotWithShape="1">
          <a:blip r:embed="rId3"/>
          <a:srcRect t="6218"/>
          <a:stretch/>
        </p:blipFill>
        <p:spPr bwMode="auto">
          <a:xfrm>
            <a:off x="3322088" y="3817090"/>
            <a:ext cx="4427144" cy="2989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554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přesunu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získávání informací</a:t>
            </a:r>
          </a:p>
          <a:p>
            <a:pPr lvl="0"/>
            <a:r>
              <a:rPr lang="cs-CZ" dirty="0"/>
              <a:t>fyzická, psychická a technická zdatnost skupiny</a:t>
            </a:r>
          </a:p>
          <a:p>
            <a:pPr lvl="0"/>
            <a:r>
              <a:rPr lang="cs-CZ" dirty="0"/>
              <a:t>časová náročnost plánovaného přesunu</a:t>
            </a:r>
          </a:p>
          <a:p>
            <a:pPr lvl="0"/>
            <a:r>
              <a:rPr lang="cs-CZ" dirty="0"/>
              <a:t>výběr výstroje, výzbroje a vybavení</a:t>
            </a:r>
          </a:p>
          <a:p>
            <a:pPr lvl="0"/>
            <a:r>
              <a:rPr lang="cs-CZ" dirty="0"/>
              <a:t>nesený materiál</a:t>
            </a:r>
          </a:p>
          <a:p>
            <a:pPr lvl="0"/>
            <a:r>
              <a:rPr lang="cs-CZ" dirty="0"/>
              <a:t>plněný úkol</a:t>
            </a:r>
          </a:p>
          <a:p>
            <a:pPr lvl="0"/>
            <a:r>
              <a:rPr lang="cs-CZ" dirty="0"/>
              <a:t>velikost skupiny</a:t>
            </a:r>
          </a:p>
          <a:p>
            <a:pPr lvl="0"/>
            <a:r>
              <a:rPr lang="cs-CZ" dirty="0"/>
              <a:t>místo a čas</a:t>
            </a:r>
          </a:p>
          <a:p>
            <a:pPr lvl="0"/>
            <a:r>
              <a:rPr lang="cs-CZ" dirty="0"/>
              <a:t>možnost podpory</a:t>
            </a:r>
          </a:p>
          <a:p>
            <a:pPr lvl="0"/>
            <a:r>
              <a:rPr lang="cs-CZ" dirty="0"/>
              <a:t>riziková místa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73818" y="3999345"/>
            <a:ext cx="4405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Orientační výpočet doby přesunu je potom možné spočítat dle vzorce: 	</a:t>
            </a:r>
          </a:p>
          <a:p>
            <a:r>
              <a:rPr lang="cs-CZ" b="1"/>
              <a:t>t = t</a:t>
            </a:r>
            <a:r>
              <a:rPr lang="cs-CZ" b="1" baseline="-25000"/>
              <a:t>1 </a:t>
            </a:r>
            <a:r>
              <a:rPr lang="cs-CZ" b="1"/>
              <a:t>+ (t</a:t>
            </a:r>
            <a:r>
              <a:rPr lang="cs-CZ" b="1" baseline="-25000"/>
              <a:t>2</a:t>
            </a:r>
            <a:r>
              <a:rPr lang="cs-CZ" b="1"/>
              <a:t>/2) pokud t</a:t>
            </a:r>
            <a:r>
              <a:rPr lang="cs-CZ" b="1" baseline="-25000"/>
              <a:t>1</a:t>
            </a:r>
            <a:r>
              <a:rPr lang="cs-CZ" b="1"/>
              <a:t>&gt;t</a:t>
            </a:r>
            <a:r>
              <a:rPr lang="cs-CZ" b="1" baseline="-25000"/>
              <a:t>2</a:t>
            </a:r>
            <a:endParaRPr lang="cs-CZ"/>
          </a:p>
          <a:p>
            <a:r>
              <a:rPr lang="cs-CZ"/>
              <a:t>nebo:</a:t>
            </a:r>
            <a:r>
              <a:rPr lang="cs-CZ" b="1"/>
              <a:t>	</a:t>
            </a:r>
            <a:endParaRPr lang="cs-CZ"/>
          </a:p>
          <a:p>
            <a:r>
              <a:rPr lang="cs-CZ" b="1"/>
              <a:t>t = t</a:t>
            </a:r>
            <a:r>
              <a:rPr lang="cs-CZ" b="1" baseline="-25000"/>
              <a:t>2</a:t>
            </a:r>
            <a:r>
              <a:rPr lang="cs-CZ" b="1"/>
              <a:t> + (t</a:t>
            </a:r>
            <a:r>
              <a:rPr lang="cs-CZ" b="1" baseline="-25000"/>
              <a:t>1</a:t>
            </a:r>
            <a:r>
              <a:rPr lang="cs-CZ" b="1"/>
              <a:t>/2) pokud t</a:t>
            </a:r>
            <a:r>
              <a:rPr lang="cs-CZ" b="1" baseline="-25000"/>
              <a:t>1</a:t>
            </a:r>
            <a:r>
              <a:rPr lang="cs-CZ" b="1"/>
              <a:t>&lt;t</a:t>
            </a:r>
            <a:r>
              <a:rPr lang="cs-CZ" b="1" baseline="-25000"/>
              <a:t>2</a:t>
            </a:r>
            <a:r>
              <a:rPr lang="cs-CZ" b="1"/>
              <a:t>	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743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přesunu</a:t>
            </a:r>
          </a:p>
        </p:txBody>
      </p:sp>
      <p:pic>
        <p:nvPicPr>
          <p:cNvPr id="4" name="Zástupný symbol pro obsah 3" descr="C:\Users\Karel Sýkora\Documents\Publikace\Přesuny na sněhu a ledu\Obrázky_PSL\Mapa přesunu (větší kontrast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"/>
          <a:stretch/>
        </p:blipFill>
        <p:spPr bwMode="auto">
          <a:xfrm>
            <a:off x="2152073" y="2336801"/>
            <a:ext cx="7001163" cy="4396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451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Bivakování</a:t>
            </a:r>
          </a:p>
        </p:txBody>
      </p:sp>
      <p:pic>
        <p:nvPicPr>
          <p:cNvPr id="4" name="image283.jpg" descr="skenování002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653" y="2765367"/>
            <a:ext cx="2637965" cy="2213552"/>
          </a:xfrm>
          <a:prstGeom prst="rect">
            <a:avLst/>
          </a:prstGeom>
          <a:ln/>
        </p:spPr>
      </p:pic>
      <p:pic>
        <p:nvPicPr>
          <p:cNvPr id="5" name="image274.png" descr="záhrab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20805" y="2661169"/>
            <a:ext cx="2783205" cy="2317750"/>
          </a:xfrm>
          <a:prstGeom prst="rect">
            <a:avLst/>
          </a:prstGeom>
          <a:ln/>
        </p:spPr>
      </p:pic>
      <p:pic>
        <p:nvPicPr>
          <p:cNvPr id="6" name="Obrázek 5"/>
          <p:cNvPicPr/>
          <p:nvPr/>
        </p:nvPicPr>
        <p:blipFill rotWithShape="1">
          <a:blip r:embed="rId4"/>
          <a:srcRect l="43302" t="26416" r="18974" b="30675"/>
          <a:stretch/>
        </p:blipFill>
        <p:spPr bwMode="auto">
          <a:xfrm>
            <a:off x="6279168" y="2765367"/>
            <a:ext cx="2969895" cy="189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5"/>
          <a:srcRect l="46158" t="20777" r="14006" b="20001"/>
          <a:stretch/>
        </p:blipFill>
        <p:spPr bwMode="auto">
          <a:xfrm>
            <a:off x="9406081" y="2778355"/>
            <a:ext cx="2616200" cy="2187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659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Bivakování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5934" t="24064" r="17409" b="17743"/>
          <a:stretch/>
        </p:blipFill>
        <p:spPr bwMode="auto">
          <a:xfrm>
            <a:off x="1267689" y="2769755"/>
            <a:ext cx="4869445" cy="341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264.png" descr="iglú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47271" y="3301250"/>
            <a:ext cx="4418330" cy="23533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46042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Záchrana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45769" t="42422" r="13996" b="19123"/>
          <a:stretch/>
        </p:blipFill>
        <p:spPr bwMode="auto">
          <a:xfrm>
            <a:off x="1708727" y="2262909"/>
            <a:ext cx="9097818" cy="4424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070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Signalizace</a:t>
            </a:r>
          </a:p>
        </p:txBody>
      </p:sp>
      <p:pic>
        <p:nvPicPr>
          <p:cNvPr id="4" name="image71.jpg" descr="C:\Users\Honza\Desktop\20160127_19094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4" y="3012901"/>
            <a:ext cx="2468402" cy="3416300"/>
          </a:xfrm>
          <a:prstGeom prst="rect">
            <a:avLst/>
          </a:prstGeom>
          <a:ln/>
        </p:spPr>
      </p:pic>
      <p:pic>
        <p:nvPicPr>
          <p:cNvPr id="5" name="image60.png" descr="signály"/>
          <p:cNvPicPr/>
          <p:nvPr/>
        </p:nvPicPr>
        <p:blipFill>
          <a:blip r:embed="rId3"/>
          <a:srcRect b="50815"/>
          <a:stretch>
            <a:fillRect/>
          </a:stretch>
        </p:blipFill>
        <p:spPr>
          <a:xfrm>
            <a:off x="4370274" y="3901266"/>
            <a:ext cx="1974850" cy="1586230"/>
          </a:xfrm>
          <a:prstGeom prst="rect">
            <a:avLst/>
          </a:prstGeom>
          <a:ln/>
        </p:spPr>
      </p:pic>
      <p:pic>
        <p:nvPicPr>
          <p:cNvPr id="6" name="image74.png"/>
          <p:cNvPicPr/>
          <p:nvPr/>
        </p:nvPicPr>
        <p:blipFill rotWithShape="1">
          <a:blip r:embed="rId4"/>
          <a:srcRect b="15435"/>
          <a:stretch/>
        </p:blipFill>
        <p:spPr bwMode="auto">
          <a:xfrm>
            <a:off x="6382859" y="3760614"/>
            <a:ext cx="2388235" cy="192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51.jpg" descr="skenování0003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40487" y="3707274"/>
            <a:ext cx="1198880" cy="19742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6269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 přesunech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66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/>
              <a:t>OTÁZKY:</a:t>
            </a:r>
          </a:p>
          <a:p>
            <a:pPr>
              <a:buFontTx/>
              <a:buChar char="-"/>
            </a:pPr>
            <a:r>
              <a:rPr lang="cs-CZ" sz="2800" dirty="0"/>
              <a:t>Zařazení přesunů do systému STP</a:t>
            </a:r>
          </a:p>
          <a:p>
            <a:pPr>
              <a:buFontTx/>
              <a:buChar char="-"/>
            </a:pPr>
            <a:r>
              <a:rPr lang="cs-CZ" sz="2800" dirty="0"/>
              <a:t>Obsah přesunů na sněhu a ledu</a:t>
            </a:r>
          </a:p>
          <a:p>
            <a:pPr>
              <a:buFontTx/>
              <a:buChar char="-"/>
            </a:pPr>
            <a:r>
              <a:rPr lang="cs-CZ" sz="2800" dirty="0"/>
              <a:t>Důvody k provádění přesunů</a:t>
            </a:r>
          </a:p>
          <a:p>
            <a:pPr>
              <a:buFontTx/>
              <a:buChar char="-"/>
            </a:pPr>
            <a:r>
              <a:rPr lang="cs-CZ" sz="2800" dirty="0"/>
              <a:t>Materiální vybavení pro </a:t>
            </a:r>
            <a:r>
              <a:rPr lang="cs-CZ" sz="2800" dirty="0" err="1"/>
              <a:t>PSaL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Rozhodovací strategie</a:t>
            </a:r>
          </a:p>
          <a:p>
            <a:pPr>
              <a:buFontTx/>
              <a:buChar char="-"/>
            </a:pPr>
            <a:r>
              <a:rPr lang="cs-CZ" sz="2800" dirty="0"/>
              <a:t>Nebezpečí při </a:t>
            </a:r>
            <a:r>
              <a:rPr lang="cs-CZ" sz="2800" dirty="0" err="1"/>
              <a:t>PSaL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51686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 přesunech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668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/>
              <a:t>LITERATURA: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Pub-71-84-05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Sýkora K. a kol.  </a:t>
            </a:r>
            <a:r>
              <a:rPr lang="cs-CZ" sz="2800" b="1" i="1" dirty="0">
                <a:solidFill>
                  <a:schemeClr val="tx1"/>
                </a:solidFill>
              </a:rPr>
              <a:t>K teorii přesunů na sněhu a ledu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Příbramský M., Česká škola lyžování</a:t>
            </a:r>
            <a:endParaRPr lang="cs-CZ" sz="2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Psotová D., Sjíždění a zatáčení na lyžích</a:t>
            </a:r>
            <a:endParaRPr lang="cs-CZ" sz="2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NVMO 12/2011 </a:t>
            </a:r>
            <a:r>
              <a:rPr lang="cs-CZ" sz="2800" b="1" i="1" dirty="0">
                <a:solidFill>
                  <a:schemeClr val="tx1"/>
                </a:solidFill>
              </a:rPr>
              <a:t>Služební tělesná výchova v rezortu MO</a:t>
            </a:r>
          </a:p>
          <a:p>
            <a:pPr marL="0" indent="0">
              <a:buNone/>
            </a:pPr>
            <a:r>
              <a:rPr lang="cs-CZ" sz="2800" b="1" i="1" dirty="0">
                <a:solidFill>
                  <a:schemeClr val="tx1"/>
                </a:solidFill>
              </a:rPr>
              <a:t>Nancy C., Sportovní výživa</a:t>
            </a:r>
          </a:p>
          <a:p>
            <a:pPr marL="0" indent="0">
              <a:buNone/>
            </a:pPr>
            <a:r>
              <a:rPr lang="cs-CZ" sz="2800" b="1" i="1" dirty="0" err="1">
                <a:solidFill>
                  <a:schemeClr val="tx1"/>
                </a:solidFill>
              </a:rPr>
              <a:t>Mc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cs-CZ" sz="2800" b="1" i="1" dirty="0" err="1">
                <a:solidFill>
                  <a:schemeClr val="tx1"/>
                </a:solidFill>
              </a:rPr>
              <a:t>Clung</a:t>
            </a:r>
            <a:r>
              <a:rPr lang="cs-CZ" sz="2800" b="1" i="1" dirty="0">
                <a:solidFill>
                  <a:schemeClr val="tx1"/>
                </a:solidFill>
              </a:rPr>
              <a:t> DM., </a:t>
            </a:r>
            <a:r>
              <a:rPr lang="cs-CZ" sz="2800" b="1" i="1" dirty="0" err="1">
                <a:solidFill>
                  <a:schemeClr val="tx1"/>
                </a:solidFill>
              </a:rPr>
              <a:t>The</a:t>
            </a:r>
            <a:r>
              <a:rPr lang="cs-CZ" sz="2800" b="1" i="1" dirty="0">
                <a:solidFill>
                  <a:schemeClr val="tx1"/>
                </a:solidFill>
              </a:rPr>
              <a:t> </a:t>
            </a:r>
            <a:r>
              <a:rPr lang="cs-CZ" sz="2800" b="1" i="1" dirty="0" err="1">
                <a:solidFill>
                  <a:schemeClr val="tx1"/>
                </a:solidFill>
              </a:rPr>
              <a:t>avelanche</a:t>
            </a:r>
            <a:r>
              <a:rPr lang="cs-CZ" sz="2800" b="1" i="1" dirty="0">
                <a:solidFill>
                  <a:schemeClr val="tx1"/>
                </a:solidFill>
              </a:rPr>
              <a:t> handbook</a:t>
            </a:r>
          </a:p>
          <a:p>
            <a:pPr marL="0" indent="0">
              <a:buNone/>
            </a:pPr>
            <a:r>
              <a:rPr lang="cs-CZ" sz="2800" b="1" i="1" dirty="0" err="1">
                <a:solidFill>
                  <a:schemeClr val="tx1"/>
                </a:solidFill>
              </a:rPr>
              <a:t>Kublák</a:t>
            </a:r>
            <a:r>
              <a:rPr lang="cs-CZ" sz="2800" b="1" i="1" dirty="0">
                <a:solidFill>
                  <a:schemeClr val="tx1"/>
                </a:solidFill>
              </a:rPr>
              <a:t> T., Horolezecká metodika</a:t>
            </a:r>
          </a:p>
        </p:txBody>
      </p:sp>
    </p:spTree>
    <p:extLst>
      <p:ext uri="{BB962C8B-B14F-4D97-AF65-F5344CB8AC3E}">
        <p14:creationId xmlns:p14="http://schemas.microsoft.com/office/powerpoint/2010/main" val="49951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Přesuny na sněhu a 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98819"/>
            <a:ext cx="8825659" cy="4349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OBSAH:</a:t>
            </a:r>
          </a:p>
          <a:p>
            <a:pPr>
              <a:buFontTx/>
              <a:buChar char="-"/>
            </a:pPr>
            <a:r>
              <a:rPr lang="cs-CZ" dirty="0"/>
              <a:t>Přezkoušení dovedností</a:t>
            </a:r>
          </a:p>
          <a:p>
            <a:pPr>
              <a:buFontTx/>
              <a:buChar char="-"/>
            </a:pPr>
            <a:r>
              <a:rPr lang="cs-CZ" dirty="0"/>
              <a:t>Materiální vybavení</a:t>
            </a:r>
          </a:p>
          <a:p>
            <a:pPr>
              <a:buFontTx/>
              <a:buChar char="-"/>
            </a:pPr>
            <a:r>
              <a:rPr lang="cs-CZ" dirty="0"/>
              <a:t>Základy meteorologie</a:t>
            </a:r>
          </a:p>
          <a:p>
            <a:pPr>
              <a:buFontTx/>
              <a:buChar char="-"/>
            </a:pPr>
            <a:r>
              <a:rPr lang="cs-CZ" dirty="0"/>
              <a:t>Nebezpečí při přesunech</a:t>
            </a:r>
          </a:p>
          <a:p>
            <a:pPr>
              <a:buFontTx/>
              <a:buChar char="-"/>
            </a:pPr>
            <a:r>
              <a:rPr lang="cs-CZ" dirty="0"/>
              <a:t>Výstupy a sestupy, sjíždění</a:t>
            </a:r>
          </a:p>
          <a:p>
            <a:pPr>
              <a:buFontTx/>
              <a:buChar char="-"/>
            </a:pPr>
            <a:r>
              <a:rPr lang="cs-CZ" dirty="0"/>
              <a:t>Plánování a vedení přesunu</a:t>
            </a:r>
          </a:p>
          <a:p>
            <a:pPr>
              <a:buFontTx/>
              <a:buChar char="-"/>
            </a:pPr>
            <a:r>
              <a:rPr lang="cs-CZ" dirty="0"/>
              <a:t>Bivakování</a:t>
            </a:r>
          </a:p>
          <a:p>
            <a:pPr>
              <a:buFontTx/>
              <a:buChar char="-"/>
            </a:pPr>
            <a:r>
              <a:rPr lang="cs-CZ" dirty="0"/>
              <a:t>Používání </a:t>
            </a:r>
            <a:r>
              <a:rPr lang="cs-CZ" dirty="0" err="1"/>
              <a:t>horomat</a:t>
            </a:r>
            <a:r>
              <a:rPr lang="cs-CZ" dirty="0"/>
              <a:t>. a horo technik</a:t>
            </a:r>
          </a:p>
          <a:p>
            <a:pPr>
              <a:buFontTx/>
              <a:buChar char="-"/>
            </a:pPr>
            <a:r>
              <a:rPr lang="cs-CZ" dirty="0"/>
              <a:t>Záchrana</a:t>
            </a:r>
          </a:p>
          <a:p>
            <a:pPr>
              <a:buFontTx/>
              <a:buChar char="-"/>
            </a:pPr>
            <a:r>
              <a:rPr lang="cs-CZ" dirty="0"/>
              <a:t>Signalizace</a:t>
            </a:r>
          </a:p>
          <a:p>
            <a:pPr>
              <a:buFontTx/>
              <a:buChar char="-"/>
            </a:pPr>
            <a:r>
              <a:rPr lang="cs-CZ" dirty="0"/>
              <a:t>Bezpečnostní opatření</a:t>
            </a:r>
          </a:p>
        </p:txBody>
      </p:sp>
    </p:spTree>
    <p:extLst>
      <p:ext uri="{BB962C8B-B14F-4D97-AF65-F5344CB8AC3E}">
        <p14:creationId xmlns:p14="http://schemas.microsoft.com/office/powerpoint/2010/main" val="2922274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8057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Historické využití lyží pro voj. účely</a:t>
            </a:r>
          </a:p>
          <a:p>
            <a:pPr>
              <a:buFontTx/>
              <a:buChar char="-"/>
            </a:pPr>
            <a:r>
              <a:rPr lang="cs-CZ" dirty="0"/>
              <a:t>Lyžařské oddíly ve Skandinávii a Rusku</a:t>
            </a:r>
          </a:p>
          <a:p>
            <a:pPr>
              <a:buFontTx/>
              <a:buChar char="-"/>
            </a:pPr>
            <a:r>
              <a:rPr lang="cs-CZ" dirty="0"/>
              <a:t>13. stol. Král </a:t>
            </a:r>
            <a:r>
              <a:rPr lang="cs-CZ" dirty="0" err="1"/>
              <a:t>Sverre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15. – 18. stol. švédsko-norské spory</a:t>
            </a:r>
          </a:p>
          <a:p>
            <a:pPr>
              <a:buFontTx/>
              <a:buChar char="-"/>
            </a:pPr>
            <a:r>
              <a:rPr lang="cs-CZ" dirty="0"/>
              <a:t>1915 horské jednotky Rakouska-Uherska</a:t>
            </a:r>
          </a:p>
          <a:p>
            <a:pPr>
              <a:buFontTx/>
              <a:buChar char="-"/>
            </a:pPr>
            <a:r>
              <a:rPr lang="cs-CZ" dirty="0"/>
              <a:t>1939 finské lyžařské oddíly</a:t>
            </a:r>
          </a:p>
          <a:p>
            <a:pPr>
              <a:buFontTx/>
              <a:buChar char="-"/>
            </a:pPr>
            <a:r>
              <a:rPr lang="cs-CZ" dirty="0"/>
              <a:t>2. svět. Válka (Norsko, Sovětský svaz, Německo)</a:t>
            </a:r>
          </a:p>
        </p:txBody>
      </p:sp>
    </p:spTree>
    <p:extLst>
      <p:ext uri="{BB962C8B-B14F-4D97-AF65-F5344CB8AC3E}">
        <p14:creationId xmlns:p14="http://schemas.microsoft.com/office/powerpoint/2010/main" val="118572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 a výcvik horských jednotek u nás</a:t>
            </a:r>
          </a:p>
          <a:p>
            <a:pPr>
              <a:buFontTx/>
              <a:buChar char="-"/>
            </a:pPr>
            <a:r>
              <a:rPr lang="cs-CZ" dirty="0"/>
              <a:t>před 1. svět. válkou výcvik na sněžnicích Mathias </a:t>
            </a:r>
            <a:r>
              <a:rPr lang="cs-CZ" dirty="0" err="1"/>
              <a:t>Zdarsky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„</a:t>
            </a:r>
            <a:r>
              <a:rPr lang="cs-CZ" dirty="0" err="1"/>
              <a:t>výcvičná</a:t>
            </a:r>
            <a:r>
              <a:rPr lang="cs-CZ" dirty="0"/>
              <a:t> střediska“ Šumava, Krkonoše, Karpaty, Slovensko</a:t>
            </a:r>
          </a:p>
          <a:p>
            <a:pPr>
              <a:buFontTx/>
              <a:buChar char="-"/>
            </a:pPr>
            <a:r>
              <a:rPr lang="cs-CZ" dirty="0"/>
              <a:t>hraničářské a horské jednotky</a:t>
            </a:r>
          </a:p>
          <a:p>
            <a:pPr>
              <a:buFontTx/>
              <a:buChar char="-"/>
            </a:pPr>
            <a:r>
              <a:rPr lang="cs-CZ" dirty="0"/>
              <a:t>2011 vydání NVMO č.12/2011 – vznik PSaL jako samostatná licencovaná oblast STP</a:t>
            </a:r>
          </a:p>
          <a:p>
            <a:pPr>
              <a:buFontTx/>
              <a:buChar char="-"/>
            </a:pPr>
            <a:r>
              <a:rPr lang="cs-CZ" dirty="0"/>
              <a:t>2017 ratifikace vstupu AČR do mezinárodní organizace MTI</a:t>
            </a:r>
          </a:p>
          <a:p>
            <a:pPr>
              <a:buFontTx/>
              <a:buChar char="-"/>
            </a:pPr>
            <a:r>
              <a:rPr lang="cs-CZ" dirty="0"/>
              <a:t>2020 vyčlenění dvou komand pro boj v horách (43. výsadkový pluk)</a:t>
            </a:r>
          </a:p>
        </p:txBody>
      </p:sp>
    </p:spTree>
    <p:extLst>
      <p:ext uri="{BB962C8B-B14F-4D97-AF65-F5344CB8AC3E}">
        <p14:creationId xmlns:p14="http://schemas.microsoft.com/office/powerpoint/2010/main" val="82616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výcviku PSaL</a:t>
            </a:r>
          </a:p>
        </p:txBody>
      </p:sp>
      <p:pic>
        <p:nvPicPr>
          <p:cNvPr id="4" name="Obrázek 5" descr="6.jpg">
            <a:extLst>
              <a:ext uri="{FF2B5EF4-FFF2-40B4-BE49-F238E27FC236}">
                <a16:creationId xmlns:a16="http://schemas.microsoft.com/office/drawing/2014/main" id="{18E9B090-71D0-43E4-B5BF-788F4EB59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5" y="2879933"/>
            <a:ext cx="7441692" cy="36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0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výcviku PSaL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VEDOUCÍ INSTRUKTOR</a:t>
            </a:r>
          </a:p>
          <a:p>
            <a:pPr>
              <a:buFontTx/>
              <a:buChar char="-"/>
            </a:pPr>
            <a:r>
              <a:rPr lang="cs-CZ" dirty="0"/>
              <a:t>řídí a vede instruktorské kurzy, účastní se odborných shromáždění, navrhuje úpravy ve výcviku a spolupodílí se na vydávání metodických pokynů pro výcvik v přesunech na sněhu a ledu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INSTRUKTOR</a:t>
            </a:r>
          </a:p>
          <a:p>
            <a:pPr>
              <a:buFontTx/>
              <a:buChar char="-"/>
            </a:pPr>
            <a:r>
              <a:rPr lang="cs-CZ" dirty="0"/>
              <a:t>řídí a vede kurzy základní a zdokonalovací na úrovni své jednotky a nejlepší absolventy těchto kurzů připravuje na kurz instruktorský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58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484" y="973668"/>
            <a:ext cx="10075492" cy="706964"/>
          </a:xfrm>
        </p:spPr>
        <p:txBody>
          <a:bodyPr/>
          <a:lstStyle/>
          <a:p>
            <a:r>
              <a:rPr lang="cs-CZ" dirty="0"/>
              <a:t>Důvody k provádění výcviku PSaL - armádní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Přesun jednotky bez možnosti transportních prostředků</a:t>
            </a:r>
          </a:p>
          <a:p>
            <a:r>
              <a:rPr lang="cs-CZ" dirty="0"/>
              <a:t>Plánování a příprava bezpečného přesunu v horském terénu</a:t>
            </a:r>
          </a:p>
          <a:p>
            <a:r>
              <a:rPr lang="cs-CZ" dirty="0"/>
              <a:t>Rozpoznání rizik, bezpečný a efektivní pohyb v zimním horském terénu</a:t>
            </a:r>
          </a:p>
          <a:p>
            <a:r>
              <a:rPr lang="cs-CZ" dirty="0"/>
              <a:t>Příprava jednotlivců a jednotek pro nasazení v horském terénu při plnění bojových činností</a:t>
            </a:r>
          </a:p>
          <a:p>
            <a:r>
              <a:rPr lang="cs-CZ" dirty="0"/>
              <a:t>Přežití, nouzové bivakování a příprava stravy v náročných klimatických podmínkách</a:t>
            </a:r>
          </a:p>
          <a:p>
            <a:r>
              <a:rPr lang="cs-CZ" dirty="0"/>
              <a:t>Záchrana v horách</a:t>
            </a:r>
          </a:p>
          <a:p>
            <a:r>
              <a:rPr lang="cs-CZ" dirty="0"/>
              <a:t>Příprava do zahraničních operací</a:t>
            </a:r>
          </a:p>
        </p:txBody>
      </p:sp>
    </p:spTree>
    <p:extLst>
      <p:ext uri="{BB962C8B-B14F-4D97-AF65-F5344CB8AC3E}">
        <p14:creationId xmlns:p14="http://schemas.microsoft.com/office/powerpoint/2010/main" val="1275409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159</TotalTime>
  <Words>1596</Words>
  <Application>Microsoft Macintosh PowerPoint</Application>
  <PresentationFormat>Širokoúhlá obrazovka</PresentationFormat>
  <Paragraphs>343</Paragraphs>
  <Slides>40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Times New Roman</vt:lpstr>
      <vt:lpstr>Wingdings 3</vt:lpstr>
      <vt:lpstr>Zasedací místnost Ion</vt:lpstr>
      <vt:lpstr>Dokument</vt:lpstr>
      <vt:lpstr>Souhrn teoretických podkladů k výcviku v přesunech</vt:lpstr>
      <vt:lpstr>Souhrn teoretických podkladů k výcviku v přesunech</vt:lpstr>
      <vt:lpstr>Souhrn teoretických podkladů k výcviku v přesunech</vt:lpstr>
      <vt:lpstr>Přesuny na sněhu a ledu</vt:lpstr>
      <vt:lpstr>Historie</vt:lpstr>
      <vt:lpstr>Historie</vt:lpstr>
      <vt:lpstr>Systém výcviku PSaL</vt:lpstr>
      <vt:lpstr>Systém výcviku PSaL</vt:lpstr>
      <vt:lpstr>Důvody k provádění výcviku PSaL - armádní</vt:lpstr>
      <vt:lpstr>Důvody k provádění výcviku PSaL - tělovýchovné</vt:lpstr>
      <vt:lpstr>Materiální vybavení</vt:lpstr>
      <vt:lpstr>Výstroj</vt:lpstr>
      <vt:lpstr>Povinná výstroj</vt:lpstr>
      <vt:lpstr>Povinná výstroj</vt:lpstr>
      <vt:lpstr>Povinná výstroj</vt:lpstr>
      <vt:lpstr>Povinná výstroj</vt:lpstr>
      <vt:lpstr>Strava a pitný režim</vt:lpstr>
      <vt:lpstr>Strava a pitný režim</vt:lpstr>
      <vt:lpstr>Základy meteorologie</vt:lpstr>
      <vt:lpstr>Základy meteorologie</vt:lpstr>
      <vt:lpstr>Základy meteorologie</vt:lpstr>
      <vt:lpstr>Základy meteorologie</vt:lpstr>
      <vt:lpstr>Základy meteorologie</vt:lpstr>
      <vt:lpstr>Nebezpečí při PSaL</vt:lpstr>
      <vt:lpstr>Nebezpečí při PSaL </vt:lpstr>
      <vt:lpstr>Nebezpečí při PSaL</vt:lpstr>
      <vt:lpstr>Sněhový profil</vt:lpstr>
      <vt:lpstr>Sněhový profil</vt:lpstr>
      <vt:lpstr>Sněhové sondy</vt:lpstr>
      <vt:lpstr>Plánování a vedení přesunu</vt:lpstr>
      <vt:lpstr>Rozhodovací strategie</vt:lpstr>
      <vt:lpstr>Plánování přesunu</vt:lpstr>
      <vt:lpstr>Plánování přesunu</vt:lpstr>
      <vt:lpstr>Bivakování</vt:lpstr>
      <vt:lpstr>Bivakování</vt:lpstr>
      <vt:lpstr>Záchrana</vt:lpstr>
      <vt:lpstr>Signalizace</vt:lpstr>
      <vt:lpstr>Souhrn teoretických podkladů k výcviku v přesunech</vt:lpstr>
      <vt:lpstr>Souhrn teoretických podkladů k výcviku v přesunech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Sýkora</dc:creator>
  <cp:lastModifiedBy>Vladan Oláh</cp:lastModifiedBy>
  <cp:revision>20</cp:revision>
  <dcterms:created xsi:type="dcterms:W3CDTF">2022-10-10T10:54:02Z</dcterms:created>
  <dcterms:modified xsi:type="dcterms:W3CDTF">2022-10-24T08:43:14Z</dcterms:modified>
</cp:coreProperties>
</file>