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3" r:id="rId3"/>
    <p:sldId id="259" r:id="rId4"/>
    <p:sldId id="277" r:id="rId5"/>
    <p:sldId id="260" r:id="rId6"/>
    <p:sldId id="275" r:id="rId7"/>
    <p:sldId id="272" r:id="rId8"/>
    <p:sldId id="276" r:id="rId9"/>
    <p:sldId id="261" r:id="rId10"/>
    <p:sldId id="262" r:id="rId11"/>
    <p:sldId id="267" r:id="rId12"/>
    <p:sldId id="268" r:id="rId13"/>
    <p:sldId id="269" r:id="rId14"/>
    <p:sldId id="270" r:id="rId15"/>
    <p:sldId id="27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8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11/10/2014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11/10/2014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11/10/2014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Didaktické přístupy k přírodovědnému vzdělávání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PhDr. Kateřina Jančaříková, Ph.D.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Heuréka! efekt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Vychází z induktivního přístupu.</a:t>
            </a:r>
          </a:p>
          <a:p>
            <a:r>
              <a:rPr lang="cs-CZ" dirty="0" smtClean="0"/>
              <a:t>Je spojován s experimentem z roku 1978, při kterém badatelé sledovali, jak jsou pokusné osoby schopné porozumět smyslu textu bez znalosti klíčového slova a se znalostí klíčového slova.</a:t>
            </a:r>
          </a:p>
          <a:p>
            <a:r>
              <a:rPr lang="cs-CZ" dirty="0" smtClean="0"/>
              <a:t>Pro testovaní byly připraveny dvě sady vět typu „Kupka sena se ukázala důležitou, protože látka se roztrhla“ (obtížnější věta, bez znalosti klíčového slova parašutista ji jako smysluplnou označilo pouze 16 % respondentů). </a:t>
            </a:r>
          </a:p>
          <a:p>
            <a:r>
              <a:rPr lang="cs-CZ" dirty="0" smtClean="0"/>
              <a:t>Po sdělení klíčového slova došlo k náhlému poznání, při kterém respondenti nejen pochopili smysl textu, ale také si text snáze zapamatovali (Auble, Franks, Soraci, 1979 ciz z Jančařík, 2014).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Aha! zážitek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Vychází z induktivního přístupu.</a:t>
            </a:r>
          </a:p>
          <a:p>
            <a:r>
              <a:rPr lang="cs-CZ" dirty="0" smtClean="0"/>
              <a:t>Popsal jej Karel Bűhler.</a:t>
            </a:r>
          </a:p>
          <a:p>
            <a:r>
              <a:rPr lang="cs-CZ" dirty="0" smtClean="0"/>
              <a:t>Pochopení problému (vhled) přichází většinou náhle, někdy po krátké pause, i při naprosto jiné činnosti, než bádání. Toto náhlé objevení vhledu pojmenoval aha zážitek a myslel tím momentální „uvedení“ nového obsahu do uspořádaného, pojmově logického nebo vizuálního „prostoru“ představ (Kern a kol. , 1999 cit z Jančařík, 2014).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Deduktivní postup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94378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Učitel nejprve seznámí děti, žáky, studenty se stávajícími poznatky, zákonitostmi, pojmy a definicemi. Ty se naučí a teprve následně hledají a seznamují se s modelovými příklady, které daný jev podporují.</a:t>
            </a:r>
          </a:p>
          <a:p>
            <a:r>
              <a:rPr lang="cs-CZ" dirty="0" smtClean="0"/>
              <a:t>Vytváření struktury a systému. Umožňuje učit se klasifikovat jevy a postupu při výkladu.</a:t>
            </a:r>
          </a:p>
          <a:p>
            <a:r>
              <a:rPr lang="cs-CZ" dirty="0" smtClean="0"/>
              <a:t>Rizikem je pasivní pojetí práce studentů, sklouznutí k dogmatismu a vytváření epistemologických překážek a nevyužití potenciálu studentů (nerozvíjí se samostatnost, kreativita a další vlastnosti vědce). </a:t>
            </a:r>
          </a:p>
          <a:p>
            <a:r>
              <a:rPr lang="cs-CZ" dirty="0" smtClean="0"/>
              <a:t>I při deduktivním přístupu lze zažívat pozitivní emoce.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Epistemologická překážka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Všeobecně uznávaný poznatek, který je nutné překonat, aby bylo dosaženo vyššího (pravdivého) poznání. </a:t>
            </a:r>
          </a:p>
          <a:p>
            <a:r>
              <a:rPr lang="cs-CZ" dirty="0" smtClean="0"/>
              <a:t>Příkladem může být výrok: „producenty v ekosystému jsou zelené rostliny“. Když byl v roce 1981 objeven v hlubokomořském příkopu ekosystém, který není na světle závislý, byli vědci zaskočeni. Ukázalo se, že producentem v tomto hlubinném ekosystému je kroužkovec Riftie hlubinná </a:t>
            </a:r>
            <a:r>
              <a:rPr lang="cs-CZ" i="1" dirty="0" smtClean="0"/>
              <a:t>Riftia pachyptila</a:t>
            </a:r>
            <a:r>
              <a:rPr lang="cs-CZ" dirty="0" smtClean="0"/>
              <a:t>. Riftia pachyptila žije na dně Tichého oceánu v hloubce přes 1,6 km v okolí výronů z podzemních sopek ve vysokých teplotách a ve vodě, která obsahuje vysokou koncentraci síry. Energii získává z chemosyntézy (oxidací sirovodíku).</a:t>
            </a:r>
          </a:p>
          <a:p>
            <a:r>
              <a:rPr lang="cs-CZ" dirty="0" smtClean="0"/>
              <a:t>G.Bachelard, který se ve Francii od roku 1934 zabýval filosofií vědeckého poznání říká, že </a:t>
            </a:r>
            <a:r>
              <a:rPr lang="cs-CZ" i="1" dirty="0" smtClean="0"/>
              <a:t>skutečný pokrok ve vědeckém myšlení vyžaduje „obrácení“ člověka</a:t>
            </a:r>
            <a:r>
              <a:rPr lang="cs-CZ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Paradigma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Souhrn základních doměnek, předpokladů a představ dané skupiny vědců. </a:t>
            </a:r>
          </a:p>
          <a:p>
            <a:r>
              <a:rPr lang="cs-CZ" dirty="0" smtClean="0"/>
              <a:t>Ke každému paradigmatu patří i metodická pravidla řešení, postoje a hodnocení. </a:t>
            </a:r>
          </a:p>
          <a:p>
            <a:r>
              <a:rPr lang="cs-CZ" dirty="0" smtClean="0"/>
              <a:t>Proměna paradigmatu se děje tzv. vědeckými revolucemi (Kuhn, 1992). </a:t>
            </a:r>
            <a:r>
              <a:rPr lang="cs-CZ" b="1" dirty="0" smtClean="0"/>
              <a:t>Změna paradigmatu </a:t>
            </a:r>
            <a:r>
              <a:rPr lang="cs-CZ" dirty="0" smtClean="0"/>
              <a:t>je obvykle náhlá, dochází totiž k přehodnocení samotných základů současného vědění. Příkladem může být nahrazení Newtonovského pohledu na svět teorií relativity A. Einsteina. Více viz teorii vědeckých revolucí Thomase Samuela Kuhna (1997). 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cs-CZ" dirty="0" smtClean="0"/>
              <a:t>Děkuji za pozornost!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PhDr. Kateřina Jančaříková, Ph.D.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Přístupy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Vědecký (paradigmatický) x narativní čili výklad x vyprávění.</a:t>
            </a:r>
          </a:p>
          <a:p>
            <a:r>
              <a:rPr lang="cs-CZ" dirty="0" smtClean="0"/>
              <a:t>Celostní (holistický, projektový) x systematický (Systémový).</a:t>
            </a:r>
          </a:p>
          <a:p>
            <a:r>
              <a:rPr lang="cs-CZ" dirty="0" smtClean="0"/>
              <a:t>Induktivní x deduktivní.</a:t>
            </a:r>
          </a:p>
          <a:p>
            <a:pPr>
              <a:buNone/>
            </a:pPr>
            <a:r>
              <a:rPr lang="cs-CZ" b="1" dirty="0" smtClean="0"/>
              <a:t>Podpora osobnostního rozvoje:</a:t>
            </a:r>
          </a:p>
          <a:p>
            <a:r>
              <a:rPr lang="cs-CZ" dirty="0" smtClean="0"/>
              <a:t>Dobré otázky.</a:t>
            </a:r>
          </a:p>
          <a:p>
            <a:r>
              <a:rPr lang="cs-CZ" dirty="0" smtClean="0"/>
              <a:t>Kritické myšlení.</a:t>
            </a:r>
          </a:p>
          <a:p>
            <a:r>
              <a:rPr lang="cs-CZ" dirty="0" smtClean="0"/>
              <a:t>Kreativita, hravost.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Vědecké myšlení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konstrukce, která se neustále rozvíjí (poznávání světa nikdy nekončí). </a:t>
            </a:r>
          </a:p>
          <a:p>
            <a:r>
              <a:rPr lang="cs-CZ" dirty="0" smtClean="0"/>
              <a:t>Je nutné se je naučit! Učitelé musí svou práci plánovat s vědomím, že vědecké myšlení děti ještě nemají a je nezbytné je systematicky rozvíjet.</a:t>
            </a:r>
          </a:p>
          <a:p>
            <a:r>
              <a:rPr lang="cs-CZ" dirty="0" smtClean="0"/>
              <a:t>Mnohem více o to, než naučit se něco nového, jde o to rozšířit nebo zcela změnit pohled na svět, odstranit z cesty překážky nahromaděné každodenním životem.</a:t>
            </a:r>
            <a:endParaRPr lang="en-US" b="1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vědce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Vzdělanost.</a:t>
            </a:r>
          </a:p>
          <a:p>
            <a:r>
              <a:rPr lang="cs-CZ" dirty="0" smtClean="0"/>
              <a:t>Kreativita.</a:t>
            </a:r>
          </a:p>
          <a:p>
            <a:r>
              <a:rPr lang="cs-CZ" dirty="0" smtClean="0"/>
              <a:t>Vědec musí kriticky hodnotit poznatky, sledovat anomálie a nebát se upozornit na potřeba změny paradigmatu.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Vědecké poznání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 poznáním konstruovaným, vynalezeným. Vědci vypracovávají pojmy, zákony a teorie, aby dali význam jevům, jejichž modely vytvářejí, a aby tak zodpověděli otázky, které si ohledně těchto modelů kladou. </a:t>
            </a:r>
          </a:p>
          <a:p>
            <a:r>
              <a:rPr lang="cs-CZ" dirty="0" smtClean="0"/>
              <a:t>Produkce vědeckých poznatků je převážně kolektivním dílem; modely a řešení jsou předkládány k vyhodnocení kolegům, kteří zvažují jejich logickou a experimentální přesnost ve vztahu k uznaným poznatkům.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Vědecké x narativní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Jerome Brunner (1965) uvádí dvě cesty vědeckého poznání: paradigmatický a narativní přístup. Tomuto dělení odpovídá v naší terminologii „výklad a vyprávění“.</a:t>
            </a:r>
          </a:p>
          <a:p>
            <a:r>
              <a:rPr lang="cs-CZ" b="1" dirty="0" smtClean="0"/>
              <a:t>Oba přístupy jsou důležité.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Narativní přístup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Narativní přístup je založený na emocích, intuici, příbězích, představách, fikci. </a:t>
            </a:r>
          </a:p>
          <a:p>
            <a:r>
              <a:rPr lang="cs-CZ" dirty="0" smtClean="0"/>
              <a:t>Někdy bývá v našich školách zavrhován jako "ztráta času" nebo neobjektivní, nevědecká a „dětská“ činnost. </a:t>
            </a:r>
          </a:p>
          <a:p>
            <a:r>
              <a:rPr lang="cs-CZ" dirty="0" smtClean="0"/>
              <a:t>Ve skutečnosti je to přístup, který lze dobře využívat i při vzdělávní dospělých. Mnohé firmy to dělají (reklama založená na příběhu). I některé vysoké školy (Harvard).</a:t>
            </a:r>
          </a:p>
          <a:p>
            <a:endParaRPr lang="cs-CZ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Induktivní x </a:t>
            </a:r>
            <a:r>
              <a:rPr lang="cs-CZ" dirty="0" smtClean="0"/>
              <a:t>deduktunvní </a:t>
            </a:r>
            <a:r>
              <a:rPr lang="cs-CZ" dirty="0" smtClean="0"/>
              <a:t>přístup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dirty="0" smtClean="0"/>
              <a:t>Pro systematické rozvíjení vědeckého myšlení může zvolit mezi dvěma základními přístupy: induktivním a deduktivním.</a:t>
            </a:r>
          </a:p>
          <a:p>
            <a:r>
              <a:rPr lang="cs-CZ" sz="2800" dirty="0" smtClean="0"/>
              <a:t>Každý z nich má klady i zápory. </a:t>
            </a:r>
          </a:p>
          <a:p>
            <a:r>
              <a:rPr lang="cs-CZ" sz="2800" dirty="0" smtClean="0"/>
              <a:t>Ani jeden z nich není třeba zbytečně glorifikovat nebo odsuzovat. Záleží nejvíce na učiteli a na tom, jak vybraný přístup použije. Zkušený učitel může oba postupy efektivně využívat (Jančaříková, Mazáčová, 2013).</a:t>
            </a:r>
            <a:endParaRPr lang="en-US" sz="2800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Induktivní postup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Učitel vede děti, žáky, studenty od konkrétních poznatků k zobecňování, společně formulují koncepty, poučky nebo zákony. </a:t>
            </a:r>
          </a:p>
          <a:p>
            <a:r>
              <a:rPr lang="cs-CZ" dirty="0" smtClean="0"/>
              <a:t>Ve vhodnou chvíli učitel zavádí obecně uznávané pojmy a definice.</a:t>
            </a:r>
          </a:p>
          <a:p>
            <a:r>
              <a:rPr lang="cs-CZ" dirty="0" smtClean="0"/>
              <a:t>Tento postup je založen na pedagogické teorii nazvané konstruktivismus. Ta předpokládá, že se osvojovaná látka musí propojit s tím, co již studenti znají. Vychází z tzv. </a:t>
            </a:r>
            <a:r>
              <a:rPr lang="cs-CZ" b="1" dirty="0" smtClean="0"/>
              <a:t>prekoncept</a:t>
            </a:r>
            <a:r>
              <a:rPr lang="cs-CZ" dirty="0" smtClean="0"/>
              <a:t>ů (toho, jak žák před výukou problému rozumí, co vše o něm ví), přirozeně vede k odhalování, vytváření a opouštění </a:t>
            </a:r>
            <a:r>
              <a:rPr lang="cs-CZ" b="1" dirty="0" smtClean="0"/>
              <a:t>miskonceptů</a:t>
            </a:r>
            <a:r>
              <a:rPr lang="cs-CZ" dirty="0" smtClean="0"/>
              <a:t>, které vycházejí z tzv. </a:t>
            </a:r>
            <a:r>
              <a:rPr lang="cs-CZ" b="1" dirty="0" smtClean="0"/>
              <a:t>neúplné indukce</a:t>
            </a:r>
            <a:r>
              <a:rPr lang="cs-CZ" dirty="0" smtClean="0"/>
              <a:t> (např. z jedince jednoho druhu se zobecňují poznatky o čeledi či třídě obecně).</a:t>
            </a:r>
          </a:p>
          <a:p>
            <a:r>
              <a:rPr lang="cs-CZ" dirty="0" smtClean="0"/>
              <a:t>Učitel musí děti, žáky, studenty sledovat a vést je od prekonceptů a miskonceptů k </a:t>
            </a:r>
            <a:r>
              <a:rPr lang="cs-CZ" b="1" dirty="0" smtClean="0"/>
              <a:t>pravdivým konceptům</a:t>
            </a:r>
            <a:r>
              <a:rPr lang="cs-CZ" dirty="0" smtClean="0"/>
              <a:t>. A učí je nedělat ukvapené a povrchní generalizace. </a:t>
            </a:r>
          </a:p>
          <a:p>
            <a:r>
              <a:rPr lang="cs-CZ" dirty="0" smtClean="0"/>
              <a:t>Nevýhodou tohoto postupu je časová náročnost.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56</TotalTime>
  <Words>499</Words>
  <Application>Microsoft Office PowerPoint</Application>
  <PresentationFormat>On-screen Show (4:3)</PresentationFormat>
  <Paragraphs>63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Opulent</vt:lpstr>
      <vt:lpstr>Didaktické přístupy k přírodovědnému vzdělávání</vt:lpstr>
      <vt:lpstr>Přístupy</vt:lpstr>
      <vt:lpstr>Vědecké myšlení</vt:lpstr>
      <vt:lpstr>Vlastnosti vědce</vt:lpstr>
      <vt:lpstr>Vědecké poznání</vt:lpstr>
      <vt:lpstr>Vědecké x narativní</vt:lpstr>
      <vt:lpstr>Narativní přístup</vt:lpstr>
      <vt:lpstr>Induktivní x deduktunvní přístup</vt:lpstr>
      <vt:lpstr>Induktivní postup</vt:lpstr>
      <vt:lpstr>Heuréka! efekt</vt:lpstr>
      <vt:lpstr>Aha! zážitek</vt:lpstr>
      <vt:lpstr>Deduktivní postup</vt:lpstr>
      <vt:lpstr>Epistemologická překážka</vt:lpstr>
      <vt:lpstr>Paradigma</vt:lpstr>
      <vt:lpstr>Děkuji za pozornost!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přírodních věd</dc:title>
  <dc:creator>Katka</dc:creator>
  <cp:lastModifiedBy>Kateřina Jančaříková</cp:lastModifiedBy>
  <cp:revision>52</cp:revision>
  <dcterms:created xsi:type="dcterms:W3CDTF">2006-08-16T00:00:00Z</dcterms:created>
  <dcterms:modified xsi:type="dcterms:W3CDTF">2014-11-10T19:36:43Z</dcterms:modified>
</cp:coreProperties>
</file>