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4" r:id="rId1"/>
  </p:sldMasterIdLst>
  <p:notesMasterIdLst>
    <p:notesMasterId r:id="rId33"/>
  </p:notesMasterIdLst>
  <p:handoutMasterIdLst>
    <p:handoutMasterId r:id="rId34"/>
  </p:handoutMasterIdLst>
  <p:sldIdLst>
    <p:sldId id="256" r:id="rId2"/>
    <p:sldId id="260" r:id="rId3"/>
    <p:sldId id="271" r:id="rId4"/>
    <p:sldId id="321" r:id="rId5"/>
    <p:sldId id="353" r:id="rId6"/>
    <p:sldId id="413" r:id="rId7"/>
    <p:sldId id="401" r:id="rId8"/>
    <p:sldId id="396" r:id="rId9"/>
    <p:sldId id="382" r:id="rId10"/>
    <p:sldId id="400" r:id="rId11"/>
    <p:sldId id="354" r:id="rId12"/>
    <p:sldId id="371" r:id="rId13"/>
    <p:sldId id="372" r:id="rId14"/>
    <p:sldId id="387" r:id="rId15"/>
    <p:sldId id="410" r:id="rId16"/>
    <p:sldId id="373" r:id="rId17"/>
    <p:sldId id="374" r:id="rId18"/>
    <p:sldId id="414" r:id="rId19"/>
    <p:sldId id="388" r:id="rId20"/>
    <p:sldId id="399" r:id="rId21"/>
    <p:sldId id="375" r:id="rId22"/>
    <p:sldId id="376" r:id="rId23"/>
    <p:sldId id="377" r:id="rId24"/>
    <p:sldId id="378" r:id="rId25"/>
    <p:sldId id="379" r:id="rId26"/>
    <p:sldId id="397" r:id="rId27"/>
    <p:sldId id="380" r:id="rId28"/>
    <p:sldId id="398" r:id="rId29"/>
    <p:sldId id="411" r:id="rId30"/>
    <p:sldId id="408" r:id="rId31"/>
    <p:sldId id="392" r:id="rId32"/>
  </p:sldIdLst>
  <p:sldSz cx="9144000" cy="6858000" type="screen4x3"/>
  <p:notesSz cx="7099300" cy="10234613"/>
  <p:defaultTextStyle>
    <a:defPPr>
      <a:defRPr lang="de-DE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34C9EF-A6BF-A479-DA7C-68E796A90EA0}" name="Süß, Louisa" initials="SL" userId="S::Louisa.Suess@ruhr-uni-bochum.de::1b13fc31-55fb-4223-9abe-aea32718bb8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AE10"/>
    <a:srgbClr val="004673"/>
    <a:srgbClr val="0070C0"/>
    <a:srgbClr val="49712D"/>
    <a:srgbClr val="003560"/>
    <a:srgbClr val="525252"/>
    <a:srgbClr val="17365C"/>
    <a:srgbClr val="009D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42" autoAdjust="0"/>
    <p:restoredTop sz="95553" autoAdjust="0"/>
  </p:normalViewPr>
  <p:slideViewPr>
    <p:cSldViewPr snapToGrid="0" snapToObjects="1">
      <p:cViewPr varScale="1">
        <p:scale>
          <a:sx n="81" d="100"/>
          <a:sy n="81" d="100"/>
        </p:scale>
        <p:origin x="140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3" d="100"/>
          <a:sy n="123" d="100"/>
        </p:scale>
        <p:origin x="329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5FC853-0B1F-41BD-A979-109D9DB8CAD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2C0C608-A899-4C28-8CF5-8AB0BF819B0B}">
      <dgm:prSet phldrT="[Text]" custT="1"/>
      <dgm:spPr>
        <a:solidFill>
          <a:srgbClr val="004673"/>
        </a:solidFill>
      </dgm:spPr>
      <dgm:t>
        <a:bodyPr/>
        <a:lstStyle/>
        <a:p>
          <a:r>
            <a:rPr lang="de-DE" sz="2400" dirty="0" err="1">
              <a:latin typeface="RubFlama" panose="02000000000000000000" pitchFamily="2" charset="0"/>
            </a:rPr>
            <a:t>Taxes</a:t>
          </a:r>
          <a:endParaRPr lang="de-DE" sz="2400" dirty="0">
            <a:latin typeface="RubFlama" panose="02000000000000000000" pitchFamily="2" charset="0"/>
          </a:endParaRPr>
        </a:p>
      </dgm:t>
    </dgm:pt>
    <dgm:pt modelId="{7BEF55D3-7142-46B6-8FEF-1733D7A7BB0B}" type="parTrans" cxnId="{3F2489F4-DD4A-4FFB-AE4F-6C9D219C8F51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49F611D2-D294-4346-ADE6-6EBA68800374}" type="sibTrans" cxnId="{3F2489F4-DD4A-4FFB-AE4F-6C9D219C8F51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C9880CF0-BC94-4FC1-B000-1ECE45FD1CC3}">
      <dgm:prSet phldrT="[Text]" custT="1"/>
      <dgm:spPr/>
      <dgm:t>
        <a:bodyPr/>
        <a:lstStyle/>
        <a:p>
          <a:r>
            <a:rPr lang="en-GB" sz="1600" b="1" dirty="0">
              <a:latin typeface="RubFlama" panose="02000000000000000000" pitchFamily="2" charset="0"/>
            </a:rPr>
            <a:t>own taxes </a:t>
          </a:r>
          <a:r>
            <a:rPr lang="en-GB" sz="1600" dirty="0">
              <a:latin typeface="RubFlama" panose="02000000000000000000" pitchFamily="2" charset="0"/>
            </a:rPr>
            <a:t>(trade tax, property tax, dog licence fee)</a:t>
          </a:r>
          <a:endParaRPr lang="de-DE" sz="1600" dirty="0">
            <a:latin typeface="RubFlama" panose="02000000000000000000" pitchFamily="2" charset="0"/>
          </a:endParaRPr>
        </a:p>
      </dgm:t>
    </dgm:pt>
    <dgm:pt modelId="{C62C3BD9-768D-4846-A155-15A8624B6D9A}" type="parTrans" cxnId="{56BAE752-74DD-4E92-A56B-6223451F3174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4761E601-84EB-4B6C-9088-92C5CA54D48D}" type="sibTrans" cxnId="{56BAE752-74DD-4E92-A56B-6223451F3174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B51A627E-79E2-4D58-BC81-CF352DCFFA1B}">
      <dgm:prSet phldrT="[Text]" custT="1"/>
      <dgm:spPr>
        <a:solidFill>
          <a:srgbClr val="004673"/>
        </a:solidFill>
      </dgm:spPr>
      <dgm:t>
        <a:bodyPr/>
        <a:lstStyle/>
        <a:p>
          <a:r>
            <a:rPr lang="de-DE" sz="2400" dirty="0">
              <a:latin typeface="RubFlama" panose="02000000000000000000" pitchFamily="2" charset="0"/>
            </a:rPr>
            <a:t>Fees</a:t>
          </a:r>
        </a:p>
      </dgm:t>
    </dgm:pt>
    <dgm:pt modelId="{0A39D5B7-4410-49B1-8A92-8E6A0A924D3E}" type="parTrans" cxnId="{06ECB2C7-645B-4A60-8DA2-7DA62305D3D3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5A774F11-0B57-4FB7-AE30-0898BAB20D5C}" type="sibTrans" cxnId="{06ECB2C7-645B-4A60-8DA2-7DA62305D3D3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8573C745-6F71-4813-AD91-26114680C7E3}">
      <dgm:prSet phldrT="[Text]" custT="1"/>
      <dgm:spPr/>
      <dgm:t>
        <a:bodyPr/>
        <a:lstStyle/>
        <a:p>
          <a:r>
            <a:rPr lang="en-GB" sz="1600" noProof="0" dirty="0">
              <a:latin typeface="RubFlama" panose="02000000000000000000" pitchFamily="2" charset="0"/>
            </a:rPr>
            <a:t>financial duties to fulfil sovereign tasks</a:t>
          </a:r>
        </a:p>
      </dgm:t>
    </dgm:pt>
    <dgm:pt modelId="{3AC6D372-1DFE-4DBE-B27D-F458F36630B8}" type="parTrans" cxnId="{2A750906-26A7-4F18-A7FF-F798481B9315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3FF5F6BE-0AE2-440B-9A78-716956DE60CB}" type="sibTrans" cxnId="{2A750906-26A7-4F18-A7FF-F798481B9315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0F4F9A6C-A73B-4B6F-847D-8B803EE0EB5D}">
      <dgm:prSet phldrT="[Text]" custT="1"/>
      <dgm:spPr>
        <a:solidFill>
          <a:srgbClr val="004673"/>
        </a:solidFill>
      </dgm:spPr>
      <dgm:t>
        <a:bodyPr/>
        <a:lstStyle/>
        <a:p>
          <a:r>
            <a:rPr lang="de-DE" sz="2400" dirty="0">
              <a:latin typeface="RubFlama" panose="02000000000000000000" pitchFamily="2" charset="0"/>
            </a:rPr>
            <a:t>Grants</a:t>
          </a:r>
        </a:p>
      </dgm:t>
    </dgm:pt>
    <dgm:pt modelId="{BE339CAE-7A4C-4901-AEE5-90A4E9A9343E}" type="parTrans" cxnId="{17CA6C58-D083-43F1-AB31-4EBB4D0E83A0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5D380302-7220-4715-8E0B-C7DDE96896F8}" type="sibTrans" cxnId="{17CA6C58-D083-43F1-AB31-4EBB4D0E83A0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8A5E7A58-7DCD-46E3-8993-B131EEAF2BE1}">
      <dgm:prSet phldrT="[Text]" custT="1"/>
      <dgm:spPr/>
      <dgm:t>
        <a:bodyPr/>
        <a:lstStyle/>
        <a:p>
          <a:r>
            <a:rPr lang="en-GB" sz="1600" noProof="0" dirty="0">
              <a:latin typeface="RubFlama" panose="02000000000000000000" pitchFamily="2" charset="0"/>
            </a:rPr>
            <a:t>by state, federation, EU</a:t>
          </a:r>
        </a:p>
      </dgm:t>
    </dgm:pt>
    <dgm:pt modelId="{92CE3461-C896-4F91-A821-E63648C8B7DE}" type="parTrans" cxnId="{213EE749-99EC-4FB5-8CA2-A0865F73306C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C1511F18-6997-4461-9079-8FE95838D367}" type="sibTrans" cxnId="{213EE749-99EC-4FB5-8CA2-A0865F73306C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3B50E83F-1D38-4B9F-9F68-1DC2D9D5DDA2}">
      <dgm:prSet phldrT="[Text]" custT="1"/>
      <dgm:spPr/>
      <dgm:t>
        <a:bodyPr/>
        <a:lstStyle/>
        <a:p>
          <a:r>
            <a:rPr lang="en-GB" sz="1600" noProof="0" dirty="0">
              <a:latin typeface="RubFlama" panose="02000000000000000000" pitchFamily="2" charset="0"/>
            </a:rPr>
            <a:t>often linked to projects</a:t>
          </a:r>
        </a:p>
      </dgm:t>
    </dgm:pt>
    <dgm:pt modelId="{355E93D5-C3E0-4196-8895-7A2110E20EC9}" type="parTrans" cxnId="{8B28721D-5264-4892-87E9-7302B7B60B85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00F65636-CD77-49B6-A6FE-179D9DCF6527}" type="sibTrans" cxnId="{8B28721D-5264-4892-87E9-7302B7B60B85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3F139BF9-D16E-4E74-A04C-3725F6962EDE}">
      <dgm:prSet phldrT="[Text]" custT="1"/>
      <dgm:spPr>
        <a:solidFill>
          <a:srgbClr val="004673"/>
        </a:solidFill>
      </dgm:spPr>
      <dgm:t>
        <a:bodyPr/>
        <a:lstStyle/>
        <a:p>
          <a:r>
            <a:rPr lang="de-DE" sz="2400" dirty="0" err="1">
              <a:latin typeface="RubFlama" panose="02000000000000000000" pitchFamily="2" charset="0"/>
            </a:rPr>
            <a:t>Credits</a:t>
          </a:r>
          <a:endParaRPr lang="de-DE" sz="2400" dirty="0">
            <a:latin typeface="RubFlama" panose="02000000000000000000" pitchFamily="2" charset="0"/>
          </a:endParaRPr>
        </a:p>
      </dgm:t>
    </dgm:pt>
    <dgm:pt modelId="{8C098957-7041-454B-935F-4FC8677D6DAF}" type="parTrans" cxnId="{B66ADE47-3067-4D7B-95BB-DEDAF4FBE6C8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C7C72770-EB6B-4190-B1CB-AF9F0067E437}" type="sibTrans" cxnId="{B66ADE47-3067-4D7B-95BB-DEDAF4FBE6C8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969F81FE-D836-4F7B-94DE-56345C28E12E}">
      <dgm:prSet custT="1"/>
      <dgm:spPr/>
      <dgm:t>
        <a:bodyPr/>
        <a:lstStyle/>
        <a:p>
          <a:r>
            <a:rPr lang="en-GB" sz="1600" noProof="0" dirty="0">
              <a:latin typeface="RubFlama" panose="02000000000000000000" pitchFamily="2" charset="0"/>
            </a:rPr>
            <a:t>No profit </a:t>
          </a:r>
        </a:p>
      </dgm:t>
    </dgm:pt>
    <dgm:pt modelId="{A393055D-C7CF-4611-9580-D5DFC19FC610}" type="parTrans" cxnId="{136972FE-0235-46FC-B824-E3083FE64521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DEF04F79-00EF-4558-8657-E843DF760BB8}" type="sibTrans" cxnId="{136972FE-0235-46FC-B824-E3083FE64521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5193A19A-7DB7-4832-83AB-B965522CE204}">
      <dgm:prSet custT="1"/>
      <dgm:spPr/>
      <dgm:t>
        <a:bodyPr/>
        <a:lstStyle/>
        <a:p>
          <a:r>
            <a:rPr lang="en-GB" sz="1600" noProof="0" dirty="0">
              <a:latin typeface="RubFlama" panose="02000000000000000000" pitchFamily="2" charset="0"/>
            </a:rPr>
            <a:t>investments</a:t>
          </a:r>
        </a:p>
      </dgm:t>
    </dgm:pt>
    <dgm:pt modelId="{5FCF9701-1F44-4A4E-8E2B-FAB52E24246F}" type="parTrans" cxnId="{588A46FB-7DB6-40CB-8933-762F40DABD27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ED055D33-280E-494C-A669-81837411939B}" type="sibTrans" cxnId="{588A46FB-7DB6-40CB-8933-762F40DABD27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0386E092-1C25-4979-BE9F-46E564DDAA66}">
      <dgm:prSet custT="1"/>
      <dgm:spPr/>
      <dgm:t>
        <a:bodyPr/>
        <a:lstStyle/>
        <a:p>
          <a:endParaRPr lang="en-GB" sz="1800" noProof="0" dirty="0">
            <a:latin typeface="RubFlama" panose="02000000000000000000" pitchFamily="2" charset="0"/>
          </a:endParaRPr>
        </a:p>
      </dgm:t>
    </dgm:pt>
    <dgm:pt modelId="{FE7B3639-BCA7-4AB2-ABB9-0391DDFE32DF}" type="parTrans" cxnId="{5F80F803-7BC1-40FB-A17A-58F746FDF1E0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CCC9FECE-4E00-4872-B9DD-DD69FC1203B5}" type="sibTrans" cxnId="{5F80F803-7BC1-40FB-A17A-58F746FDF1E0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894FB004-F1D0-4E7C-88D9-9740183FF7E5}">
      <dgm:prSet phldrT="[Text]" custT="1"/>
      <dgm:spPr/>
      <dgm:t>
        <a:bodyPr/>
        <a:lstStyle/>
        <a:p>
          <a:r>
            <a:rPr lang="en-GB" sz="1600" b="1" dirty="0">
              <a:latin typeface="RubFlama" panose="02000000000000000000" pitchFamily="2" charset="0"/>
            </a:rPr>
            <a:t>share</a:t>
          </a:r>
          <a:r>
            <a:rPr lang="en-GB" sz="1600" dirty="0">
              <a:latin typeface="RubFlama" panose="02000000000000000000" pitchFamily="2" charset="0"/>
            </a:rPr>
            <a:t> of federal/ state tax (parts of income tax, wage tax, sales tax) </a:t>
          </a:r>
          <a:endParaRPr lang="de-DE" sz="1600" dirty="0">
            <a:latin typeface="RubFlama" panose="02000000000000000000" pitchFamily="2" charset="0"/>
          </a:endParaRPr>
        </a:p>
      </dgm:t>
    </dgm:pt>
    <dgm:pt modelId="{908A5B66-8672-42C5-92FA-4617D023EBDB}" type="parTrans" cxnId="{98CCE04C-8222-40B6-993E-7FEA2BBA5808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63F6A5FE-F59C-4632-8443-F5DE07CAAF2F}" type="sibTrans" cxnId="{98CCE04C-8222-40B6-993E-7FEA2BBA5808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15E2A62A-4C6C-4F70-B3CA-D4E65D559218}">
      <dgm:prSet phldrT="[Text]" custT="1"/>
      <dgm:spPr/>
      <dgm:t>
        <a:bodyPr/>
        <a:lstStyle/>
        <a:p>
          <a:r>
            <a:rPr lang="en-GB" sz="1600" noProof="0" dirty="0">
              <a:latin typeface="RubFlama" panose="02000000000000000000" pitchFamily="2" charset="0"/>
            </a:rPr>
            <a:t>co-financing necessary</a:t>
          </a:r>
        </a:p>
      </dgm:t>
    </dgm:pt>
    <dgm:pt modelId="{2779F1EE-9595-4463-97FE-8D517D040D3C}" type="parTrans" cxnId="{177BD3DB-34BA-45F4-965C-724B05C63A79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62E68C2B-C3EC-406A-A444-378C602F80D3}" type="sibTrans" cxnId="{177BD3DB-34BA-45F4-965C-724B05C63A79}">
      <dgm:prSet/>
      <dgm:spPr/>
      <dgm:t>
        <a:bodyPr/>
        <a:lstStyle/>
        <a:p>
          <a:endParaRPr lang="de-DE">
            <a:latin typeface="RubFlama" panose="02000000000000000000" pitchFamily="2" charset="0"/>
          </a:endParaRPr>
        </a:p>
      </dgm:t>
    </dgm:pt>
    <dgm:pt modelId="{6FD2753D-25C7-4138-A499-E61EA412BC97}" type="pres">
      <dgm:prSet presAssocID="{285FC853-0B1F-41BD-A979-109D9DB8CADF}" presName="Name0" presStyleCnt="0">
        <dgm:presLayoutVars>
          <dgm:dir/>
          <dgm:animLvl val="lvl"/>
          <dgm:resizeHandles val="exact"/>
        </dgm:presLayoutVars>
      </dgm:prSet>
      <dgm:spPr/>
    </dgm:pt>
    <dgm:pt modelId="{0D427B4C-1189-405C-A806-BEBFB3892A4E}" type="pres">
      <dgm:prSet presAssocID="{32C0C608-A899-4C28-8CF5-8AB0BF819B0B}" presName="composite" presStyleCnt="0"/>
      <dgm:spPr/>
    </dgm:pt>
    <dgm:pt modelId="{1309E14E-FF21-4F59-ACB0-44CA3D01C7A1}" type="pres">
      <dgm:prSet presAssocID="{32C0C608-A899-4C28-8CF5-8AB0BF819B0B}" presName="parTx" presStyleLbl="alignNode1" presStyleIdx="0" presStyleCnt="4" custScaleY="115467">
        <dgm:presLayoutVars>
          <dgm:chMax val="0"/>
          <dgm:chPref val="0"/>
          <dgm:bulletEnabled val="1"/>
        </dgm:presLayoutVars>
      </dgm:prSet>
      <dgm:spPr/>
    </dgm:pt>
    <dgm:pt modelId="{935654B3-9FBB-40F1-B16F-1A3D95CF44BA}" type="pres">
      <dgm:prSet presAssocID="{32C0C608-A899-4C28-8CF5-8AB0BF819B0B}" presName="desTx" presStyleLbl="alignAccFollowNode1" presStyleIdx="0" presStyleCnt="4">
        <dgm:presLayoutVars>
          <dgm:bulletEnabled val="1"/>
        </dgm:presLayoutVars>
      </dgm:prSet>
      <dgm:spPr/>
    </dgm:pt>
    <dgm:pt modelId="{A6F6143C-8736-4B94-9538-F60481E9F065}" type="pres">
      <dgm:prSet presAssocID="{49F611D2-D294-4346-ADE6-6EBA68800374}" presName="space" presStyleCnt="0"/>
      <dgm:spPr/>
    </dgm:pt>
    <dgm:pt modelId="{F2CD164A-9572-410F-BC9E-31827E20BD2C}" type="pres">
      <dgm:prSet presAssocID="{B51A627E-79E2-4D58-BC81-CF352DCFFA1B}" presName="composite" presStyleCnt="0"/>
      <dgm:spPr/>
    </dgm:pt>
    <dgm:pt modelId="{0A4817C0-EC65-4E14-82F1-AB5E6A47A816}" type="pres">
      <dgm:prSet presAssocID="{B51A627E-79E2-4D58-BC81-CF352DCFFA1B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AE5AABA1-6F88-4105-A6C3-5550967532B7}" type="pres">
      <dgm:prSet presAssocID="{B51A627E-79E2-4D58-BC81-CF352DCFFA1B}" presName="desTx" presStyleLbl="alignAccFollowNode1" presStyleIdx="1" presStyleCnt="4">
        <dgm:presLayoutVars>
          <dgm:bulletEnabled val="1"/>
        </dgm:presLayoutVars>
      </dgm:prSet>
      <dgm:spPr/>
    </dgm:pt>
    <dgm:pt modelId="{E97D0EDC-845B-442B-BB56-AD85B5EA473A}" type="pres">
      <dgm:prSet presAssocID="{5A774F11-0B57-4FB7-AE30-0898BAB20D5C}" presName="space" presStyleCnt="0"/>
      <dgm:spPr/>
    </dgm:pt>
    <dgm:pt modelId="{E5CE0268-6269-4CBE-9B93-542D36C66462}" type="pres">
      <dgm:prSet presAssocID="{0F4F9A6C-A73B-4B6F-847D-8B803EE0EB5D}" presName="composite" presStyleCnt="0"/>
      <dgm:spPr/>
    </dgm:pt>
    <dgm:pt modelId="{A96398B4-ADDC-4EA6-BDF3-40DA5AF01131}" type="pres">
      <dgm:prSet presAssocID="{0F4F9A6C-A73B-4B6F-847D-8B803EE0EB5D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DF3F5923-2361-4EF2-9DD3-6F9EF588BC8D}" type="pres">
      <dgm:prSet presAssocID="{0F4F9A6C-A73B-4B6F-847D-8B803EE0EB5D}" presName="desTx" presStyleLbl="alignAccFollowNode1" presStyleIdx="2" presStyleCnt="4">
        <dgm:presLayoutVars>
          <dgm:bulletEnabled val="1"/>
        </dgm:presLayoutVars>
      </dgm:prSet>
      <dgm:spPr/>
    </dgm:pt>
    <dgm:pt modelId="{52ED2DBE-F86A-453D-B0A7-C8EDC4F70AC4}" type="pres">
      <dgm:prSet presAssocID="{5D380302-7220-4715-8E0B-C7DDE96896F8}" presName="space" presStyleCnt="0"/>
      <dgm:spPr/>
    </dgm:pt>
    <dgm:pt modelId="{A33EC7BE-EF33-4FF7-BF87-16954430F0E3}" type="pres">
      <dgm:prSet presAssocID="{3F139BF9-D16E-4E74-A04C-3725F6962EDE}" presName="composite" presStyleCnt="0"/>
      <dgm:spPr/>
    </dgm:pt>
    <dgm:pt modelId="{608FC754-454F-4EA5-9A5A-9FB6B1C87647}" type="pres">
      <dgm:prSet presAssocID="{3F139BF9-D16E-4E74-A04C-3725F6962EDE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031940A9-72D0-48D5-AED0-03C7BEFF9D61}" type="pres">
      <dgm:prSet presAssocID="{3F139BF9-D16E-4E74-A04C-3725F6962EDE}" presName="desTx" presStyleLbl="alignAccFollowNode1" presStyleIdx="3" presStyleCnt="4" custLinFactNeighborX="-796" custLinFactNeighborY="858">
        <dgm:presLayoutVars>
          <dgm:bulletEnabled val="1"/>
        </dgm:presLayoutVars>
      </dgm:prSet>
      <dgm:spPr/>
    </dgm:pt>
  </dgm:ptLst>
  <dgm:cxnLst>
    <dgm:cxn modelId="{5F80F803-7BC1-40FB-A17A-58F746FDF1E0}" srcId="{3F139BF9-D16E-4E74-A04C-3725F6962EDE}" destId="{0386E092-1C25-4979-BE9F-46E564DDAA66}" srcOrd="1" destOrd="0" parTransId="{FE7B3639-BCA7-4AB2-ABB9-0391DDFE32DF}" sibTransId="{CCC9FECE-4E00-4872-B9DD-DD69FC1203B5}"/>
    <dgm:cxn modelId="{2B05DB05-A0FA-4AD0-89BA-F23CEBED4A9B}" type="presOf" srcId="{32C0C608-A899-4C28-8CF5-8AB0BF819B0B}" destId="{1309E14E-FF21-4F59-ACB0-44CA3D01C7A1}" srcOrd="0" destOrd="0" presId="urn:microsoft.com/office/officeart/2005/8/layout/hList1"/>
    <dgm:cxn modelId="{2A750906-26A7-4F18-A7FF-F798481B9315}" srcId="{B51A627E-79E2-4D58-BC81-CF352DCFFA1B}" destId="{8573C745-6F71-4813-AD91-26114680C7E3}" srcOrd="0" destOrd="0" parTransId="{3AC6D372-1DFE-4DBE-B27D-F458F36630B8}" sibTransId="{3FF5F6BE-0AE2-440B-9A78-716956DE60CB}"/>
    <dgm:cxn modelId="{D8E71510-7F0C-49DC-9779-0C6202644F8C}" type="presOf" srcId="{969F81FE-D836-4F7B-94DE-56345C28E12E}" destId="{AE5AABA1-6F88-4105-A6C3-5550967532B7}" srcOrd="0" destOrd="1" presId="urn:microsoft.com/office/officeart/2005/8/layout/hList1"/>
    <dgm:cxn modelId="{8B28721D-5264-4892-87E9-7302B7B60B85}" srcId="{0F4F9A6C-A73B-4B6F-847D-8B803EE0EB5D}" destId="{3B50E83F-1D38-4B9F-9F68-1DC2D9D5DDA2}" srcOrd="1" destOrd="0" parTransId="{355E93D5-C3E0-4196-8895-7A2110E20EC9}" sibTransId="{00F65636-CD77-49B6-A6FE-179D9DCF6527}"/>
    <dgm:cxn modelId="{BC2C5E5C-4C39-4118-A32A-2F7A346E821D}" type="presOf" srcId="{15E2A62A-4C6C-4F70-B3CA-D4E65D559218}" destId="{DF3F5923-2361-4EF2-9DD3-6F9EF588BC8D}" srcOrd="0" destOrd="2" presId="urn:microsoft.com/office/officeart/2005/8/layout/hList1"/>
    <dgm:cxn modelId="{7E530161-A4B9-4E77-B2F8-B6B6E6C2882E}" type="presOf" srcId="{8573C745-6F71-4813-AD91-26114680C7E3}" destId="{AE5AABA1-6F88-4105-A6C3-5550967532B7}" srcOrd="0" destOrd="0" presId="urn:microsoft.com/office/officeart/2005/8/layout/hList1"/>
    <dgm:cxn modelId="{B66ADE47-3067-4D7B-95BB-DEDAF4FBE6C8}" srcId="{285FC853-0B1F-41BD-A979-109D9DB8CADF}" destId="{3F139BF9-D16E-4E74-A04C-3725F6962EDE}" srcOrd="3" destOrd="0" parTransId="{8C098957-7041-454B-935F-4FC8677D6DAF}" sibTransId="{C7C72770-EB6B-4190-B1CB-AF9F0067E437}"/>
    <dgm:cxn modelId="{213EE749-99EC-4FB5-8CA2-A0865F73306C}" srcId="{0F4F9A6C-A73B-4B6F-847D-8B803EE0EB5D}" destId="{8A5E7A58-7DCD-46E3-8993-B131EEAF2BE1}" srcOrd="0" destOrd="0" parTransId="{92CE3461-C896-4F91-A821-E63648C8B7DE}" sibTransId="{C1511F18-6997-4461-9079-8FE95838D367}"/>
    <dgm:cxn modelId="{98CCE04C-8222-40B6-993E-7FEA2BBA5808}" srcId="{32C0C608-A899-4C28-8CF5-8AB0BF819B0B}" destId="{894FB004-F1D0-4E7C-88D9-9740183FF7E5}" srcOrd="1" destOrd="0" parTransId="{908A5B66-8672-42C5-92FA-4617D023EBDB}" sibTransId="{63F6A5FE-F59C-4632-8443-F5DE07CAAF2F}"/>
    <dgm:cxn modelId="{70A6ED6E-B906-4940-A493-1BFB7C48567E}" type="presOf" srcId="{3B50E83F-1D38-4B9F-9F68-1DC2D9D5DDA2}" destId="{DF3F5923-2361-4EF2-9DD3-6F9EF588BC8D}" srcOrd="0" destOrd="1" presId="urn:microsoft.com/office/officeart/2005/8/layout/hList1"/>
    <dgm:cxn modelId="{4C8A3B52-CCA2-4D5B-8931-710591FA696D}" type="presOf" srcId="{894FB004-F1D0-4E7C-88D9-9740183FF7E5}" destId="{935654B3-9FBB-40F1-B16F-1A3D95CF44BA}" srcOrd="0" destOrd="1" presId="urn:microsoft.com/office/officeart/2005/8/layout/hList1"/>
    <dgm:cxn modelId="{56BAE752-74DD-4E92-A56B-6223451F3174}" srcId="{32C0C608-A899-4C28-8CF5-8AB0BF819B0B}" destId="{C9880CF0-BC94-4FC1-B000-1ECE45FD1CC3}" srcOrd="0" destOrd="0" parTransId="{C62C3BD9-768D-4846-A155-15A8624B6D9A}" sibTransId="{4761E601-84EB-4B6C-9088-92C5CA54D48D}"/>
    <dgm:cxn modelId="{0B960458-7CD8-4A85-A412-40289A416B84}" type="presOf" srcId="{0386E092-1C25-4979-BE9F-46E564DDAA66}" destId="{031940A9-72D0-48D5-AED0-03C7BEFF9D61}" srcOrd="0" destOrd="1" presId="urn:microsoft.com/office/officeart/2005/8/layout/hList1"/>
    <dgm:cxn modelId="{17CA6C58-D083-43F1-AB31-4EBB4D0E83A0}" srcId="{285FC853-0B1F-41BD-A979-109D9DB8CADF}" destId="{0F4F9A6C-A73B-4B6F-847D-8B803EE0EB5D}" srcOrd="2" destOrd="0" parTransId="{BE339CAE-7A4C-4901-AEE5-90A4E9A9343E}" sibTransId="{5D380302-7220-4715-8E0B-C7DDE96896F8}"/>
    <dgm:cxn modelId="{B1FB5A93-4A30-4539-AE4A-9BB5E07FC44D}" type="presOf" srcId="{8A5E7A58-7DCD-46E3-8993-B131EEAF2BE1}" destId="{DF3F5923-2361-4EF2-9DD3-6F9EF588BC8D}" srcOrd="0" destOrd="0" presId="urn:microsoft.com/office/officeart/2005/8/layout/hList1"/>
    <dgm:cxn modelId="{C1C6DA95-CFF1-4900-AAD1-EF8FCA0EC512}" type="presOf" srcId="{5193A19A-7DB7-4832-83AB-B965522CE204}" destId="{031940A9-72D0-48D5-AED0-03C7BEFF9D61}" srcOrd="0" destOrd="0" presId="urn:microsoft.com/office/officeart/2005/8/layout/hList1"/>
    <dgm:cxn modelId="{98903FA9-F1C3-40B1-8CE7-FF0703055D5B}" type="presOf" srcId="{B51A627E-79E2-4D58-BC81-CF352DCFFA1B}" destId="{0A4817C0-EC65-4E14-82F1-AB5E6A47A816}" srcOrd="0" destOrd="0" presId="urn:microsoft.com/office/officeart/2005/8/layout/hList1"/>
    <dgm:cxn modelId="{06ECB2C7-645B-4A60-8DA2-7DA62305D3D3}" srcId="{285FC853-0B1F-41BD-A979-109D9DB8CADF}" destId="{B51A627E-79E2-4D58-BC81-CF352DCFFA1B}" srcOrd="1" destOrd="0" parTransId="{0A39D5B7-4410-49B1-8A92-8E6A0A924D3E}" sibTransId="{5A774F11-0B57-4FB7-AE30-0898BAB20D5C}"/>
    <dgm:cxn modelId="{F5BF02D7-7F41-4E59-B123-345E4173BC92}" type="presOf" srcId="{0F4F9A6C-A73B-4B6F-847D-8B803EE0EB5D}" destId="{A96398B4-ADDC-4EA6-BDF3-40DA5AF01131}" srcOrd="0" destOrd="0" presId="urn:microsoft.com/office/officeart/2005/8/layout/hList1"/>
    <dgm:cxn modelId="{177BD3DB-34BA-45F4-965C-724B05C63A79}" srcId="{0F4F9A6C-A73B-4B6F-847D-8B803EE0EB5D}" destId="{15E2A62A-4C6C-4F70-B3CA-D4E65D559218}" srcOrd="2" destOrd="0" parTransId="{2779F1EE-9595-4463-97FE-8D517D040D3C}" sibTransId="{62E68C2B-C3EC-406A-A444-378C602F80D3}"/>
    <dgm:cxn modelId="{CE51CAE9-154D-4EE1-A194-2F54165E3457}" type="presOf" srcId="{C9880CF0-BC94-4FC1-B000-1ECE45FD1CC3}" destId="{935654B3-9FBB-40F1-B16F-1A3D95CF44BA}" srcOrd="0" destOrd="0" presId="urn:microsoft.com/office/officeart/2005/8/layout/hList1"/>
    <dgm:cxn modelId="{CBC309EC-45A8-4C0D-8DA7-A01E955785C6}" type="presOf" srcId="{3F139BF9-D16E-4E74-A04C-3725F6962EDE}" destId="{608FC754-454F-4EA5-9A5A-9FB6B1C87647}" srcOrd="0" destOrd="0" presId="urn:microsoft.com/office/officeart/2005/8/layout/hList1"/>
    <dgm:cxn modelId="{87B147EE-5C98-494B-9988-148FC1F062E3}" type="presOf" srcId="{285FC853-0B1F-41BD-A979-109D9DB8CADF}" destId="{6FD2753D-25C7-4138-A499-E61EA412BC97}" srcOrd="0" destOrd="0" presId="urn:microsoft.com/office/officeart/2005/8/layout/hList1"/>
    <dgm:cxn modelId="{3F2489F4-DD4A-4FFB-AE4F-6C9D219C8F51}" srcId="{285FC853-0B1F-41BD-A979-109D9DB8CADF}" destId="{32C0C608-A899-4C28-8CF5-8AB0BF819B0B}" srcOrd="0" destOrd="0" parTransId="{7BEF55D3-7142-46B6-8FEF-1733D7A7BB0B}" sibTransId="{49F611D2-D294-4346-ADE6-6EBA68800374}"/>
    <dgm:cxn modelId="{588A46FB-7DB6-40CB-8933-762F40DABD27}" srcId="{3F139BF9-D16E-4E74-A04C-3725F6962EDE}" destId="{5193A19A-7DB7-4832-83AB-B965522CE204}" srcOrd="0" destOrd="0" parTransId="{5FCF9701-1F44-4A4E-8E2B-FAB52E24246F}" sibTransId="{ED055D33-280E-494C-A669-81837411939B}"/>
    <dgm:cxn modelId="{136972FE-0235-46FC-B824-E3083FE64521}" srcId="{8573C745-6F71-4813-AD91-26114680C7E3}" destId="{969F81FE-D836-4F7B-94DE-56345C28E12E}" srcOrd="0" destOrd="0" parTransId="{A393055D-C7CF-4611-9580-D5DFC19FC610}" sibTransId="{DEF04F79-00EF-4558-8657-E843DF760BB8}"/>
    <dgm:cxn modelId="{ED6B286D-5C5B-4E1D-8AFE-36B93B901A46}" type="presParOf" srcId="{6FD2753D-25C7-4138-A499-E61EA412BC97}" destId="{0D427B4C-1189-405C-A806-BEBFB3892A4E}" srcOrd="0" destOrd="0" presId="urn:microsoft.com/office/officeart/2005/8/layout/hList1"/>
    <dgm:cxn modelId="{27AAEE29-A40A-454F-BB56-9ACF664E9CE4}" type="presParOf" srcId="{0D427B4C-1189-405C-A806-BEBFB3892A4E}" destId="{1309E14E-FF21-4F59-ACB0-44CA3D01C7A1}" srcOrd="0" destOrd="0" presId="urn:microsoft.com/office/officeart/2005/8/layout/hList1"/>
    <dgm:cxn modelId="{E1365481-F9BF-4130-B51E-2D24551E5D1D}" type="presParOf" srcId="{0D427B4C-1189-405C-A806-BEBFB3892A4E}" destId="{935654B3-9FBB-40F1-B16F-1A3D95CF44BA}" srcOrd="1" destOrd="0" presId="urn:microsoft.com/office/officeart/2005/8/layout/hList1"/>
    <dgm:cxn modelId="{3C26DC5B-AF75-4C2C-8581-3979B007E89F}" type="presParOf" srcId="{6FD2753D-25C7-4138-A499-E61EA412BC97}" destId="{A6F6143C-8736-4B94-9538-F60481E9F065}" srcOrd="1" destOrd="0" presId="urn:microsoft.com/office/officeart/2005/8/layout/hList1"/>
    <dgm:cxn modelId="{93DE7157-489A-4337-BD03-20CAEA6761AE}" type="presParOf" srcId="{6FD2753D-25C7-4138-A499-E61EA412BC97}" destId="{F2CD164A-9572-410F-BC9E-31827E20BD2C}" srcOrd="2" destOrd="0" presId="urn:microsoft.com/office/officeart/2005/8/layout/hList1"/>
    <dgm:cxn modelId="{1B74563D-F9C8-4997-B3D7-AB49D9679B67}" type="presParOf" srcId="{F2CD164A-9572-410F-BC9E-31827E20BD2C}" destId="{0A4817C0-EC65-4E14-82F1-AB5E6A47A816}" srcOrd="0" destOrd="0" presId="urn:microsoft.com/office/officeart/2005/8/layout/hList1"/>
    <dgm:cxn modelId="{F8E09899-9C17-468A-8EA7-FBEDBC19D38E}" type="presParOf" srcId="{F2CD164A-9572-410F-BC9E-31827E20BD2C}" destId="{AE5AABA1-6F88-4105-A6C3-5550967532B7}" srcOrd="1" destOrd="0" presId="urn:microsoft.com/office/officeart/2005/8/layout/hList1"/>
    <dgm:cxn modelId="{1F409A8A-BFBE-42C7-A1B2-0B1D931BF01B}" type="presParOf" srcId="{6FD2753D-25C7-4138-A499-E61EA412BC97}" destId="{E97D0EDC-845B-442B-BB56-AD85B5EA473A}" srcOrd="3" destOrd="0" presId="urn:microsoft.com/office/officeart/2005/8/layout/hList1"/>
    <dgm:cxn modelId="{59C3C122-F707-4EC9-A2DC-9610FCA8A0A7}" type="presParOf" srcId="{6FD2753D-25C7-4138-A499-E61EA412BC97}" destId="{E5CE0268-6269-4CBE-9B93-542D36C66462}" srcOrd="4" destOrd="0" presId="urn:microsoft.com/office/officeart/2005/8/layout/hList1"/>
    <dgm:cxn modelId="{FA29B88C-BA83-41DF-A349-7B50935E29AA}" type="presParOf" srcId="{E5CE0268-6269-4CBE-9B93-542D36C66462}" destId="{A96398B4-ADDC-4EA6-BDF3-40DA5AF01131}" srcOrd="0" destOrd="0" presId="urn:microsoft.com/office/officeart/2005/8/layout/hList1"/>
    <dgm:cxn modelId="{10B2F9FF-92A1-4418-AAF4-21B6783AFFAB}" type="presParOf" srcId="{E5CE0268-6269-4CBE-9B93-542D36C66462}" destId="{DF3F5923-2361-4EF2-9DD3-6F9EF588BC8D}" srcOrd="1" destOrd="0" presId="urn:microsoft.com/office/officeart/2005/8/layout/hList1"/>
    <dgm:cxn modelId="{71C4E3E0-152E-4A91-87C0-D1EEDE3E4348}" type="presParOf" srcId="{6FD2753D-25C7-4138-A499-E61EA412BC97}" destId="{52ED2DBE-F86A-453D-B0A7-C8EDC4F70AC4}" srcOrd="5" destOrd="0" presId="urn:microsoft.com/office/officeart/2005/8/layout/hList1"/>
    <dgm:cxn modelId="{3CB69A2B-1C23-4050-8AA6-B9CA0407FEDE}" type="presParOf" srcId="{6FD2753D-25C7-4138-A499-E61EA412BC97}" destId="{A33EC7BE-EF33-4FF7-BF87-16954430F0E3}" srcOrd="6" destOrd="0" presId="urn:microsoft.com/office/officeart/2005/8/layout/hList1"/>
    <dgm:cxn modelId="{37124A05-840E-487A-98C9-B1BAE1D1F21A}" type="presParOf" srcId="{A33EC7BE-EF33-4FF7-BF87-16954430F0E3}" destId="{608FC754-454F-4EA5-9A5A-9FB6B1C87647}" srcOrd="0" destOrd="0" presId="urn:microsoft.com/office/officeart/2005/8/layout/hList1"/>
    <dgm:cxn modelId="{BBE7DEE2-F2E4-4330-833C-C6FFCC421F31}" type="presParOf" srcId="{A33EC7BE-EF33-4FF7-BF87-16954430F0E3}" destId="{031940A9-72D0-48D5-AED0-03C7BEFF9D6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9E14E-FF21-4F59-ACB0-44CA3D01C7A1}">
      <dsp:nvSpPr>
        <dsp:cNvPr id="0" name=""/>
        <dsp:cNvSpPr/>
      </dsp:nvSpPr>
      <dsp:spPr>
        <a:xfrm>
          <a:off x="3293" y="14116"/>
          <a:ext cx="1980268" cy="914622"/>
        </a:xfrm>
        <a:prstGeom prst="rect">
          <a:avLst/>
        </a:prstGeom>
        <a:solidFill>
          <a:srgbClr val="004673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 err="1">
              <a:latin typeface="RubFlama" panose="02000000000000000000" pitchFamily="2" charset="0"/>
            </a:rPr>
            <a:t>Taxes</a:t>
          </a:r>
          <a:endParaRPr lang="de-DE" sz="2400" kern="1200" dirty="0">
            <a:latin typeface="RubFlama" panose="02000000000000000000" pitchFamily="2" charset="0"/>
          </a:endParaRPr>
        </a:p>
      </dsp:txBody>
      <dsp:txXfrm>
        <a:off x="3293" y="14116"/>
        <a:ext cx="1980268" cy="914622"/>
      </dsp:txXfrm>
    </dsp:sp>
    <dsp:sp modelId="{935654B3-9FBB-40F1-B16F-1A3D95CF44BA}">
      <dsp:nvSpPr>
        <dsp:cNvPr id="0" name=""/>
        <dsp:cNvSpPr/>
      </dsp:nvSpPr>
      <dsp:spPr>
        <a:xfrm>
          <a:off x="3293" y="867480"/>
          <a:ext cx="1980268" cy="18885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1" kern="1200" dirty="0">
              <a:latin typeface="RubFlama" panose="02000000000000000000" pitchFamily="2" charset="0"/>
            </a:rPr>
            <a:t>own taxes </a:t>
          </a:r>
          <a:r>
            <a:rPr lang="en-GB" sz="1600" kern="1200" dirty="0">
              <a:latin typeface="RubFlama" panose="02000000000000000000" pitchFamily="2" charset="0"/>
            </a:rPr>
            <a:t>(trade tax, property tax, dog licence fee)</a:t>
          </a:r>
          <a:endParaRPr lang="de-DE" sz="1600" kern="1200" dirty="0">
            <a:latin typeface="RubFlama" panose="02000000000000000000" pitchFamily="2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1" kern="1200" dirty="0">
              <a:latin typeface="RubFlama" panose="02000000000000000000" pitchFamily="2" charset="0"/>
            </a:rPr>
            <a:t>share</a:t>
          </a:r>
          <a:r>
            <a:rPr lang="en-GB" sz="1600" kern="1200" dirty="0">
              <a:latin typeface="RubFlama" panose="02000000000000000000" pitchFamily="2" charset="0"/>
            </a:rPr>
            <a:t> of federal/ state tax (parts of income tax, wage tax, sales tax) </a:t>
          </a:r>
          <a:endParaRPr lang="de-DE" sz="1600" kern="1200" dirty="0">
            <a:latin typeface="RubFlama" panose="02000000000000000000" pitchFamily="2" charset="0"/>
          </a:endParaRPr>
        </a:p>
      </dsp:txBody>
      <dsp:txXfrm>
        <a:off x="3293" y="867480"/>
        <a:ext cx="1980268" cy="1888560"/>
      </dsp:txXfrm>
    </dsp:sp>
    <dsp:sp modelId="{0A4817C0-EC65-4E14-82F1-AB5E6A47A816}">
      <dsp:nvSpPr>
        <dsp:cNvPr id="0" name=""/>
        <dsp:cNvSpPr/>
      </dsp:nvSpPr>
      <dsp:spPr>
        <a:xfrm>
          <a:off x="2260799" y="44744"/>
          <a:ext cx="1980268" cy="792107"/>
        </a:xfrm>
        <a:prstGeom prst="rect">
          <a:avLst/>
        </a:prstGeom>
        <a:solidFill>
          <a:srgbClr val="004673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>
              <a:latin typeface="RubFlama" panose="02000000000000000000" pitchFamily="2" charset="0"/>
            </a:rPr>
            <a:t>Fees</a:t>
          </a:r>
        </a:p>
      </dsp:txBody>
      <dsp:txXfrm>
        <a:off x="2260799" y="44744"/>
        <a:ext cx="1980268" cy="792107"/>
      </dsp:txXfrm>
    </dsp:sp>
    <dsp:sp modelId="{AE5AABA1-6F88-4105-A6C3-5550967532B7}">
      <dsp:nvSpPr>
        <dsp:cNvPr id="0" name=""/>
        <dsp:cNvSpPr/>
      </dsp:nvSpPr>
      <dsp:spPr>
        <a:xfrm>
          <a:off x="2260799" y="836852"/>
          <a:ext cx="1980268" cy="18885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noProof="0" dirty="0">
              <a:latin typeface="RubFlama" panose="02000000000000000000" pitchFamily="2" charset="0"/>
            </a:rPr>
            <a:t>financial duties to fulfil sovereign tasks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noProof="0" dirty="0">
              <a:latin typeface="RubFlama" panose="02000000000000000000" pitchFamily="2" charset="0"/>
            </a:rPr>
            <a:t>No profit </a:t>
          </a:r>
        </a:p>
      </dsp:txBody>
      <dsp:txXfrm>
        <a:off x="2260799" y="836852"/>
        <a:ext cx="1980268" cy="1888560"/>
      </dsp:txXfrm>
    </dsp:sp>
    <dsp:sp modelId="{A96398B4-ADDC-4EA6-BDF3-40DA5AF01131}">
      <dsp:nvSpPr>
        <dsp:cNvPr id="0" name=""/>
        <dsp:cNvSpPr/>
      </dsp:nvSpPr>
      <dsp:spPr>
        <a:xfrm>
          <a:off x="4518304" y="44744"/>
          <a:ext cx="1980268" cy="792107"/>
        </a:xfrm>
        <a:prstGeom prst="rect">
          <a:avLst/>
        </a:prstGeom>
        <a:solidFill>
          <a:srgbClr val="004673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>
              <a:latin typeface="RubFlama" panose="02000000000000000000" pitchFamily="2" charset="0"/>
            </a:rPr>
            <a:t>Grants</a:t>
          </a:r>
        </a:p>
      </dsp:txBody>
      <dsp:txXfrm>
        <a:off x="4518304" y="44744"/>
        <a:ext cx="1980268" cy="792107"/>
      </dsp:txXfrm>
    </dsp:sp>
    <dsp:sp modelId="{DF3F5923-2361-4EF2-9DD3-6F9EF588BC8D}">
      <dsp:nvSpPr>
        <dsp:cNvPr id="0" name=""/>
        <dsp:cNvSpPr/>
      </dsp:nvSpPr>
      <dsp:spPr>
        <a:xfrm>
          <a:off x="4518304" y="836852"/>
          <a:ext cx="1980268" cy="18885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noProof="0" dirty="0">
              <a:latin typeface="RubFlama" panose="02000000000000000000" pitchFamily="2" charset="0"/>
            </a:rPr>
            <a:t>by state, federation, EU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noProof="0" dirty="0">
              <a:latin typeface="RubFlama" panose="02000000000000000000" pitchFamily="2" charset="0"/>
            </a:rPr>
            <a:t>often linked to projects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noProof="0" dirty="0">
              <a:latin typeface="RubFlama" panose="02000000000000000000" pitchFamily="2" charset="0"/>
            </a:rPr>
            <a:t>co-financing necessary</a:t>
          </a:r>
        </a:p>
      </dsp:txBody>
      <dsp:txXfrm>
        <a:off x="4518304" y="836852"/>
        <a:ext cx="1980268" cy="1888560"/>
      </dsp:txXfrm>
    </dsp:sp>
    <dsp:sp modelId="{608FC754-454F-4EA5-9A5A-9FB6B1C87647}">
      <dsp:nvSpPr>
        <dsp:cNvPr id="0" name=""/>
        <dsp:cNvSpPr/>
      </dsp:nvSpPr>
      <dsp:spPr>
        <a:xfrm>
          <a:off x="6775810" y="44744"/>
          <a:ext cx="1980268" cy="792107"/>
        </a:xfrm>
        <a:prstGeom prst="rect">
          <a:avLst/>
        </a:prstGeom>
        <a:solidFill>
          <a:srgbClr val="004673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 err="1">
              <a:latin typeface="RubFlama" panose="02000000000000000000" pitchFamily="2" charset="0"/>
            </a:rPr>
            <a:t>Credits</a:t>
          </a:r>
          <a:endParaRPr lang="de-DE" sz="2400" kern="1200" dirty="0">
            <a:latin typeface="RubFlama" panose="02000000000000000000" pitchFamily="2" charset="0"/>
          </a:endParaRPr>
        </a:p>
      </dsp:txBody>
      <dsp:txXfrm>
        <a:off x="6775810" y="44744"/>
        <a:ext cx="1980268" cy="792107"/>
      </dsp:txXfrm>
    </dsp:sp>
    <dsp:sp modelId="{031940A9-72D0-48D5-AED0-03C7BEFF9D61}">
      <dsp:nvSpPr>
        <dsp:cNvPr id="0" name=""/>
        <dsp:cNvSpPr/>
      </dsp:nvSpPr>
      <dsp:spPr>
        <a:xfrm>
          <a:off x="6760047" y="853055"/>
          <a:ext cx="1980268" cy="18885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noProof="0" dirty="0">
              <a:latin typeface="RubFlama" panose="02000000000000000000" pitchFamily="2" charset="0"/>
            </a:rPr>
            <a:t>investments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 noProof="0" dirty="0">
            <a:latin typeface="RubFlama" panose="02000000000000000000" pitchFamily="2" charset="0"/>
          </a:endParaRPr>
        </a:p>
      </dsp:txBody>
      <dsp:txXfrm>
        <a:off x="6760047" y="853055"/>
        <a:ext cx="1980268" cy="1888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571083A-613A-4D81-9329-CC4A14384B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Calibri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28D9F0-35DE-4718-968E-3509ADC28F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Calibri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EEB294-B08C-481A-AA41-522D68E997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5C109E9-42CE-42DF-96F9-062C1C99239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5518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EE97C17-2B4E-44C2-A247-15D8BCC583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753904-6628-4D55-9136-2C31DE249B1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2D8A6189-D28F-4EB6-8B40-691ADEC747CF}" type="datetimeFigureOut">
              <a:rPr lang="de-DE" altLang="de-DE"/>
              <a:pPr>
                <a:defRPr/>
              </a:pPr>
              <a:t>13.05.2025</a:t>
            </a:fld>
            <a:endParaRPr lang="de-DE" alt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6EF993DA-98F9-44A6-B65A-572B960429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DCEB94E0-149B-4009-B557-D8708AADDD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09A8EEC-99A3-4221-A308-6D3B53D9825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67DB378-5823-42AC-B1C8-B045AB5F87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D28BD29-5003-4526-8136-1760E7B10C8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198850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28BD29-5003-4526-8136-1760E7B10C80}" type="slidenum">
              <a:rPr lang="de-DE" altLang="de-DE" smtClean="0"/>
              <a:pPr>
                <a:defRPr/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98943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F0042-BEB4-4C95-8754-2E11A4D01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4DE79-268F-4C1A-8933-263129D2AF90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5207C-8687-4750-85F1-B1D4C72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404FC-5152-46F4-8BEA-D6B925E1F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59A7C-B2D0-493D-B971-8C9E21385D15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30101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6">
            <a:extLst>
              <a:ext uri="{FF2B5EF4-FFF2-40B4-BE49-F238E27FC236}">
                <a16:creationId xmlns:a16="http://schemas.microsoft.com/office/drawing/2014/main" id="{C7AAAA10-37AB-48F4-849D-0BDE142110DF}"/>
              </a:ext>
            </a:extLst>
          </p:cNvPr>
          <p:cNvCxnSpPr/>
          <p:nvPr userDrawn="1"/>
        </p:nvCxnSpPr>
        <p:spPr>
          <a:xfrm>
            <a:off x="0" y="5937250"/>
            <a:ext cx="9144000" cy="0"/>
          </a:xfrm>
          <a:prstGeom prst="line">
            <a:avLst/>
          </a:prstGeom>
          <a:ln w="19050">
            <a:solidFill>
              <a:srgbClr val="8DA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 7">
            <a:extLst>
              <a:ext uri="{FF2B5EF4-FFF2-40B4-BE49-F238E27FC236}">
                <a16:creationId xmlns:a16="http://schemas.microsoft.com/office/drawing/2014/main" id="{CE94AF7D-B9DD-43A2-8B06-4940F911029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202363"/>
            <a:ext cx="15049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C8D7BA7-9BF0-4FD4-8F00-3F0E22CB57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96913" y="6221413"/>
            <a:ext cx="3925887" cy="363537"/>
          </a:xfrm>
        </p:spPr>
        <p:txBody>
          <a:bodyPr lIns="0" tIns="0" rIns="0" bIns="0"/>
          <a:lstStyle>
            <a:lvl1pPr algn="l">
              <a:defRPr b="1">
                <a:solidFill>
                  <a:srgbClr val="00467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MENSCHLICH – WELTOFFEN – LEISTUNGSSTARK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8A5C64-E916-4CE6-8D80-D41B6FE84C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211888"/>
            <a:ext cx="512763" cy="366712"/>
          </a:xfrm>
        </p:spPr>
        <p:txBody>
          <a:bodyPr lIns="0" tIns="0" rIns="0" bIns="0"/>
          <a:lstStyle>
            <a:lvl1pPr>
              <a:defRPr>
                <a:solidFill>
                  <a:srgbClr val="0046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068E56-B807-4E59-A177-DF16B7F85C9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428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27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5">
            <a:extLst>
              <a:ext uri="{FF2B5EF4-FFF2-40B4-BE49-F238E27FC236}">
                <a16:creationId xmlns:a16="http://schemas.microsoft.com/office/drawing/2014/main" id="{11C483F7-4BF6-49D2-9180-B407B9363C2F}"/>
              </a:ext>
            </a:extLst>
          </p:cNvPr>
          <p:cNvCxnSpPr/>
          <p:nvPr userDrawn="1"/>
        </p:nvCxnSpPr>
        <p:spPr>
          <a:xfrm>
            <a:off x="0" y="5937250"/>
            <a:ext cx="9144000" cy="0"/>
          </a:xfrm>
          <a:prstGeom prst="line">
            <a:avLst/>
          </a:prstGeom>
          <a:ln w="19050">
            <a:solidFill>
              <a:srgbClr val="8DA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 7">
            <a:extLst>
              <a:ext uri="{FF2B5EF4-FFF2-40B4-BE49-F238E27FC236}">
                <a16:creationId xmlns:a16="http://schemas.microsoft.com/office/drawing/2014/main" id="{B88AB66E-6573-4F31-A8C6-E60BB493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202363"/>
            <a:ext cx="15049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C5EA7AA-1B74-4A26-953A-10B2734A81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96913" y="6221413"/>
            <a:ext cx="4070350" cy="363537"/>
          </a:xfrm>
        </p:spPr>
        <p:txBody>
          <a:bodyPr lIns="0" tIns="0" rIns="0" bIns="0"/>
          <a:lstStyle>
            <a:lvl1pPr algn="l">
              <a:defRPr b="1">
                <a:solidFill>
                  <a:srgbClr val="00467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MENSCHLICH – WELTOFFEN – LEISTUNGSSTARK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693FE1C-7BAB-4173-B9F4-E607BE56DD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211888"/>
            <a:ext cx="512763" cy="366712"/>
          </a:xfrm>
        </p:spPr>
        <p:txBody>
          <a:bodyPr lIns="0" tIns="0" rIns="0" bIns="0"/>
          <a:lstStyle>
            <a:lvl1pPr>
              <a:defRPr>
                <a:solidFill>
                  <a:srgbClr val="0046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7C31C9-7137-4C8F-9ECB-9A28D710D66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43561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A88928B-18D5-4677-9618-4AD3725AFA9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  <a:endParaRPr lang="en-US" altLang="de-DE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B909F59-4F4E-4A92-96F9-77043370DE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en-US" alt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2FD3F-484A-4ECE-B537-47C0DC6D3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</a:defRPr>
            </a:lvl1pPr>
          </a:lstStyle>
          <a:p>
            <a:pPr>
              <a:defRPr/>
            </a:pPr>
            <a:fld id="{1CBEE285-591F-429D-B35A-33E448B557C7}" type="datetime1">
              <a:rPr lang="de-DE" altLang="de-DE"/>
              <a:pPr>
                <a:defRPr/>
              </a:pPr>
              <a:t>13.05.2025</a:t>
            </a:fld>
            <a:endParaRPr lang="de-DE" alt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564F6-20C8-4232-B7E7-B60174A4E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</a:defRPr>
            </a:lvl1pPr>
          </a:lstStyle>
          <a:p>
            <a:pPr>
              <a:defRPr/>
            </a:pPr>
            <a:r>
              <a:rPr lang="de-DE"/>
              <a:t>MENSCHLICH – WELTOFFEN – LEISTUNGSSTARK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243F1-E446-49B2-A83A-94316E871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F421597-99E5-48AE-8A91-B6BBCE26FC3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93" r:id="rId1"/>
    <p:sldLayoutId id="2147485694" r:id="rId2"/>
    <p:sldLayoutId id="2147485695" r:id="rId3"/>
    <p:sldLayoutId id="2147485697" r:id="rId4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en.wikipedia.org/wiki/File:Administrative_divisions_of_Germany.sv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Bild 5">
            <a:extLst>
              <a:ext uri="{FF2B5EF4-FFF2-40B4-BE49-F238E27FC236}">
                <a16:creationId xmlns:a16="http://schemas.microsoft.com/office/drawing/2014/main" id="{B715785E-16A6-4822-9E80-C49D6E256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0"/>
            <a:ext cx="1522412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feld 4">
            <a:extLst>
              <a:ext uri="{FF2B5EF4-FFF2-40B4-BE49-F238E27FC236}">
                <a16:creationId xmlns:a16="http://schemas.microsoft.com/office/drawing/2014/main" id="{816C98B5-394A-4E44-8E35-CBFFE6C59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595" y="5292640"/>
            <a:ext cx="8145462" cy="108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de-DE" altLang="de-DE" b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Introduction</a:t>
            </a:r>
            <a:r>
              <a:rPr lang="de-DE" altLang="de-DE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b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to</a:t>
            </a:r>
            <a:r>
              <a:rPr lang="de-DE" altLang="de-DE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b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Local</a:t>
            </a:r>
            <a:r>
              <a:rPr lang="de-DE" altLang="de-DE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Politics in Germany</a:t>
            </a:r>
          </a:p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endParaRPr lang="de-DE" altLang="de-DE" sz="16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de-DE" altLang="de-DE" sz="16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Dr. David H. Gehne, Louisa Süß M.A.</a:t>
            </a:r>
          </a:p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de-DE" altLang="de-DE" sz="16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15th May 2025, Prague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8A11BB9-430F-4301-8734-51E897C0F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081" y="249651"/>
            <a:ext cx="3926136" cy="49384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feld 3">
            <a:extLst>
              <a:ext uri="{FF2B5EF4-FFF2-40B4-BE49-F238E27FC236}">
                <a16:creationId xmlns:a16="http://schemas.microsoft.com/office/drawing/2014/main" id="{3E56CD12-088D-4BE6-9541-E76D405D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12530"/>
            <a:ext cx="775017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2.2 Historical Development</a:t>
            </a:r>
          </a:p>
        </p:txBody>
      </p:sp>
      <p:sp>
        <p:nvSpPr>
          <p:cNvPr id="12293" name="Textfeld 4">
            <a:extLst>
              <a:ext uri="{FF2B5EF4-FFF2-40B4-BE49-F238E27FC236}">
                <a16:creationId xmlns:a16="http://schemas.microsoft.com/office/drawing/2014/main" id="{6276DD2B-46E8-4F56-A698-418FF4B4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13" y="1143759"/>
            <a:ext cx="8843374" cy="457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historic tradition from medieval times, Prussian reforms in 1808 until now</a:t>
            </a: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idea of local self-government closely linked to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modern statehood </a:t>
            </a: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After WWII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: different local government systems in occupational zones </a:t>
            </a:r>
          </a:p>
          <a:p>
            <a:pPr marL="1200150" lvl="1" indent="-45720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u="sng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Soviet zone 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(East Germany): unit of central state</a:t>
            </a:r>
          </a:p>
          <a:p>
            <a:pPr marL="1200150" lvl="1" indent="-45720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u="sng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French zone 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(RLP, Saarland): dualist system with weak mayor and strong council 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‘mayoral model‘</a:t>
            </a:r>
            <a:endParaRPr lang="en-GB" altLang="de-DE" sz="18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marL="1200150" lvl="1" indent="-45720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u="sng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British zone 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(Lower-Saxony, NRW, Schleswig-Holstein): council manager system with strong council, politically neutral director and mayor for ceremonial purposes 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‘northern council model‘</a:t>
            </a:r>
            <a:endParaRPr lang="en-GB" altLang="de-DE" sz="18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marL="1200150" lvl="1" indent="-45720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u="sng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US zone 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(Bavaria, Baden-Wurttemberg, Hesse): continued with traditional municipal codes; no intervention in design of local government 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‘Southern council model‘ and ‚‘magistrate model‘ (</a:t>
            </a:r>
            <a:r>
              <a:rPr lang="en-GB" altLang="de-DE" sz="18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Egner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2017, p. 160)</a:t>
            </a: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After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reunification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(1990): discourse on democratic and management reforms  institutional changes in local government  ‘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Southern model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2671451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52B8620-0508-5BD0-EE75-7D6617F50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429" y="1551726"/>
            <a:ext cx="3672939" cy="4370797"/>
          </a:xfrm>
          <a:prstGeom prst="rect">
            <a:avLst/>
          </a:prstGeom>
        </p:spPr>
      </p:pic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feld 3">
            <a:extLst>
              <a:ext uri="{FF2B5EF4-FFF2-40B4-BE49-F238E27FC236}">
                <a16:creationId xmlns:a16="http://schemas.microsoft.com/office/drawing/2014/main" id="{3E56CD12-088D-4BE6-9541-E76D405D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3" y="351570"/>
            <a:ext cx="77501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2.3 </a:t>
            </a:r>
            <a:r>
              <a:rPr lang="de-DE" altLang="de-DE" sz="3200" dirty="0" err="1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Structure</a:t>
            </a: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: </a:t>
            </a:r>
            <a:r>
              <a:rPr lang="de-DE" altLang="de-DE" sz="3200" dirty="0" err="1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Heterogenous</a:t>
            </a: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 Setting </a:t>
            </a:r>
          </a:p>
        </p:txBody>
      </p:sp>
      <p:sp>
        <p:nvSpPr>
          <p:cNvPr id="12293" name="Textfeld 4">
            <a:extLst>
              <a:ext uri="{FF2B5EF4-FFF2-40B4-BE49-F238E27FC236}">
                <a16:creationId xmlns:a16="http://schemas.microsoft.com/office/drawing/2014/main" id="{6276DD2B-46E8-4F56-A698-418FF4B4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152160"/>
            <a:ext cx="4503175" cy="26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harmonisation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of local constitutional law but differences persist 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principle of self-government creates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variety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in municipalities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altLang="de-DE" sz="2000" b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consociational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and competitive democracy 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to describe varieties in decision making structures (Holtkamp 2008; Bogumil/ Holtkamp 2023)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498FFE6-38C7-C2AD-3F0B-4142F37DE416}"/>
              </a:ext>
            </a:extLst>
          </p:cNvPr>
          <p:cNvSpPr/>
          <p:nvPr/>
        </p:nvSpPr>
        <p:spPr>
          <a:xfrm>
            <a:off x="823865" y="1166343"/>
            <a:ext cx="3798935" cy="1685499"/>
          </a:xfrm>
          <a:prstGeom prst="rect">
            <a:avLst/>
          </a:prstGeom>
          <a:solidFill>
            <a:srgbClr val="0046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altLang="de-DE" sz="2000" dirty="0">
                <a:solidFill>
                  <a:schemeClr val="bg1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107 </a:t>
            </a:r>
            <a:r>
              <a:rPr lang="de-DE" altLang="de-DE" sz="2000" dirty="0" err="1">
                <a:solidFill>
                  <a:schemeClr val="bg1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district-free</a:t>
            </a:r>
            <a:r>
              <a:rPr lang="de-DE" altLang="de-DE" sz="2000" dirty="0">
                <a:solidFill>
                  <a:schemeClr val="bg1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schemeClr val="bg1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cities</a:t>
            </a:r>
            <a:endParaRPr lang="de-DE" altLang="de-DE" sz="2000" dirty="0">
              <a:solidFill>
                <a:schemeClr val="bg1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altLang="de-DE" sz="2000" dirty="0">
                <a:solidFill>
                  <a:schemeClr val="bg1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294 </a:t>
            </a:r>
            <a:r>
              <a:rPr lang="de-DE" altLang="de-DE" sz="2000" dirty="0" err="1">
                <a:solidFill>
                  <a:schemeClr val="bg1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districts</a:t>
            </a:r>
            <a:r>
              <a:rPr lang="de-DE" altLang="de-DE" sz="2000" dirty="0">
                <a:solidFill>
                  <a:schemeClr val="bg1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altLang="de-DE" sz="2000" dirty="0">
                <a:solidFill>
                  <a:schemeClr val="bg1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10.800 </a:t>
            </a:r>
            <a:r>
              <a:rPr lang="de-DE" altLang="de-DE" sz="2000" dirty="0" err="1">
                <a:solidFill>
                  <a:schemeClr val="bg1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municipalities</a:t>
            </a:r>
            <a:r>
              <a:rPr lang="de-DE" altLang="de-DE" sz="2000" dirty="0">
                <a:solidFill>
                  <a:schemeClr val="bg1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endParaRPr lang="de-DE" altLang="de-DE" sz="1400" dirty="0">
              <a:solidFill>
                <a:schemeClr val="bg1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70FFDE4A-CBF7-6802-F170-00D15D2751C3}"/>
              </a:ext>
            </a:extLst>
          </p:cNvPr>
          <p:cNvSpPr txBox="1"/>
          <p:nvPr/>
        </p:nvSpPr>
        <p:spPr>
          <a:xfrm>
            <a:off x="5308831" y="1103041"/>
            <a:ext cx="37525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latin typeface="RubFlama" panose="02000000000000000000" pitchFamily="2" charset="0"/>
              </a:rPr>
              <a:t>Figure 2: </a:t>
            </a:r>
            <a:r>
              <a:rPr lang="de-DE" sz="2000" dirty="0" err="1">
                <a:latin typeface="RubFlama" panose="02000000000000000000" pitchFamily="2" charset="0"/>
              </a:rPr>
              <a:t>Districts</a:t>
            </a:r>
            <a:r>
              <a:rPr lang="de-DE" sz="2000" dirty="0">
                <a:latin typeface="RubFlama" panose="02000000000000000000" pitchFamily="2" charset="0"/>
              </a:rPr>
              <a:t> in Germany </a:t>
            </a:r>
            <a:endParaRPr lang="en-GB" sz="2000" dirty="0">
              <a:latin typeface="RubFla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961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feld 3">
            <a:extLst>
              <a:ext uri="{FF2B5EF4-FFF2-40B4-BE49-F238E27FC236}">
                <a16:creationId xmlns:a16="http://schemas.microsoft.com/office/drawing/2014/main" id="{3E56CD12-088D-4BE6-9541-E76D405D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12530"/>
            <a:ext cx="77501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2.3 </a:t>
            </a:r>
            <a:r>
              <a:rPr lang="de-DE" altLang="de-DE" sz="3200" dirty="0" err="1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Structure</a:t>
            </a: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: </a:t>
            </a:r>
            <a:r>
              <a:rPr lang="de-DE" altLang="de-DE" sz="32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Districts</a:t>
            </a:r>
            <a:r>
              <a:rPr lang="de-DE" altLang="de-DE" sz="32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/ </a:t>
            </a:r>
            <a:r>
              <a:rPr lang="de-DE" altLang="de-DE" sz="32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Municipalities</a:t>
            </a:r>
            <a:r>
              <a:rPr lang="de-DE" altLang="de-DE" sz="32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endParaRPr lang="de-DE" altLang="de-DE" sz="3200" dirty="0">
              <a:solidFill>
                <a:srgbClr val="17365C"/>
              </a:solidFill>
              <a:latin typeface="RubFlama"/>
              <a:cs typeface="Arial" panose="020B0604020202020204" pitchFamily="34" charset="0"/>
            </a:endParaRPr>
          </a:p>
        </p:txBody>
      </p:sp>
      <p:sp>
        <p:nvSpPr>
          <p:cNvPr id="12293" name="Textfeld 4">
            <a:extLst>
              <a:ext uri="{FF2B5EF4-FFF2-40B4-BE49-F238E27FC236}">
                <a16:creationId xmlns:a16="http://schemas.microsoft.com/office/drawing/2014/main" id="{6276DD2B-46E8-4F56-A698-418FF4B4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3" y="1651886"/>
            <a:ext cx="7656058" cy="37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distinction: districts &amp; municipalities important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district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(</a:t>
            </a:r>
            <a:r>
              <a:rPr lang="en-GB" altLang="de-DE" sz="20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Kreis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): 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not mentioned per se in Basic Law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dual nature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: 1. association of municipalities 2. local authority with constitutional right to self-government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supra-local tasks: e.g. public transportation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supervision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of municipalities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altLang="de-DE" sz="2000" b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rual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areas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: administrative community as structure between municipality and district to perform administrative tasks (</a:t>
            </a:r>
            <a:r>
              <a:rPr lang="en-GB" altLang="de-DE" sz="20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Amt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GB" altLang="de-DE" sz="20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Verbandsgemeinde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 etc.)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None/>
            </a:pPr>
            <a:endParaRPr lang="en-GB" altLang="de-DE" sz="16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981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feld 3">
            <a:extLst>
              <a:ext uri="{FF2B5EF4-FFF2-40B4-BE49-F238E27FC236}">
                <a16:creationId xmlns:a16="http://schemas.microsoft.com/office/drawing/2014/main" id="{3E56CD12-088D-4BE6-9541-E76D405D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12530"/>
            <a:ext cx="77501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2.3 </a:t>
            </a:r>
            <a:r>
              <a:rPr lang="de-DE" altLang="de-DE" sz="3200" dirty="0" err="1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Structure</a:t>
            </a: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: </a:t>
            </a:r>
            <a:r>
              <a:rPr lang="de-DE" altLang="de-DE" sz="3200" dirty="0" err="1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Districts</a:t>
            </a: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/ </a:t>
            </a:r>
            <a:r>
              <a:rPr lang="de-DE" altLang="de-DE" sz="3200" dirty="0" err="1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Municipalities</a:t>
            </a: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293" name="Textfeld 4">
            <a:extLst>
              <a:ext uri="{FF2B5EF4-FFF2-40B4-BE49-F238E27FC236}">
                <a16:creationId xmlns:a16="http://schemas.microsoft.com/office/drawing/2014/main" id="{6276DD2B-46E8-4F56-A698-418FF4B4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3" y="1562874"/>
            <a:ext cx="7656058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urban areas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: district-free city 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singular nature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96% of Germany covered by districts, 60% of population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large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variety in size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: 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district-free cities: Munich (1.5 million) to </a:t>
            </a:r>
            <a:r>
              <a:rPr lang="en-GB" altLang="de-DE" sz="18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Zweibrücken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(34.500) 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district: Recklinghausen (620.000) to </a:t>
            </a:r>
            <a:r>
              <a:rPr lang="en-GB" altLang="de-DE" sz="18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Lüchow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-Dannenberg (49.000); usually 150.000-250.000; average 37 municipalities 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amalgamation reforms 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in Hesse, North Rhine-Westphalia and Saarland 1970‘s; in Eastern Germany after reunification number reduced by 68%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Mecklenburg-Western Pomerania: only 6 districts since reform 2011 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average 45.000 inhabitants in NRW, 1.8000 in Rhineland-Palatine per municipality (Vetter 2022)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None/>
            </a:pPr>
            <a:endParaRPr lang="en-GB" altLang="de-DE" sz="20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27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feld 3">
            <a:extLst>
              <a:ext uri="{FF2B5EF4-FFF2-40B4-BE49-F238E27FC236}">
                <a16:creationId xmlns:a16="http://schemas.microsoft.com/office/drawing/2014/main" id="{3E56CD12-088D-4BE6-9541-E76D405D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12530"/>
            <a:ext cx="77501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2.4 Tasks</a:t>
            </a:r>
          </a:p>
        </p:txBody>
      </p:sp>
      <p:sp>
        <p:nvSpPr>
          <p:cNvPr id="12293" name="Textfeld 4">
            <a:extLst>
              <a:ext uri="{FF2B5EF4-FFF2-40B4-BE49-F238E27FC236}">
                <a16:creationId xmlns:a16="http://schemas.microsoft.com/office/drawing/2014/main" id="{6276DD2B-46E8-4F56-A698-418FF4B4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3" y="1315867"/>
            <a:ext cx="7656058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municipality is not a ‘state‘: no judiciary, legislative power limited, autonomy mediated/ limited, representing the executive branch of the federal state (</a:t>
            </a:r>
            <a:r>
              <a:rPr lang="en-GB" altLang="de-DE" sz="20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Frenzel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2013, p. 98)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division of tasks follows the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principle of universality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: everything regarding local affairs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voluntary and mandatory self-government tasks (Wollmann 2024, p. 18)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traditional dual function: 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Original task/ local self-administration affairs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: municipalities can do it on their own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Delegated tasks/ instruction affairs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: performed by municipalities on behalf of </a:t>
            </a:r>
            <a:r>
              <a:rPr lang="en-GB" altLang="de-DE" sz="18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Land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or federal law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None/>
            </a:pPr>
            <a:endParaRPr lang="en-GB" altLang="de-DE" sz="16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2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15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feld 3">
            <a:extLst>
              <a:ext uri="{FF2B5EF4-FFF2-40B4-BE49-F238E27FC236}">
                <a16:creationId xmlns:a16="http://schemas.microsoft.com/office/drawing/2014/main" id="{3E56CD12-088D-4BE6-9541-E76D405D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12530"/>
            <a:ext cx="77501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2.4 Tasks</a:t>
            </a:r>
          </a:p>
        </p:txBody>
      </p:sp>
      <p:sp>
        <p:nvSpPr>
          <p:cNvPr id="12293" name="Textfeld 4">
            <a:extLst>
              <a:ext uri="{FF2B5EF4-FFF2-40B4-BE49-F238E27FC236}">
                <a16:creationId xmlns:a16="http://schemas.microsoft.com/office/drawing/2014/main" id="{6276DD2B-46E8-4F56-A698-418FF4B4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3" y="1383197"/>
            <a:ext cx="7656058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Quasi-sovereign rights: 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personnel, organisation, planning affairs, local taxes, spending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about 80% of administrative tasks (incl. EU legislation) executed by local authorities (Wollmann 2024, p. 7 referring to </a:t>
            </a:r>
            <a:r>
              <a:rPr lang="en-GB" altLang="de-DE" sz="20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Rechlin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2004; Schmidt-</a:t>
            </a:r>
            <a:r>
              <a:rPr lang="en-GB" altLang="de-DE" sz="20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Eichstädt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1999)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30% of public service personnel employed in local authorities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”front office for and of behalf of state government” (</a:t>
            </a:r>
            <a:r>
              <a:rPr lang="en-GB" altLang="de-DE" sz="20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Frenzel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2013, p. 117): Execute most public services with direct contact to citizens (</a:t>
            </a:r>
            <a:r>
              <a:rPr lang="en-GB" altLang="de-DE" sz="20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Bürgeramt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; one-stop-shop) (</a:t>
            </a:r>
            <a:r>
              <a:rPr lang="en-GB" altLang="de-DE" sz="20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Ruge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/</a:t>
            </a:r>
            <a:r>
              <a:rPr lang="en-GB" altLang="de-DE" sz="20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Ritgen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2021)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None/>
            </a:pPr>
            <a:endParaRPr lang="en-GB" altLang="de-DE" sz="20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None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 “</a:t>
            </a:r>
            <a:r>
              <a:rPr lang="en-GB" altLang="de-DE" sz="20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political decentralization 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or State/</a:t>
            </a:r>
            <a:r>
              <a:rPr lang="en-GB" altLang="de-DE" sz="20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Land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functions or even of their ‘communalization/municipalization’” (Wollmann 2024, p. 21, emphasis in original)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endParaRPr lang="en-GB" altLang="de-DE" sz="16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44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16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feld 3">
            <a:extLst>
              <a:ext uri="{FF2B5EF4-FFF2-40B4-BE49-F238E27FC236}">
                <a16:creationId xmlns:a16="http://schemas.microsoft.com/office/drawing/2014/main" id="{3E56CD12-088D-4BE6-9541-E76D405D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12530"/>
            <a:ext cx="77501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2.4 Tasks</a:t>
            </a:r>
          </a:p>
        </p:txBody>
      </p:sp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BBD39669-1846-D236-D4D0-699898D270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664935"/>
              </p:ext>
            </p:extLst>
          </p:nvPr>
        </p:nvGraphicFramePr>
        <p:xfrm>
          <a:off x="447040" y="932088"/>
          <a:ext cx="8351520" cy="459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760">
                  <a:extLst>
                    <a:ext uri="{9D8B030D-6E8A-4147-A177-3AD203B41FA5}">
                      <a16:colId xmlns:a16="http://schemas.microsoft.com/office/drawing/2014/main" val="2950098284"/>
                    </a:ext>
                  </a:extLst>
                </a:gridCol>
                <a:gridCol w="4175760">
                  <a:extLst>
                    <a:ext uri="{9D8B030D-6E8A-4147-A177-3AD203B41FA5}">
                      <a16:colId xmlns:a16="http://schemas.microsoft.com/office/drawing/2014/main" val="52651092"/>
                    </a:ext>
                  </a:extLst>
                </a:gridCol>
              </a:tblGrid>
              <a:tr h="320568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chemeClr val="bg1"/>
                          </a:solidFill>
                          <a:latin typeface="RubFlama" panose="02000000000000000000" pitchFamily="2" charset="0"/>
                          <a:cs typeface="Arial" panose="020B0604020202020204" pitchFamily="34" charset="0"/>
                        </a:rPr>
                        <a:t>District</a:t>
                      </a:r>
                      <a:endParaRPr lang="en-GB" sz="1400" noProof="0" dirty="0">
                        <a:solidFill>
                          <a:schemeClr val="bg1"/>
                        </a:solidFill>
                        <a:latin typeface="RubFlama" panose="02000000000000000000" pitchFamily="2" charset="0"/>
                      </a:endParaRPr>
                    </a:p>
                  </a:txBody>
                  <a:tcPr>
                    <a:solidFill>
                      <a:srgbClr val="00467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Municipality</a:t>
                      </a:r>
                    </a:p>
                  </a:txBody>
                  <a:tcPr>
                    <a:solidFill>
                      <a:srgbClr val="004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755322"/>
                  </a:ext>
                </a:extLst>
              </a:tr>
              <a:tr h="320568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Framework fire/ disaster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Equipment, facilities, maintenance fire departments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737516"/>
                  </a:ext>
                </a:extLst>
              </a:tr>
              <a:tr h="320568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Secondary schools, vocational schools, adult 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Schools when </a:t>
                      </a:r>
                      <a:r>
                        <a:rPr lang="en-GB" altLang="de-DE" sz="1400" noProof="0" dirty="0">
                          <a:solidFill>
                            <a:srgbClr val="17365C"/>
                          </a:solidFill>
                          <a:latin typeface="RubFlama" panose="02000000000000000000" pitchFamily="2" charset="0"/>
                          <a:cs typeface="Arial" panose="020B0604020202020204" pitchFamily="34" charset="0"/>
                        </a:rPr>
                        <a:t>district</a:t>
                      </a:r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 is not responsible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608227"/>
                  </a:ext>
                </a:extLst>
              </a:tr>
              <a:tr h="3205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Supporting job seekers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Supply of public goods (water, electricity, gas, sewage)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759761"/>
                  </a:ext>
                </a:extLst>
              </a:tr>
              <a:tr h="320568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Public health/ veterinary inspection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Infrastructure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791418"/>
                  </a:ext>
                </a:extLst>
              </a:tr>
              <a:tr h="320568">
                <a:tc>
                  <a:txBody>
                    <a:bodyPr/>
                    <a:lstStyle/>
                    <a:p>
                      <a:r>
                        <a:rPr lang="en-GB" altLang="de-DE" sz="1400" noProof="0" dirty="0">
                          <a:solidFill>
                            <a:srgbClr val="17365C"/>
                          </a:solidFill>
                          <a:latin typeface="RubFlama" panose="02000000000000000000" pitchFamily="2" charset="0"/>
                          <a:cs typeface="Arial" panose="020B0604020202020204" pitchFamily="34" charset="0"/>
                        </a:rPr>
                        <a:t>district</a:t>
                      </a:r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 hospitals/ emergency &amp; ambulance services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Kindergarten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235205"/>
                  </a:ext>
                </a:extLst>
              </a:tr>
              <a:tr h="350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Public transportation/ maintenance </a:t>
                      </a:r>
                      <a:r>
                        <a:rPr lang="en-GB" altLang="de-DE" sz="1400" noProof="0" dirty="0">
                          <a:solidFill>
                            <a:srgbClr val="17365C"/>
                          </a:solidFill>
                          <a:latin typeface="RubFlama" panose="02000000000000000000" pitchFamily="2" charset="0"/>
                          <a:cs typeface="Arial" panose="020B0604020202020204" pitchFamily="34" charset="0"/>
                        </a:rPr>
                        <a:t>district</a:t>
                      </a:r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 roads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Cultural institutions (museum, library, parks, pools)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12638"/>
                  </a:ext>
                </a:extLst>
              </a:tr>
              <a:tr h="320568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Youth welfare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Cemeteries/ funeral services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823775"/>
                  </a:ext>
                </a:extLst>
              </a:tr>
              <a:tr h="4741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Administrative tasks (vehicle licensing, building supervisory authority, etc.)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Maintenance municipal roads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433223"/>
                  </a:ext>
                </a:extLst>
              </a:tr>
              <a:tr h="320568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Waste disposal/ environment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Creating land-use and development plans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332048"/>
                  </a:ext>
                </a:extLst>
              </a:tr>
              <a:tr h="320568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Integration refugees/ migrants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Administrative tasks (ID &amp; civil status registration; </a:t>
                      </a:r>
                      <a:r>
                        <a:rPr lang="en-GB" sz="1400" i="1" noProof="0" dirty="0" err="1">
                          <a:latin typeface="RubFlama" panose="02000000000000000000" pitchFamily="2" charset="0"/>
                        </a:rPr>
                        <a:t>Bürgeramt</a:t>
                      </a:r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320581"/>
                  </a:ext>
                </a:extLst>
              </a:tr>
              <a:tr h="320568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Economic development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noProof="0" dirty="0">
                        <a:latin typeface="RubFlama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058177"/>
                  </a:ext>
                </a:extLst>
              </a:tr>
              <a:tr h="320568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RubFlama" panose="02000000000000000000" pitchFamily="2" charset="0"/>
                        </a:rPr>
                        <a:t>General social welfare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noProof="0" dirty="0">
                        <a:latin typeface="RubFlama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503567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80A90785-9FBA-D95E-AE57-8FD57956BED4}"/>
              </a:ext>
            </a:extLst>
          </p:cNvPr>
          <p:cNvSpPr txBox="1"/>
          <p:nvPr/>
        </p:nvSpPr>
        <p:spPr>
          <a:xfrm>
            <a:off x="256381" y="5946427"/>
            <a:ext cx="485581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RubFlama" panose="02000000000000000000" pitchFamily="2" charset="0"/>
              </a:rPr>
              <a:t>Source: Ruge/ </a:t>
            </a:r>
            <a:r>
              <a:rPr lang="de-DE" dirty="0" err="1">
                <a:latin typeface="RubFlama" panose="02000000000000000000" pitchFamily="2" charset="0"/>
              </a:rPr>
              <a:t>Ritgen</a:t>
            </a:r>
            <a:r>
              <a:rPr lang="de-DE" dirty="0">
                <a:latin typeface="RubFlama" panose="02000000000000000000" pitchFamily="2" charset="0"/>
              </a:rPr>
              <a:t> 2021, p. 129f.; Fich 2011; own </a:t>
            </a:r>
            <a:r>
              <a:rPr lang="de-DE" dirty="0" err="1">
                <a:latin typeface="RubFlama" panose="02000000000000000000" pitchFamily="2" charset="0"/>
              </a:rPr>
              <a:t>visualisation</a:t>
            </a:r>
            <a:r>
              <a:rPr lang="de-DE" dirty="0">
                <a:latin typeface="RubFlama" panose="02000000000000000000" pitchFamily="2" charset="0"/>
              </a:rPr>
              <a:t>.</a:t>
            </a:r>
            <a:endParaRPr lang="en-GB" dirty="0">
              <a:latin typeface="RubFla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40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17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feld 3">
            <a:extLst>
              <a:ext uri="{FF2B5EF4-FFF2-40B4-BE49-F238E27FC236}">
                <a16:creationId xmlns:a16="http://schemas.microsoft.com/office/drawing/2014/main" id="{3E56CD12-088D-4BE6-9541-E76D405D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855" y="294259"/>
            <a:ext cx="77501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2.5 </a:t>
            </a:r>
            <a:r>
              <a:rPr lang="de-DE" altLang="de-DE" sz="3200" dirty="0" err="1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Finances</a:t>
            </a: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293" name="Textfeld 4">
            <a:extLst>
              <a:ext uri="{FF2B5EF4-FFF2-40B4-BE49-F238E27FC236}">
                <a16:creationId xmlns:a16="http://schemas.microsoft.com/office/drawing/2014/main" id="{6276DD2B-46E8-4F56-A698-418FF4B4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3" y="1201744"/>
            <a:ext cx="765605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complex system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incomes vary, council can define some taxes/fees 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financially dependent on state/ federal government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E817C37-21A7-462B-5EDF-7D3B5FAD7281}"/>
              </a:ext>
            </a:extLst>
          </p:cNvPr>
          <p:cNvSpPr txBox="1"/>
          <p:nvPr/>
        </p:nvSpPr>
        <p:spPr>
          <a:xfrm>
            <a:off x="600891" y="6307227"/>
            <a:ext cx="382207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Source: Fich 2011, Bogumil 2018; own </a:t>
            </a:r>
            <a:r>
              <a:rPr lang="de-DE" dirty="0" err="1"/>
              <a:t>visualisation</a:t>
            </a:r>
            <a:r>
              <a:rPr lang="de-DE" dirty="0"/>
              <a:t>.</a:t>
            </a:r>
            <a:endParaRPr lang="en-GB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5DD92E1-F0E3-A116-C6F7-6A984784927F}"/>
              </a:ext>
            </a:extLst>
          </p:cNvPr>
          <p:cNvSpPr txBox="1"/>
          <p:nvPr/>
        </p:nvSpPr>
        <p:spPr>
          <a:xfrm>
            <a:off x="308428" y="2622130"/>
            <a:ext cx="3328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RubFlama" panose="02000000000000000000" pitchFamily="2" charset="0"/>
              </a:rPr>
              <a:t>Figure 3: Municipal </a:t>
            </a:r>
            <a:r>
              <a:rPr lang="de-DE" sz="2000" dirty="0" err="1">
                <a:latin typeface="RubFlama" panose="02000000000000000000" pitchFamily="2" charset="0"/>
              </a:rPr>
              <a:t>Finances</a:t>
            </a:r>
            <a:endParaRPr lang="en-GB" sz="2000" dirty="0">
              <a:latin typeface="RubFlama" panose="02000000000000000000" pitchFamily="2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6059EAE-0B13-8452-468B-11F3088BA9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3819799"/>
              </p:ext>
            </p:extLst>
          </p:nvPr>
        </p:nvGraphicFramePr>
        <p:xfrm>
          <a:off x="308428" y="3068385"/>
          <a:ext cx="8759372" cy="2770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7697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18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feld 3">
            <a:extLst>
              <a:ext uri="{FF2B5EF4-FFF2-40B4-BE49-F238E27FC236}">
                <a16:creationId xmlns:a16="http://schemas.microsoft.com/office/drawing/2014/main" id="{3E56CD12-088D-4BE6-9541-E76D405D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12530"/>
            <a:ext cx="77501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2.6 Stakeholders</a:t>
            </a:r>
          </a:p>
        </p:txBody>
      </p:sp>
      <p:sp>
        <p:nvSpPr>
          <p:cNvPr id="8" name="Sechseck 7">
            <a:extLst>
              <a:ext uri="{FF2B5EF4-FFF2-40B4-BE49-F238E27FC236}">
                <a16:creationId xmlns:a16="http://schemas.microsoft.com/office/drawing/2014/main" id="{46E38CCC-0ABA-E65C-17D7-232D23DE883E}"/>
              </a:ext>
            </a:extLst>
          </p:cNvPr>
          <p:cNvSpPr/>
          <p:nvPr/>
        </p:nvSpPr>
        <p:spPr>
          <a:xfrm>
            <a:off x="1166774" y="987251"/>
            <a:ext cx="2254185" cy="1870995"/>
          </a:xfrm>
          <a:prstGeom prst="hexagon">
            <a:avLst/>
          </a:prstGeom>
          <a:solidFill>
            <a:srgbClr val="0046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latin typeface="RubFlama" panose="02000000000000000000" pitchFamily="2" charset="0"/>
              </a:rPr>
              <a:t>parties</a:t>
            </a:r>
            <a:endParaRPr lang="en-GB" sz="2000" dirty="0">
              <a:latin typeface="RubFlama" panose="02000000000000000000" pitchFamily="2" charset="0"/>
            </a:endParaRPr>
          </a:p>
        </p:txBody>
      </p:sp>
      <p:sp>
        <p:nvSpPr>
          <p:cNvPr id="9" name="Sechseck 8">
            <a:extLst>
              <a:ext uri="{FF2B5EF4-FFF2-40B4-BE49-F238E27FC236}">
                <a16:creationId xmlns:a16="http://schemas.microsoft.com/office/drawing/2014/main" id="{FFF7E6D2-7C88-6A38-D55B-6BAB34A8B010}"/>
              </a:ext>
            </a:extLst>
          </p:cNvPr>
          <p:cNvSpPr/>
          <p:nvPr/>
        </p:nvSpPr>
        <p:spPr>
          <a:xfrm>
            <a:off x="3053806" y="1911947"/>
            <a:ext cx="2114956" cy="1937941"/>
          </a:xfrm>
          <a:prstGeom prst="hexagon">
            <a:avLst/>
          </a:prstGeom>
          <a:solidFill>
            <a:srgbClr val="0046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latin typeface="RubFlama" panose="02000000000000000000" pitchFamily="2" charset="0"/>
              </a:rPr>
              <a:t>council</a:t>
            </a:r>
            <a:endParaRPr lang="en-GB" sz="2000" dirty="0">
              <a:latin typeface="RubFlama" panose="02000000000000000000" pitchFamily="2" charset="0"/>
            </a:endParaRPr>
          </a:p>
        </p:txBody>
      </p:sp>
      <p:sp>
        <p:nvSpPr>
          <p:cNvPr id="10" name="Sechseck 9">
            <a:extLst>
              <a:ext uri="{FF2B5EF4-FFF2-40B4-BE49-F238E27FC236}">
                <a16:creationId xmlns:a16="http://schemas.microsoft.com/office/drawing/2014/main" id="{DF916E00-BD89-9400-5713-2EFB104DF034}"/>
              </a:ext>
            </a:extLst>
          </p:cNvPr>
          <p:cNvSpPr/>
          <p:nvPr/>
        </p:nvSpPr>
        <p:spPr>
          <a:xfrm>
            <a:off x="4787952" y="918708"/>
            <a:ext cx="2197354" cy="1870995"/>
          </a:xfrm>
          <a:prstGeom prst="hexagon">
            <a:avLst/>
          </a:prstGeom>
          <a:solidFill>
            <a:srgbClr val="0046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latin typeface="RubFlama" panose="02000000000000000000" pitchFamily="2" charset="0"/>
              </a:rPr>
              <a:t>mayor</a:t>
            </a:r>
            <a:endParaRPr lang="en-GB" sz="2000" dirty="0">
              <a:latin typeface="RubFlama" panose="02000000000000000000" pitchFamily="2" charset="0"/>
            </a:endParaRPr>
          </a:p>
        </p:txBody>
      </p:sp>
      <p:sp>
        <p:nvSpPr>
          <p:cNvPr id="11" name="Sechseck 10">
            <a:extLst>
              <a:ext uri="{FF2B5EF4-FFF2-40B4-BE49-F238E27FC236}">
                <a16:creationId xmlns:a16="http://schemas.microsoft.com/office/drawing/2014/main" id="{858CB2C4-7C37-AC8C-7F25-E85AA711DCE3}"/>
              </a:ext>
            </a:extLst>
          </p:cNvPr>
          <p:cNvSpPr/>
          <p:nvPr/>
        </p:nvSpPr>
        <p:spPr>
          <a:xfrm>
            <a:off x="4800578" y="2893543"/>
            <a:ext cx="2227242" cy="1937941"/>
          </a:xfrm>
          <a:prstGeom prst="hexagon">
            <a:avLst/>
          </a:prstGeom>
          <a:solidFill>
            <a:srgbClr val="0046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latin typeface="RubFlama" panose="02000000000000000000" pitchFamily="2" charset="0"/>
              </a:rPr>
              <a:t>Local</a:t>
            </a:r>
            <a:r>
              <a:rPr lang="de-DE" sz="2000" dirty="0">
                <a:latin typeface="RubFlama" panose="02000000000000000000" pitchFamily="2" charset="0"/>
              </a:rPr>
              <a:t> </a:t>
            </a:r>
            <a:r>
              <a:rPr lang="de-DE" sz="2000" dirty="0" err="1">
                <a:latin typeface="RubFlama" panose="02000000000000000000" pitchFamily="2" charset="0"/>
              </a:rPr>
              <a:t>admin-istration</a:t>
            </a:r>
            <a:endParaRPr lang="en-GB" sz="2000" dirty="0">
              <a:latin typeface="RubFlama" panose="02000000000000000000" pitchFamily="2" charset="0"/>
            </a:endParaRPr>
          </a:p>
        </p:txBody>
      </p:sp>
      <p:sp>
        <p:nvSpPr>
          <p:cNvPr id="14" name="Sechseck 13">
            <a:extLst>
              <a:ext uri="{FF2B5EF4-FFF2-40B4-BE49-F238E27FC236}">
                <a16:creationId xmlns:a16="http://schemas.microsoft.com/office/drawing/2014/main" id="{7E144177-5F20-3ABE-7BEA-8E3FD51F7C02}"/>
              </a:ext>
            </a:extLst>
          </p:cNvPr>
          <p:cNvSpPr/>
          <p:nvPr/>
        </p:nvSpPr>
        <p:spPr>
          <a:xfrm>
            <a:off x="6624799" y="1858534"/>
            <a:ext cx="2175919" cy="1913925"/>
          </a:xfrm>
          <a:prstGeom prst="hexagon">
            <a:avLst/>
          </a:prstGeom>
          <a:solidFill>
            <a:srgbClr val="0046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latin typeface="RubFlama" panose="02000000000000000000" pitchFamily="2" charset="0"/>
              </a:rPr>
              <a:t>citizens</a:t>
            </a:r>
            <a:endParaRPr lang="en-GB" sz="2000" dirty="0">
              <a:latin typeface="RubFlama" panose="02000000000000000000" pitchFamily="2" charset="0"/>
            </a:endParaRPr>
          </a:p>
        </p:txBody>
      </p:sp>
      <p:sp>
        <p:nvSpPr>
          <p:cNvPr id="15" name="Sechseck 14">
            <a:extLst>
              <a:ext uri="{FF2B5EF4-FFF2-40B4-BE49-F238E27FC236}">
                <a16:creationId xmlns:a16="http://schemas.microsoft.com/office/drawing/2014/main" id="{E88504B4-DCE7-B068-4A97-29D57D4E3451}"/>
              </a:ext>
            </a:extLst>
          </p:cNvPr>
          <p:cNvSpPr/>
          <p:nvPr/>
        </p:nvSpPr>
        <p:spPr>
          <a:xfrm>
            <a:off x="1193717" y="2963215"/>
            <a:ext cx="2227242" cy="1830215"/>
          </a:xfrm>
          <a:prstGeom prst="hexagon">
            <a:avLst/>
          </a:prstGeom>
          <a:solidFill>
            <a:srgbClr val="0046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latin typeface="RubFlama" panose="02000000000000000000" pitchFamily="2" charset="0"/>
              </a:rPr>
              <a:t>Local</a:t>
            </a:r>
            <a:r>
              <a:rPr lang="de-DE" sz="2000" dirty="0">
                <a:latin typeface="RubFlama" panose="02000000000000000000" pitchFamily="2" charset="0"/>
              </a:rPr>
              <a:t> </a:t>
            </a:r>
            <a:r>
              <a:rPr lang="de-DE" sz="2000" dirty="0" err="1">
                <a:latin typeface="RubFlama" panose="02000000000000000000" pitchFamily="2" charset="0"/>
              </a:rPr>
              <a:t>media</a:t>
            </a:r>
            <a:endParaRPr lang="en-GB" sz="2000" dirty="0">
              <a:latin typeface="RubFlama" panose="02000000000000000000" pitchFamily="2" charset="0"/>
            </a:endParaRPr>
          </a:p>
        </p:txBody>
      </p:sp>
      <p:sp>
        <p:nvSpPr>
          <p:cNvPr id="16" name="Sechseck 15">
            <a:extLst>
              <a:ext uri="{FF2B5EF4-FFF2-40B4-BE49-F238E27FC236}">
                <a16:creationId xmlns:a16="http://schemas.microsoft.com/office/drawing/2014/main" id="{FFDCB411-6867-8BFA-EB69-81A401FED7C7}"/>
              </a:ext>
            </a:extLst>
          </p:cNvPr>
          <p:cNvSpPr/>
          <p:nvPr/>
        </p:nvSpPr>
        <p:spPr>
          <a:xfrm>
            <a:off x="3045097" y="3950140"/>
            <a:ext cx="2132375" cy="1830215"/>
          </a:xfrm>
          <a:prstGeom prst="hexagon">
            <a:avLst/>
          </a:prstGeom>
          <a:solidFill>
            <a:srgbClr val="0046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latin typeface="RubFlama" panose="02000000000000000000" pitchFamily="2" charset="0"/>
              </a:rPr>
              <a:t>corporation</a:t>
            </a:r>
            <a:endParaRPr lang="en-GB" sz="2000" dirty="0">
              <a:latin typeface="RubFla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707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19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feld 3">
            <a:extLst>
              <a:ext uri="{FF2B5EF4-FFF2-40B4-BE49-F238E27FC236}">
                <a16:creationId xmlns:a16="http://schemas.microsoft.com/office/drawing/2014/main" id="{3E56CD12-088D-4BE6-9541-E76D405D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50591"/>
            <a:ext cx="77501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2.6 Stakeholders: </a:t>
            </a:r>
            <a:r>
              <a:rPr lang="de-DE" altLang="de-DE" sz="3200" dirty="0" err="1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Parties</a:t>
            </a:r>
            <a:endParaRPr lang="de-DE" altLang="de-DE" sz="3200" dirty="0">
              <a:solidFill>
                <a:srgbClr val="17365C"/>
              </a:solidFill>
              <a:latin typeface="RubFlama"/>
              <a:cs typeface="Arial" panose="020B0604020202020204" pitchFamily="34" charset="0"/>
            </a:endParaRPr>
          </a:p>
        </p:txBody>
      </p:sp>
      <p:sp>
        <p:nvSpPr>
          <p:cNvPr id="12293" name="Textfeld 4">
            <a:extLst>
              <a:ext uri="{FF2B5EF4-FFF2-40B4-BE49-F238E27FC236}">
                <a16:creationId xmlns:a16="http://schemas.microsoft.com/office/drawing/2014/main" id="{6276DD2B-46E8-4F56-A698-418FF4B4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97" y="1544539"/>
            <a:ext cx="7656058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Role of parties different: </a:t>
            </a:r>
            <a:r>
              <a:rPr lang="en-GB" altLang="de-DE" sz="20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Länder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 size, history/ culture 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Fragmentation of party systems increased since 1990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parties </a:t>
            </a:r>
            <a:r>
              <a:rPr lang="en-GB" altLang="de-DE" sz="18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Janus-faced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(</a:t>
            </a:r>
            <a:r>
              <a:rPr lang="en-GB" altLang="de-DE" sz="18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Lehmbruch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1972)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Independent lists (</a:t>
            </a:r>
            <a:r>
              <a:rPr lang="en-GB" altLang="de-DE" sz="18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Wählergemeinschaften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political experimental ground for new political parties (e.g. VOLT)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power position depending on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election procedures 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(spread votes between lists: </a:t>
            </a:r>
            <a:r>
              <a:rPr lang="en-GB" altLang="de-DE" sz="20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Kumulieren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/</a:t>
            </a:r>
            <a:r>
              <a:rPr lang="en-GB" altLang="de-DE" sz="20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Panaschieren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influential for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recruiting political elites 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(mayor, councillors, etc.) 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à"/>
            </a:pPr>
            <a:r>
              <a:rPr lang="en-GB" altLang="de-DE" sz="18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quotas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can increase share of marginalised groups (women, migrants, disabled, etc.) 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à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share of </a:t>
            </a:r>
            <a:r>
              <a:rPr lang="en-GB" altLang="de-DE" sz="18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females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higher when Greens, Left and Social Democrats are successful </a:t>
            </a:r>
            <a:endParaRPr lang="en-GB" altLang="de-DE" sz="18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None/>
            </a:pPr>
            <a:endParaRPr lang="en-GB" altLang="de-DE" sz="20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endParaRPr lang="en-GB" altLang="de-DE" sz="16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AEB1EC0-4727-3D47-2328-884EA7ACC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108" y="0"/>
            <a:ext cx="1836891" cy="187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57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Foliennummernplatzhalter 2">
            <a:extLst>
              <a:ext uri="{FF2B5EF4-FFF2-40B4-BE49-F238E27FC236}">
                <a16:creationId xmlns:a16="http://schemas.microsoft.com/office/drawing/2014/main" id="{E15B4ABC-C3B1-4ECF-8CCA-0D56C52414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CD65F42-574E-46D3-BEF8-CF957B2CAABC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0244" name="Textfeld 3">
            <a:extLst>
              <a:ext uri="{FF2B5EF4-FFF2-40B4-BE49-F238E27FC236}">
                <a16:creationId xmlns:a16="http://schemas.microsoft.com/office/drawing/2014/main" id="{D8E29910-48D0-416F-900C-40D4A13DF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3" y="298450"/>
            <a:ext cx="46799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10245" name="Textfeld 4">
            <a:extLst>
              <a:ext uri="{FF2B5EF4-FFF2-40B4-BE49-F238E27FC236}">
                <a16:creationId xmlns:a16="http://schemas.microsoft.com/office/drawing/2014/main" id="{4FE2A5C5-CABD-42D3-B44C-4410D7127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48" y="1419461"/>
            <a:ext cx="7854904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AutoNum type="arabicPeriod"/>
            </a:pPr>
            <a:r>
              <a:rPr lang="en-GB" altLang="de-DE" sz="18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Political System Federal Republic of Germany</a:t>
            </a:r>
            <a:endParaRPr lang="en-GB" altLang="de-DE" sz="1400" dirty="0">
              <a:solidFill>
                <a:srgbClr val="17365C"/>
              </a:solidFill>
              <a:latin typeface="RubFlama"/>
              <a:cs typeface="Arial" panose="020B0604020202020204" pitchFamily="34" charset="0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AutoNum type="arabicPeriod"/>
            </a:pPr>
            <a:r>
              <a:rPr lang="en-GB" altLang="de-DE" sz="18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Municipalities within the Federal Republic of Germany </a:t>
            </a:r>
          </a:p>
          <a:p>
            <a:pPr marL="1200150" lvl="1" indent="-457200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AutoNum type="arabicPeriod"/>
            </a:pPr>
            <a:r>
              <a:rPr lang="en-GB" altLang="de-DE" sz="16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Relevance of local politics</a:t>
            </a:r>
          </a:p>
          <a:p>
            <a:pPr marL="1200150" lvl="1" indent="-457200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AutoNum type="arabicPeriod"/>
            </a:pPr>
            <a:r>
              <a:rPr lang="en-GB" altLang="de-DE" sz="16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Historical Development</a:t>
            </a:r>
          </a:p>
          <a:p>
            <a:pPr marL="1200150" lvl="1" indent="-457200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AutoNum type="arabicPeriod"/>
            </a:pPr>
            <a:r>
              <a:rPr lang="en-GB" altLang="de-DE" sz="16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Structure</a:t>
            </a:r>
          </a:p>
          <a:p>
            <a:pPr marL="1200150" lvl="1" indent="-457200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AutoNum type="arabicPeriod"/>
            </a:pPr>
            <a:r>
              <a:rPr lang="en-GB" altLang="de-DE" sz="16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Tasks</a:t>
            </a:r>
          </a:p>
          <a:p>
            <a:pPr marL="1200150" lvl="1" indent="-457200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AutoNum type="arabicPeriod"/>
            </a:pPr>
            <a:r>
              <a:rPr lang="en-GB" altLang="de-DE" sz="16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Finances</a:t>
            </a:r>
          </a:p>
          <a:p>
            <a:pPr marL="1200150" lvl="1" indent="-457200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AutoNum type="arabicPeriod"/>
            </a:pPr>
            <a:r>
              <a:rPr lang="en-GB" altLang="de-DE" sz="16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Stakeholders  </a:t>
            </a:r>
          </a:p>
          <a:p>
            <a:pPr marL="1200150" lvl="1" indent="-457200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AutoNum type="arabicPeriod"/>
            </a:pPr>
            <a:r>
              <a:rPr lang="en-GB" altLang="de-DE" sz="16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Limitations of local self-government</a:t>
            </a:r>
          </a:p>
          <a:p>
            <a:pPr marL="457200" indent="-457200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AutoNum type="arabicPeriod"/>
            </a:pPr>
            <a:r>
              <a:rPr lang="en-GB" altLang="de-DE" sz="18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Conclusion</a:t>
            </a:r>
          </a:p>
          <a:p>
            <a:pPr marL="457200" indent="-457200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AutoNum type="arabicPeriod"/>
            </a:pPr>
            <a:r>
              <a:rPr lang="en-GB" altLang="de-DE" sz="18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Questions?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20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feld 3">
            <a:extLst>
              <a:ext uri="{FF2B5EF4-FFF2-40B4-BE49-F238E27FC236}">
                <a16:creationId xmlns:a16="http://schemas.microsoft.com/office/drawing/2014/main" id="{3E56CD12-088D-4BE6-9541-E76D405D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12530"/>
            <a:ext cx="77501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2.6 Stakeholders: Council</a:t>
            </a:r>
          </a:p>
        </p:txBody>
      </p:sp>
      <p:sp>
        <p:nvSpPr>
          <p:cNvPr id="12293" name="Textfeld 4">
            <a:extLst>
              <a:ext uri="{FF2B5EF4-FFF2-40B4-BE49-F238E27FC236}">
                <a16:creationId xmlns:a16="http://schemas.microsoft.com/office/drawing/2014/main" id="{6276DD2B-46E8-4F56-A698-418FF4B4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3" y="1456663"/>
            <a:ext cx="7656058" cy="503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legislative body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None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n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ot a „true“ parliament due to lack of legislative powers 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committees and consulting advisory boards for foreigners &amp; integration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elections in 9 Länder on the same day as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European elections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following ideals of laymen principle and self-government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varieties in </a:t>
            </a:r>
            <a:r>
              <a:rPr lang="en-GB" altLang="de-DE" sz="20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Länder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number of seats 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according to inhabitants and </a:t>
            </a:r>
            <a:r>
              <a:rPr lang="en-GB" altLang="de-DE" sz="18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Land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different role of mayor in Länder: head of council, member/ not a member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directly elected by citizens for </a:t>
            </a:r>
            <a:r>
              <a:rPr lang="en-GB" altLang="de-DE" sz="18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5 years 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(Bavaria 6 years)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None/>
            </a:pPr>
            <a:endParaRPr lang="en-GB" altLang="de-DE" sz="20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None/>
            </a:pPr>
            <a:endParaRPr lang="en-GB" altLang="de-DE" sz="20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None/>
            </a:pPr>
            <a:endParaRPr lang="en-GB" altLang="de-DE" sz="20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019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21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feld 3">
            <a:extLst>
              <a:ext uri="{FF2B5EF4-FFF2-40B4-BE49-F238E27FC236}">
                <a16:creationId xmlns:a16="http://schemas.microsoft.com/office/drawing/2014/main" id="{3E56CD12-088D-4BE6-9541-E76D405D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12530"/>
            <a:ext cx="77501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2.6 Stakeholders: Council</a:t>
            </a:r>
          </a:p>
        </p:txBody>
      </p:sp>
      <p:sp>
        <p:nvSpPr>
          <p:cNvPr id="12293" name="Textfeld 4">
            <a:extLst>
              <a:ext uri="{FF2B5EF4-FFF2-40B4-BE49-F238E27FC236}">
                <a16:creationId xmlns:a16="http://schemas.microsoft.com/office/drawing/2014/main" id="{6276DD2B-46E8-4F56-A698-418FF4B4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971" y="1465375"/>
            <a:ext cx="7891916" cy="475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EU-passport, 16/18 years old, residency for certain time (3/6 months)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electoral systems of </a:t>
            </a:r>
            <a:r>
              <a:rPr lang="en-GB" altLang="de-DE" sz="18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proportional representation 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but different approaches in the </a:t>
            </a:r>
            <a:r>
              <a:rPr lang="en-GB" altLang="de-DE" sz="18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Länder: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e.g. three votes in Lower Saxony and east German states; as many votes as seats in council in Hesse (</a:t>
            </a:r>
            <a:r>
              <a:rPr lang="en-GB" altLang="de-DE" sz="18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Kumulieren</a:t>
            </a:r>
            <a:r>
              <a:rPr lang="en-GB" altLang="de-DE" sz="18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und </a:t>
            </a:r>
            <a:r>
              <a:rPr lang="en-GB" altLang="de-DE" sz="18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Panaschieren</a:t>
            </a:r>
            <a:r>
              <a:rPr lang="en-GB" altLang="de-DE" sz="18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)</a:t>
            </a:r>
            <a:endParaRPr lang="en-GB" altLang="de-DE" sz="18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Methods to transfer votes into seats differ (</a:t>
            </a:r>
            <a:r>
              <a:rPr lang="en-GB" altLang="de-DE" sz="18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d‘Hondt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 Hare/Niemeyer, etc.)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Different </a:t>
            </a:r>
            <a:r>
              <a:rPr lang="en-GB" altLang="de-DE" sz="18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turnout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GB" altLang="de-DE" sz="18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Länder</a:t>
            </a:r>
          </a:p>
          <a:p>
            <a:pPr lvl="2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6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lower than federal elections </a:t>
            </a:r>
            <a:r>
              <a:rPr lang="en-GB" altLang="de-DE" sz="16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second order election (</a:t>
            </a:r>
            <a:r>
              <a:rPr lang="en-GB" altLang="de-DE" sz="16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Reif</a:t>
            </a:r>
            <a:r>
              <a:rPr lang="en-GB" altLang="de-DE" sz="16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/Schmitt 1970)</a:t>
            </a:r>
          </a:p>
          <a:p>
            <a:pPr lvl="2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6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Lower turnout in Eastern Germany</a:t>
            </a:r>
          </a:p>
          <a:p>
            <a:pPr lvl="2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6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Institutional, cultural or political contexts vary </a:t>
            </a:r>
            <a:r>
              <a:rPr lang="en-GB" altLang="de-DE" sz="16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create path dependency 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Underrepresentation of women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: 30% in Hesse, 20% in Saxony (Vetter 2022)</a:t>
            </a:r>
            <a:endParaRPr lang="en-GB" altLang="de-DE" sz="18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endParaRPr lang="en-GB" altLang="de-DE" sz="16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None/>
            </a:pPr>
            <a:endParaRPr lang="en-GB" altLang="de-DE" sz="20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240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22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feld 3">
            <a:extLst>
              <a:ext uri="{FF2B5EF4-FFF2-40B4-BE49-F238E27FC236}">
                <a16:creationId xmlns:a16="http://schemas.microsoft.com/office/drawing/2014/main" id="{3E56CD12-088D-4BE6-9541-E76D405D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12530"/>
            <a:ext cx="77501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2.6 Stakeholders: Mayor </a:t>
            </a:r>
          </a:p>
        </p:txBody>
      </p:sp>
      <p:sp>
        <p:nvSpPr>
          <p:cNvPr id="12293" name="Textfeld 4">
            <a:extLst>
              <a:ext uri="{FF2B5EF4-FFF2-40B4-BE49-F238E27FC236}">
                <a16:creationId xmlns:a16="http://schemas.microsoft.com/office/drawing/2014/main" id="{6276DD2B-46E8-4F56-A698-418FF4B4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2" y="1561258"/>
            <a:ext cx="7967253" cy="432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value 9 on Mayoral Strength Index (</a:t>
            </a:r>
            <a:r>
              <a:rPr lang="en-GB" altLang="de-DE" sz="20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Heinelt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/</a:t>
            </a:r>
            <a:r>
              <a:rPr lang="en-GB" altLang="de-DE" sz="20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Hlepas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2006)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60% German municipalities with voluntary mayor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only 10% female (4% NRW, 26% Thuringia (Vetter 2022))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directly elected by citizens in a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two-round majority system</a:t>
            </a:r>
            <a:endParaRPr lang="en-GB" altLang="de-DE" sz="18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5 – 10 years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since 1990‘s; South Germany 1950‘s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requirements: EU-passport,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age limits 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(18/30 to 67 in some </a:t>
            </a:r>
            <a:r>
              <a:rPr lang="en-GB" altLang="de-DE" sz="20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Land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responsibilities differ in </a:t>
            </a:r>
            <a:r>
              <a:rPr lang="en-GB" altLang="de-DE" sz="20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Länder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execution council votes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head of administration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external representation 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endParaRPr lang="en-GB" altLang="de-DE" sz="16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542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23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feld 3">
            <a:extLst>
              <a:ext uri="{FF2B5EF4-FFF2-40B4-BE49-F238E27FC236}">
                <a16:creationId xmlns:a16="http://schemas.microsoft.com/office/drawing/2014/main" id="{3E56CD12-088D-4BE6-9541-E76D405D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12530"/>
            <a:ext cx="77501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2.6 Stakeholders: Administration</a:t>
            </a:r>
          </a:p>
        </p:txBody>
      </p:sp>
      <p:sp>
        <p:nvSpPr>
          <p:cNvPr id="12293" name="Textfeld 4">
            <a:extLst>
              <a:ext uri="{FF2B5EF4-FFF2-40B4-BE49-F238E27FC236}">
                <a16:creationId xmlns:a16="http://schemas.microsoft.com/office/drawing/2014/main" id="{6276DD2B-46E8-4F56-A698-418FF4B4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3" y="1959383"/>
            <a:ext cx="7656058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executive: original and delegated tasks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variety of tasks,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multifunctionality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executing council votes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between council, citizens, mayor and law 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different interests, priorities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often underfunded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shortage of qualified employees, public service often not attractive</a:t>
            </a:r>
            <a:endParaRPr lang="en-GB" altLang="de-DE" sz="20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188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24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feld 3">
            <a:extLst>
              <a:ext uri="{FF2B5EF4-FFF2-40B4-BE49-F238E27FC236}">
                <a16:creationId xmlns:a16="http://schemas.microsoft.com/office/drawing/2014/main" id="{3E56CD12-088D-4BE6-9541-E76D405D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12530"/>
            <a:ext cx="77501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2.6 Stakeholders: Citizens</a:t>
            </a:r>
          </a:p>
        </p:txBody>
      </p:sp>
      <p:sp>
        <p:nvSpPr>
          <p:cNvPr id="12293" name="Textfeld 4">
            <a:extLst>
              <a:ext uri="{FF2B5EF4-FFF2-40B4-BE49-F238E27FC236}">
                <a16:creationId xmlns:a16="http://schemas.microsoft.com/office/drawing/2014/main" id="{6276DD2B-46E8-4F56-A698-418FF4B4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71" y="1608255"/>
            <a:ext cx="4704918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altLang="de-DE" sz="18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elect council/mayor/ district commissioner 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at the age of 16 or 18 with EU-passport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altLang="de-DE" sz="18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plebiscitary instruments 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to take binding decision in certain cases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to increase legitimacy and quality of decisions 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two stages: 1. citizens‘ initiative 2. referendum 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not on every matter possible 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recall procedure in most Länder: Peter Feldmann Frankfurt; Boris Palmer Tübingen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altLang="de-DE" sz="18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high responsiveness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: low hurdles to reach out to local politicians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altLang="de-DE" sz="18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clubs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: important for social cohesion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but: </a:t>
            </a:r>
            <a:r>
              <a:rPr lang="en-GB" altLang="de-DE" sz="18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low turn-out 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at local elections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endParaRPr lang="en-GB" altLang="de-DE" sz="18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endParaRPr lang="en-GB" altLang="de-DE" sz="18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5CB2B6A-BBD3-6771-BEC5-2813D42E6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469" y="1168937"/>
            <a:ext cx="3476532" cy="195554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9538F99-E4EF-F3EE-6535-5348ED734A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69" t="4237" b="8165"/>
          <a:stretch/>
        </p:blipFill>
        <p:spPr>
          <a:xfrm>
            <a:off x="5667469" y="3537016"/>
            <a:ext cx="3476531" cy="205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14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25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feld 3">
            <a:extLst>
              <a:ext uri="{FF2B5EF4-FFF2-40B4-BE49-F238E27FC236}">
                <a16:creationId xmlns:a16="http://schemas.microsoft.com/office/drawing/2014/main" id="{3E56CD12-088D-4BE6-9541-E76D405D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12530"/>
            <a:ext cx="77501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2.6 Stakeholders: </a:t>
            </a:r>
            <a:r>
              <a:rPr lang="de-DE" altLang="de-DE" sz="3200" dirty="0" err="1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Local</a:t>
            </a: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 Media</a:t>
            </a:r>
          </a:p>
        </p:txBody>
      </p:sp>
      <p:sp>
        <p:nvSpPr>
          <p:cNvPr id="12293" name="Textfeld 4">
            <a:extLst>
              <a:ext uri="{FF2B5EF4-FFF2-40B4-BE49-F238E27FC236}">
                <a16:creationId xmlns:a16="http://schemas.microsoft.com/office/drawing/2014/main" id="{6276DD2B-46E8-4F56-A698-418FF4B4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3" y="1745243"/>
            <a:ext cx="5495657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important for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communication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transmitter/ transfer between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political arena and citizens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power factor: deciding what is newsworthy, promoting issues, criticism 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struggling: decreasing audience 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financial problems 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wider territories to cover  less capacities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Social Media as alternative? </a:t>
            </a:r>
            <a:endParaRPr lang="en-GB" altLang="de-DE" sz="20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02134497-BAC2-D7AC-DA8F-6C6F2F0D5FAC}"/>
              </a:ext>
            </a:extLst>
          </p:cNvPr>
          <p:cNvSpPr/>
          <p:nvPr/>
        </p:nvSpPr>
        <p:spPr>
          <a:xfrm>
            <a:off x="6908939" y="3707349"/>
            <a:ext cx="1853464" cy="1853464"/>
          </a:xfrm>
          <a:custGeom>
            <a:avLst/>
            <a:gdLst>
              <a:gd name="connsiteX0" fmla="*/ 1689924 w 1853464"/>
              <a:gd name="connsiteY0" fmla="*/ 1635410 h 1853464"/>
              <a:gd name="connsiteX1" fmla="*/ 1635410 w 1853464"/>
              <a:gd name="connsiteY1" fmla="*/ 1689924 h 1853464"/>
              <a:gd name="connsiteX2" fmla="*/ 1580896 w 1853464"/>
              <a:gd name="connsiteY2" fmla="*/ 1635410 h 1853464"/>
              <a:gd name="connsiteX3" fmla="*/ 1580896 w 1853464"/>
              <a:gd name="connsiteY3" fmla="*/ 327082 h 1853464"/>
              <a:gd name="connsiteX4" fmla="*/ 1689924 w 1853464"/>
              <a:gd name="connsiteY4" fmla="*/ 327082 h 1853464"/>
              <a:gd name="connsiteX5" fmla="*/ 1689924 w 1853464"/>
              <a:gd name="connsiteY5" fmla="*/ 1635410 h 1853464"/>
              <a:gd name="connsiteX6" fmla="*/ 218055 w 1853464"/>
              <a:gd name="connsiteY6" fmla="*/ 1689924 h 1853464"/>
              <a:gd name="connsiteX7" fmla="*/ 163541 w 1853464"/>
              <a:gd name="connsiteY7" fmla="*/ 1635410 h 1853464"/>
              <a:gd name="connsiteX8" fmla="*/ 163541 w 1853464"/>
              <a:gd name="connsiteY8" fmla="*/ 163541 h 1853464"/>
              <a:gd name="connsiteX9" fmla="*/ 1417355 w 1853464"/>
              <a:gd name="connsiteY9" fmla="*/ 163541 h 1853464"/>
              <a:gd name="connsiteX10" fmla="*/ 1417355 w 1853464"/>
              <a:gd name="connsiteY10" fmla="*/ 1635410 h 1853464"/>
              <a:gd name="connsiteX11" fmla="*/ 1425533 w 1853464"/>
              <a:gd name="connsiteY11" fmla="*/ 1689924 h 1853464"/>
              <a:gd name="connsiteX12" fmla="*/ 218055 w 1853464"/>
              <a:gd name="connsiteY12" fmla="*/ 1689924 h 1853464"/>
              <a:gd name="connsiteX13" fmla="*/ 1580896 w 1853464"/>
              <a:gd name="connsiteY13" fmla="*/ 163541 h 1853464"/>
              <a:gd name="connsiteX14" fmla="*/ 1580896 w 1853464"/>
              <a:gd name="connsiteY14" fmla="*/ 0 h 1853464"/>
              <a:gd name="connsiteX15" fmla="*/ 0 w 1853464"/>
              <a:gd name="connsiteY15" fmla="*/ 0 h 1853464"/>
              <a:gd name="connsiteX16" fmla="*/ 0 w 1853464"/>
              <a:gd name="connsiteY16" fmla="*/ 1635410 h 1853464"/>
              <a:gd name="connsiteX17" fmla="*/ 218055 w 1853464"/>
              <a:gd name="connsiteY17" fmla="*/ 1853465 h 1853464"/>
              <a:gd name="connsiteX18" fmla="*/ 1635410 w 1853464"/>
              <a:gd name="connsiteY18" fmla="*/ 1853465 h 1853464"/>
              <a:gd name="connsiteX19" fmla="*/ 1853465 w 1853464"/>
              <a:gd name="connsiteY19" fmla="*/ 1635410 h 1853464"/>
              <a:gd name="connsiteX20" fmla="*/ 1853465 w 1853464"/>
              <a:gd name="connsiteY20" fmla="*/ 163541 h 1853464"/>
              <a:gd name="connsiteX21" fmla="*/ 1580896 w 1853464"/>
              <a:gd name="connsiteY21" fmla="*/ 163541 h 185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53464" h="1853464">
                <a:moveTo>
                  <a:pt x="1689924" y="1635410"/>
                </a:moveTo>
                <a:cubicBezTo>
                  <a:pt x="1689924" y="1665393"/>
                  <a:pt x="1665393" y="1689924"/>
                  <a:pt x="1635410" y="1689924"/>
                </a:cubicBezTo>
                <a:cubicBezTo>
                  <a:pt x="1605428" y="1689924"/>
                  <a:pt x="1580896" y="1665393"/>
                  <a:pt x="1580896" y="1635410"/>
                </a:cubicBezTo>
                <a:lnTo>
                  <a:pt x="1580896" y="327082"/>
                </a:lnTo>
                <a:lnTo>
                  <a:pt x="1689924" y="327082"/>
                </a:lnTo>
                <a:lnTo>
                  <a:pt x="1689924" y="1635410"/>
                </a:lnTo>
                <a:close/>
                <a:moveTo>
                  <a:pt x="218055" y="1689924"/>
                </a:moveTo>
                <a:cubicBezTo>
                  <a:pt x="188072" y="1689924"/>
                  <a:pt x="163541" y="1665393"/>
                  <a:pt x="163541" y="1635410"/>
                </a:cubicBezTo>
                <a:lnTo>
                  <a:pt x="163541" y="163541"/>
                </a:lnTo>
                <a:lnTo>
                  <a:pt x="1417355" y="163541"/>
                </a:lnTo>
                <a:lnTo>
                  <a:pt x="1417355" y="1635410"/>
                </a:lnTo>
                <a:cubicBezTo>
                  <a:pt x="1417355" y="1654490"/>
                  <a:pt x="1420081" y="1673570"/>
                  <a:pt x="1425533" y="1689924"/>
                </a:cubicBezTo>
                <a:lnTo>
                  <a:pt x="218055" y="1689924"/>
                </a:lnTo>
                <a:close/>
                <a:moveTo>
                  <a:pt x="1580896" y="163541"/>
                </a:moveTo>
                <a:lnTo>
                  <a:pt x="1580896" y="0"/>
                </a:lnTo>
                <a:lnTo>
                  <a:pt x="0" y="0"/>
                </a:lnTo>
                <a:lnTo>
                  <a:pt x="0" y="1635410"/>
                </a:lnTo>
                <a:cubicBezTo>
                  <a:pt x="0" y="1755340"/>
                  <a:pt x="98125" y="1853465"/>
                  <a:pt x="218055" y="1853465"/>
                </a:cubicBezTo>
                <a:lnTo>
                  <a:pt x="1635410" y="1853465"/>
                </a:lnTo>
                <a:cubicBezTo>
                  <a:pt x="1755340" y="1853465"/>
                  <a:pt x="1853465" y="1755340"/>
                  <a:pt x="1853465" y="1635410"/>
                </a:cubicBezTo>
                <a:lnTo>
                  <a:pt x="1853465" y="163541"/>
                </a:lnTo>
                <a:lnTo>
                  <a:pt x="1580896" y="163541"/>
                </a:lnTo>
                <a:close/>
              </a:path>
            </a:pathLst>
          </a:custGeom>
          <a:solidFill>
            <a:srgbClr val="000000"/>
          </a:solidFill>
          <a:ln w="27186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solidFill>
                <a:srgbClr val="8DAE10"/>
              </a:solidFill>
            </a:endParaRPr>
          </a:p>
        </p:txBody>
      </p:sp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FE993DD8-91C3-6BD8-4A90-8864CE7D3EBE}"/>
              </a:ext>
            </a:extLst>
          </p:cNvPr>
          <p:cNvSpPr/>
          <p:nvPr/>
        </p:nvSpPr>
        <p:spPr>
          <a:xfrm>
            <a:off x="7181508" y="4034431"/>
            <a:ext cx="1035759" cy="109027"/>
          </a:xfrm>
          <a:custGeom>
            <a:avLst/>
            <a:gdLst>
              <a:gd name="connsiteX0" fmla="*/ 0 w 1035759"/>
              <a:gd name="connsiteY0" fmla="*/ 0 h 109027"/>
              <a:gd name="connsiteX1" fmla="*/ 1035760 w 1035759"/>
              <a:gd name="connsiteY1" fmla="*/ 0 h 109027"/>
              <a:gd name="connsiteX2" fmla="*/ 1035760 w 1035759"/>
              <a:gd name="connsiteY2" fmla="*/ 109027 h 109027"/>
              <a:gd name="connsiteX3" fmla="*/ 0 w 1035759"/>
              <a:gd name="connsiteY3" fmla="*/ 109027 h 109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5759" h="109027">
                <a:moveTo>
                  <a:pt x="0" y="0"/>
                </a:moveTo>
                <a:lnTo>
                  <a:pt x="1035760" y="0"/>
                </a:lnTo>
                <a:lnTo>
                  <a:pt x="1035760" y="109027"/>
                </a:lnTo>
                <a:lnTo>
                  <a:pt x="0" y="109027"/>
                </a:lnTo>
                <a:close/>
              </a:path>
            </a:pathLst>
          </a:custGeom>
          <a:solidFill>
            <a:srgbClr val="000000"/>
          </a:solidFill>
          <a:ln w="2718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6F943C59-B20B-A10F-FFF8-D9C6D1017432}"/>
              </a:ext>
            </a:extLst>
          </p:cNvPr>
          <p:cNvSpPr/>
          <p:nvPr/>
        </p:nvSpPr>
        <p:spPr>
          <a:xfrm>
            <a:off x="7753901" y="4252486"/>
            <a:ext cx="463366" cy="109027"/>
          </a:xfrm>
          <a:custGeom>
            <a:avLst/>
            <a:gdLst>
              <a:gd name="connsiteX0" fmla="*/ 0 w 463366"/>
              <a:gd name="connsiteY0" fmla="*/ 0 h 109027"/>
              <a:gd name="connsiteX1" fmla="*/ 463366 w 463366"/>
              <a:gd name="connsiteY1" fmla="*/ 0 h 109027"/>
              <a:gd name="connsiteX2" fmla="*/ 463366 w 463366"/>
              <a:gd name="connsiteY2" fmla="*/ 109027 h 109027"/>
              <a:gd name="connsiteX3" fmla="*/ 0 w 463366"/>
              <a:gd name="connsiteY3" fmla="*/ 109027 h 109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366" h="109027">
                <a:moveTo>
                  <a:pt x="0" y="0"/>
                </a:moveTo>
                <a:lnTo>
                  <a:pt x="463366" y="0"/>
                </a:lnTo>
                <a:lnTo>
                  <a:pt x="463366" y="109027"/>
                </a:lnTo>
                <a:lnTo>
                  <a:pt x="0" y="109027"/>
                </a:lnTo>
                <a:close/>
              </a:path>
            </a:pathLst>
          </a:custGeom>
          <a:solidFill>
            <a:srgbClr val="000000"/>
          </a:solidFill>
          <a:ln w="2718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C119AF69-6622-FBA5-F183-F2677E05FB33}"/>
              </a:ext>
            </a:extLst>
          </p:cNvPr>
          <p:cNvSpPr/>
          <p:nvPr/>
        </p:nvSpPr>
        <p:spPr>
          <a:xfrm>
            <a:off x="7753901" y="4470541"/>
            <a:ext cx="463366" cy="109027"/>
          </a:xfrm>
          <a:custGeom>
            <a:avLst/>
            <a:gdLst>
              <a:gd name="connsiteX0" fmla="*/ 0 w 463366"/>
              <a:gd name="connsiteY0" fmla="*/ 0 h 109027"/>
              <a:gd name="connsiteX1" fmla="*/ 463366 w 463366"/>
              <a:gd name="connsiteY1" fmla="*/ 0 h 109027"/>
              <a:gd name="connsiteX2" fmla="*/ 463366 w 463366"/>
              <a:gd name="connsiteY2" fmla="*/ 109027 h 109027"/>
              <a:gd name="connsiteX3" fmla="*/ 0 w 463366"/>
              <a:gd name="connsiteY3" fmla="*/ 109027 h 109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366" h="109027">
                <a:moveTo>
                  <a:pt x="0" y="0"/>
                </a:moveTo>
                <a:lnTo>
                  <a:pt x="463366" y="0"/>
                </a:lnTo>
                <a:lnTo>
                  <a:pt x="463366" y="109027"/>
                </a:lnTo>
                <a:lnTo>
                  <a:pt x="0" y="109027"/>
                </a:lnTo>
                <a:close/>
              </a:path>
            </a:pathLst>
          </a:custGeom>
          <a:solidFill>
            <a:srgbClr val="000000"/>
          </a:solidFill>
          <a:ln w="2718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EA94ED2C-71A2-2B14-E7F4-DC239E3F002D}"/>
              </a:ext>
            </a:extLst>
          </p:cNvPr>
          <p:cNvSpPr/>
          <p:nvPr/>
        </p:nvSpPr>
        <p:spPr>
          <a:xfrm>
            <a:off x="7181508" y="4252486"/>
            <a:ext cx="463366" cy="327082"/>
          </a:xfrm>
          <a:custGeom>
            <a:avLst/>
            <a:gdLst>
              <a:gd name="connsiteX0" fmla="*/ 0 w 463366"/>
              <a:gd name="connsiteY0" fmla="*/ 0 h 327082"/>
              <a:gd name="connsiteX1" fmla="*/ 463366 w 463366"/>
              <a:gd name="connsiteY1" fmla="*/ 0 h 327082"/>
              <a:gd name="connsiteX2" fmla="*/ 463366 w 463366"/>
              <a:gd name="connsiteY2" fmla="*/ 327082 h 327082"/>
              <a:gd name="connsiteX3" fmla="*/ 0 w 463366"/>
              <a:gd name="connsiteY3" fmla="*/ 327082 h 32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366" h="327082">
                <a:moveTo>
                  <a:pt x="0" y="0"/>
                </a:moveTo>
                <a:lnTo>
                  <a:pt x="463366" y="0"/>
                </a:lnTo>
                <a:lnTo>
                  <a:pt x="463366" y="327082"/>
                </a:lnTo>
                <a:lnTo>
                  <a:pt x="0" y="327082"/>
                </a:lnTo>
                <a:close/>
              </a:path>
            </a:pathLst>
          </a:custGeom>
          <a:solidFill>
            <a:srgbClr val="000000"/>
          </a:solidFill>
          <a:ln w="2718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62F3F89A-BDD6-3091-670D-612E48681D74}"/>
              </a:ext>
            </a:extLst>
          </p:cNvPr>
          <p:cNvSpPr/>
          <p:nvPr/>
        </p:nvSpPr>
        <p:spPr>
          <a:xfrm>
            <a:off x="7181508" y="4688595"/>
            <a:ext cx="1035759" cy="109027"/>
          </a:xfrm>
          <a:custGeom>
            <a:avLst/>
            <a:gdLst>
              <a:gd name="connsiteX0" fmla="*/ 0 w 1035759"/>
              <a:gd name="connsiteY0" fmla="*/ 0 h 109027"/>
              <a:gd name="connsiteX1" fmla="*/ 1035760 w 1035759"/>
              <a:gd name="connsiteY1" fmla="*/ 0 h 109027"/>
              <a:gd name="connsiteX2" fmla="*/ 1035760 w 1035759"/>
              <a:gd name="connsiteY2" fmla="*/ 109027 h 109027"/>
              <a:gd name="connsiteX3" fmla="*/ 0 w 1035759"/>
              <a:gd name="connsiteY3" fmla="*/ 109027 h 109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5759" h="109027">
                <a:moveTo>
                  <a:pt x="0" y="0"/>
                </a:moveTo>
                <a:lnTo>
                  <a:pt x="1035760" y="0"/>
                </a:lnTo>
                <a:lnTo>
                  <a:pt x="1035760" y="109027"/>
                </a:lnTo>
                <a:lnTo>
                  <a:pt x="0" y="109027"/>
                </a:lnTo>
                <a:close/>
              </a:path>
            </a:pathLst>
          </a:custGeom>
          <a:solidFill>
            <a:srgbClr val="000000"/>
          </a:solidFill>
          <a:ln w="2718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1D61EF95-75BE-7C16-AAC0-9BE98FF7DB2D}"/>
              </a:ext>
            </a:extLst>
          </p:cNvPr>
          <p:cNvSpPr/>
          <p:nvPr/>
        </p:nvSpPr>
        <p:spPr>
          <a:xfrm>
            <a:off x="7753901" y="4906650"/>
            <a:ext cx="463366" cy="327082"/>
          </a:xfrm>
          <a:custGeom>
            <a:avLst/>
            <a:gdLst>
              <a:gd name="connsiteX0" fmla="*/ 0 w 463366"/>
              <a:gd name="connsiteY0" fmla="*/ 0 h 327082"/>
              <a:gd name="connsiteX1" fmla="*/ 463366 w 463366"/>
              <a:gd name="connsiteY1" fmla="*/ 0 h 327082"/>
              <a:gd name="connsiteX2" fmla="*/ 463366 w 463366"/>
              <a:gd name="connsiteY2" fmla="*/ 327082 h 327082"/>
              <a:gd name="connsiteX3" fmla="*/ 0 w 463366"/>
              <a:gd name="connsiteY3" fmla="*/ 327082 h 32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366" h="327082">
                <a:moveTo>
                  <a:pt x="0" y="0"/>
                </a:moveTo>
                <a:lnTo>
                  <a:pt x="463366" y="0"/>
                </a:lnTo>
                <a:lnTo>
                  <a:pt x="463366" y="327082"/>
                </a:lnTo>
                <a:lnTo>
                  <a:pt x="0" y="327082"/>
                </a:lnTo>
                <a:close/>
              </a:path>
            </a:pathLst>
          </a:custGeom>
          <a:solidFill>
            <a:srgbClr val="000000"/>
          </a:solidFill>
          <a:ln w="2718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1578787-7C17-3B6E-F639-73B41DE75595}"/>
              </a:ext>
            </a:extLst>
          </p:cNvPr>
          <p:cNvSpPr/>
          <p:nvPr/>
        </p:nvSpPr>
        <p:spPr>
          <a:xfrm>
            <a:off x="7181508" y="4906650"/>
            <a:ext cx="463366" cy="109027"/>
          </a:xfrm>
          <a:custGeom>
            <a:avLst/>
            <a:gdLst>
              <a:gd name="connsiteX0" fmla="*/ 0 w 463366"/>
              <a:gd name="connsiteY0" fmla="*/ 0 h 109027"/>
              <a:gd name="connsiteX1" fmla="*/ 463366 w 463366"/>
              <a:gd name="connsiteY1" fmla="*/ 0 h 109027"/>
              <a:gd name="connsiteX2" fmla="*/ 463366 w 463366"/>
              <a:gd name="connsiteY2" fmla="*/ 109027 h 109027"/>
              <a:gd name="connsiteX3" fmla="*/ 0 w 463366"/>
              <a:gd name="connsiteY3" fmla="*/ 109027 h 109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366" h="109027">
                <a:moveTo>
                  <a:pt x="0" y="0"/>
                </a:moveTo>
                <a:lnTo>
                  <a:pt x="463366" y="0"/>
                </a:lnTo>
                <a:lnTo>
                  <a:pt x="463366" y="109027"/>
                </a:lnTo>
                <a:lnTo>
                  <a:pt x="0" y="109027"/>
                </a:lnTo>
                <a:close/>
              </a:path>
            </a:pathLst>
          </a:custGeom>
          <a:solidFill>
            <a:srgbClr val="000000"/>
          </a:solidFill>
          <a:ln w="2718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411A6917-5240-98D4-B0DA-8CE6FE98EE41}"/>
              </a:ext>
            </a:extLst>
          </p:cNvPr>
          <p:cNvSpPr/>
          <p:nvPr/>
        </p:nvSpPr>
        <p:spPr>
          <a:xfrm>
            <a:off x="7181508" y="5124705"/>
            <a:ext cx="463366" cy="109027"/>
          </a:xfrm>
          <a:custGeom>
            <a:avLst/>
            <a:gdLst>
              <a:gd name="connsiteX0" fmla="*/ 0 w 463366"/>
              <a:gd name="connsiteY0" fmla="*/ 0 h 109027"/>
              <a:gd name="connsiteX1" fmla="*/ 463366 w 463366"/>
              <a:gd name="connsiteY1" fmla="*/ 0 h 109027"/>
              <a:gd name="connsiteX2" fmla="*/ 463366 w 463366"/>
              <a:gd name="connsiteY2" fmla="*/ 109027 h 109027"/>
              <a:gd name="connsiteX3" fmla="*/ 0 w 463366"/>
              <a:gd name="connsiteY3" fmla="*/ 109027 h 109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366" h="109027">
                <a:moveTo>
                  <a:pt x="0" y="0"/>
                </a:moveTo>
                <a:lnTo>
                  <a:pt x="463366" y="0"/>
                </a:lnTo>
                <a:lnTo>
                  <a:pt x="463366" y="109027"/>
                </a:lnTo>
                <a:lnTo>
                  <a:pt x="0" y="109027"/>
                </a:lnTo>
                <a:close/>
              </a:path>
            </a:pathLst>
          </a:custGeom>
          <a:solidFill>
            <a:srgbClr val="000000"/>
          </a:solidFill>
          <a:ln w="2718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2758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26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feld 3">
            <a:extLst>
              <a:ext uri="{FF2B5EF4-FFF2-40B4-BE49-F238E27FC236}">
                <a16:creationId xmlns:a16="http://schemas.microsoft.com/office/drawing/2014/main" id="{3E56CD12-088D-4BE6-9541-E76D405D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12530"/>
            <a:ext cx="77501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2.6 Stakeholders: Corporations</a:t>
            </a:r>
          </a:p>
        </p:txBody>
      </p:sp>
      <p:sp>
        <p:nvSpPr>
          <p:cNvPr id="12293" name="Textfeld 4">
            <a:extLst>
              <a:ext uri="{FF2B5EF4-FFF2-40B4-BE49-F238E27FC236}">
                <a16:creationId xmlns:a16="http://schemas.microsoft.com/office/drawing/2014/main" id="{6276DD2B-46E8-4F56-A698-418FF4B4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3" y="1579058"/>
            <a:ext cx="7656058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important factor for local politics due to income through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taxes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need for space, infrastructure, workers, etc.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connections with local politicians: networking or lobbying?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None/>
            </a:pPr>
            <a:endParaRPr lang="en-GB" altLang="de-DE" sz="20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endParaRPr lang="en-GB" altLang="de-DE" sz="16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endParaRPr lang="en-GB" altLang="de-DE" sz="16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endParaRPr lang="en-GB" altLang="de-DE" sz="20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Grafik 2" descr="Fabrik mit einfarbiger Füllung">
            <a:extLst>
              <a:ext uri="{FF2B5EF4-FFF2-40B4-BE49-F238E27FC236}">
                <a16:creationId xmlns:a16="http://schemas.microsoft.com/office/drawing/2014/main" id="{0EB9CD27-B701-6193-6D2B-F036118A7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116" y="2968906"/>
            <a:ext cx="2560889" cy="2560889"/>
          </a:xfrm>
          <a:prstGeom prst="rect">
            <a:avLst/>
          </a:prstGeom>
        </p:spPr>
      </p:pic>
      <p:pic>
        <p:nvPicPr>
          <p:cNvPr id="9" name="Grafik 8" descr="Stadt Silhouette">
            <a:extLst>
              <a:ext uri="{FF2B5EF4-FFF2-40B4-BE49-F238E27FC236}">
                <a16:creationId xmlns:a16="http://schemas.microsoft.com/office/drawing/2014/main" id="{B1BF48C1-BD7F-C2A8-F907-1821366AC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03596" y="3180420"/>
            <a:ext cx="2349375" cy="234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75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27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feld 3">
            <a:extLst>
              <a:ext uri="{FF2B5EF4-FFF2-40B4-BE49-F238E27FC236}">
                <a16:creationId xmlns:a16="http://schemas.microsoft.com/office/drawing/2014/main" id="{3E56CD12-088D-4BE6-9541-E76D405D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12530"/>
            <a:ext cx="77501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32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2.7 </a:t>
            </a:r>
            <a:r>
              <a:rPr lang="de-DE" altLang="de-DE" sz="32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Limitations</a:t>
            </a:r>
            <a:r>
              <a:rPr lang="de-DE" altLang="de-DE" sz="32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32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of</a:t>
            </a:r>
            <a:r>
              <a:rPr lang="de-DE" altLang="de-DE" sz="32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32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Local</a:t>
            </a:r>
            <a:r>
              <a:rPr lang="de-DE" altLang="de-DE" sz="32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Self-government</a:t>
            </a:r>
          </a:p>
        </p:txBody>
      </p:sp>
      <p:sp>
        <p:nvSpPr>
          <p:cNvPr id="12293" name="Textfeld 4">
            <a:extLst>
              <a:ext uri="{FF2B5EF4-FFF2-40B4-BE49-F238E27FC236}">
                <a16:creationId xmlns:a16="http://schemas.microsoft.com/office/drawing/2014/main" id="{6276DD2B-46E8-4F56-A698-418FF4B4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1808794"/>
            <a:ext cx="7750174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interplay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between many actors on different levels 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altLang="de-DE" sz="20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pathdependencies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Law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(</a:t>
            </a:r>
            <a:r>
              <a:rPr lang="en-GB" altLang="de-DE" sz="20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Land, EU, etc.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)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Europeanisation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(Europe-wide tender, public contracting, economic development, etc.)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Financial situation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/ budgetary consolidation/ rising prices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economic fluctuations 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variations in income</a:t>
            </a:r>
            <a:endParaRPr lang="en-GB" altLang="de-DE" sz="20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fulfilling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federal or </a:t>
            </a:r>
            <a:r>
              <a:rPr lang="en-GB" altLang="de-DE" sz="20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Länder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tasks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conflict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in council 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no majority </a:t>
            </a:r>
            <a:endParaRPr lang="en-GB" altLang="de-DE" sz="20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…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None/>
            </a:pPr>
            <a:endParaRPr lang="en-GB" altLang="de-DE" sz="20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175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5432295-631E-4B03-9087-217BF27F4A0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73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altLang="de-DE">
              <a:solidFill>
                <a:srgbClr val="17365C"/>
              </a:solidFill>
            </a:endParaRPr>
          </a:p>
        </p:txBody>
      </p:sp>
      <p:sp>
        <p:nvSpPr>
          <p:cNvPr id="3" name="Sprechblase: rechteckig 2">
            <a:extLst>
              <a:ext uri="{FF2B5EF4-FFF2-40B4-BE49-F238E27FC236}">
                <a16:creationId xmlns:a16="http://schemas.microsoft.com/office/drawing/2014/main" id="{848B644C-9388-1A80-AEBD-0111044AD628}"/>
              </a:ext>
            </a:extLst>
          </p:cNvPr>
          <p:cNvSpPr/>
          <p:nvPr/>
        </p:nvSpPr>
        <p:spPr>
          <a:xfrm>
            <a:off x="4913439" y="3818650"/>
            <a:ext cx="3900361" cy="2114045"/>
          </a:xfrm>
          <a:prstGeom prst="wedgeRectCallout">
            <a:avLst>
              <a:gd name="adj1" fmla="val 51418"/>
              <a:gd name="adj2" fmla="val 69862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67" name="Textfeld 4">
            <a:extLst>
              <a:ext uri="{FF2B5EF4-FFF2-40B4-BE49-F238E27FC236}">
                <a16:creationId xmlns:a16="http://schemas.microsoft.com/office/drawing/2014/main" id="{B877CAFC-9C58-489F-B4AB-FEFA9B383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000250"/>
            <a:ext cx="84709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4800" dirty="0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3. </a:t>
            </a:r>
            <a:r>
              <a:rPr lang="de-DE" altLang="de-DE" sz="4800" dirty="0" err="1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Conclusion</a:t>
            </a:r>
            <a:endParaRPr lang="de-DE" altLang="de-DE" sz="4800" dirty="0">
              <a:solidFill>
                <a:schemeClr val="bg1"/>
              </a:solidFill>
              <a:latin typeface="RubFlama"/>
              <a:cs typeface="Arial" panose="020B0604020202020204" pitchFamily="34" charset="0"/>
            </a:endParaRPr>
          </a:p>
        </p:txBody>
      </p:sp>
      <p:sp>
        <p:nvSpPr>
          <p:cNvPr id="2" name="Textfeld 4">
            <a:extLst>
              <a:ext uri="{FF2B5EF4-FFF2-40B4-BE49-F238E27FC236}">
                <a16:creationId xmlns:a16="http://schemas.microsoft.com/office/drawing/2014/main" id="{5C16734A-2B60-B13F-C671-567E335B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885" y="3891479"/>
            <a:ext cx="3655915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3000" dirty="0" err="1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What‘s</a:t>
            </a:r>
            <a:r>
              <a:rPr lang="de-DE" altLang="de-DE" sz="3000" dirty="0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 so </a:t>
            </a:r>
            <a:r>
              <a:rPr lang="de-DE" altLang="de-DE" sz="3000" dirty="0" err="1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special</a:t>
            </a:r>
            <a:r>
              <a:rPr lang="de-DE" altLang="de-DE" sz="3000" dirty="0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 </a:t>
            </a:r>
            <a:r>
              <a:rPr lang="de-DE" altLang="de-DE" sz="3000" dirty="0" err="1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about</a:t>
            </a:r>
            <a:r>
              <a:rPr lang="de-DE" altLang="de-DE" sz="3000" dirty="0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 </a:t>
            </a:r>
            <a:r>
              <a:rPr lang="de-DE" altLang="de-DE" sz="3000" dirty="0" err="1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local</a:t>
            </a:r>
            <a:r>
              <a:rPr lang="de-DE" altLang="de-DE" sz="3000" dirty="0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 </a:t>
            </a:r>
            <a:r>
              <a:rPr lang="de-DE" altLang="de-DE" sz="3000" dirty="0" err="1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government</a:t>
            </a:r>
            <a:r>
              <a:rPr lang="de-DE" altLang="de-DE" sz="3000" dirty="0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 and </a:t>
            </a:r>
            <a:r>
              <a:rPr lang="de-DE" altLang="de-DE" sz="3000" dirty="0" err="1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politics</a:t>
            </a:r>
            <a:r>
              <a:rPr lang="de-DE" altLang="de-DE" sz="3000" dirty="0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 in Germany?</a:t>
            </a:r>
          </a:p>
        </p:txBody>
      </p:sp>
    </p:spTree>
    <p:extLst>
      <p:ext uri="{BB962C8B-B14F-4D97-AF65-F5344CB8AC3E}">
        <p14:creationId xmlns:p14="http://schemas.microsoft.com/office/powerpoint/2010/main" val="1831619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29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feld 3">
            <a:extLst>
              <a:ext uri="{FF2B5EF4-FFF2-40B4-BE49-F238E27FC236}">
                <a16:creationId xmlns:a16="http://schemas.microsoft.com/office/drawing/2014/main" id="{3E56CD12-088D-4BE6-9541-E76D405D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2" y="412530"/>
            <a:ext cx="805665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3200" dirty="0" err="1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Concluding</a:t>
            </a:r>
            <a:r>
              <a:rPr lang="de-DE" altLang="de-DE" sz="3200" dirty="0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 </a:t>
            </a:r>
            <a:r>
              <a:rPr lang="de-DE" altLang="de-DE" sz="3200" dirty="0" err="1">
                <a:solidFill>
                  <a:srgbClr val="17365C"/>
                </a:solidFill>
                <a:latin typeface="RubFlama"/>
                <a:cs typeface="Arial" panose="020B0604020202020204" pitchFamily="34" charset="0"/>
              </a:rPr>
              <a:t>Remarks</a:t>
            </a:r>
            <a:endParaRPr lang="de-DE" altLang="de-DE" sz="3200" dirty="0">
              <a:solidFill>
                <a:srgbClr val="17365C"/>
              </a:solidFill>
              <a:latin typeface="RubFlama"/>
              <a:cs typeface="Arial" panose="020B0604020202020204" pitchFamily="34" charset="0"/>
            </a:endParaRPr>
          </a:p>
        </p:txBody>
      </p:sp>
      <p:sp>
        <p:nvSpPr>
          <p:cNvPr id="12293" name="Textfeld 4">
            <a:extLst>
              <a:ext uri="{FF2B5EF4-FFF2-40B4-BE49-F238E27FC236}">
                <a16:creationId xmlns:a16="http://schemas.microsoft.com/office/drawing/2014/main" id="{6276DD2B-46E8-4F56-A698-418FF4B4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3" y="1328205"/>
            <a:ext cx="7656058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None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structure of local politics in Germany is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complex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; varieties prevail despite homogenisation of constitutional outline of </a:t>
            </a:r>
            <a:r>
              <a:rPr lang="en-GB" altLang="de-DE" sz="20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Länder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 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no sample solution for every municipality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interdependencies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within multilevel Governance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self-government central and guaranteed by </a:t>
            </a:r>
            <a:r>
              <a:rPr lang="en-GB" altLang="de-DE" sz="20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Grundgesetz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but political reality shows limits to local autonomy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many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crises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unfold at the local level  pressure high 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local politicians important stakeholders in political system but influence on higher tiers limited  decisions affect them but they have a limited say</a:t>
            </a:r>
          </a:p>
        </p:txBody>
      </p:sp>
    </p:spTree>
    <p:extLst>
      <p:ext uri="{BB962C8B-B14F-4D97-AF65-F5344CB8AC3E}">
        <p14:creationId xmlns:p14="http://schemas.microsoft.com/office/powerpoint/2010/main" val="2480378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5432295-631E-4B03-9087-217BF27F4A0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73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altLang="de-DE">
              <a:solidFill>
                <a:srgbClr val="17365C"/>
              </a:solidFill>
            </a:endParaRPr>
          </a:p>
        </p:txBody>
      </p:sp>
      <p:sp>
        <p:nvSpPr>
          <p:cNvPr id="11267" name="Textfeld 4">
            <a:extLst>
              <a:ext uri="{FF2B5EF4-FFF2-40B4-BE49-F238E27FC236}">
                <a16:creationId xmlns:a16="http://schemas.microsoft.com/office/drawing/2014/main" id="{B877CAFC-9C58-489F-B4AB-FEFA9B383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000250"/>
            <a:ext cx="84709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4800" dirty="0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1. Political System Federal </a:t>
            </a:r>
            <a:r>
              <a:rPr lang="de-DE" altLang="de-DE" sz="4800" dirty="0" err="1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Republic</a:t>
            </a:r>
            <a:r>
              <a:rPr lang="de-DE" altLang="de-DE" sz="4800" dirty="0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 </a:t>
            </a:r>
            <a:r>
              <a:rPr lang="de-DE" altLang="de-DE" sz="4800" dirty="0" err="1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of</a:t>
            </a:r>
            <a:r>
              <a:rPr lang="de-DE" altLang="de-DE" sz="4800" dirty="0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 Germany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5432295-631E-4B03-9087-217BF27F4A0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73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altLang="de-DE">
              <a:solidFill>
                <a:srgbClr val="17365C"/>
              </a:solidFill>
            </a:endParaRPr>
          </a:p>
        </p:txBody>
      </p:sp>
      <p:sp>
        <p:nvSpPr>
          <p:cNvPr id="11267" name="Textfeld 4">
            <a:extLst>
              <a:ext uri="{FF2B5EF4-FFF2-40B4-BE49-F238E27FC236}">
                <a16:creationId xmlns:a16="http://schemas.microsoft.com/office/drawing/2014/main" id="{B877CAFC-9C58-489F-B4AB-FEFA9B383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000250"/>
            <a:ext cx="84709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4800" dirty="0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4. Questions?</a:t>
            </a:r>
          </a:p>
        </p:txBody>
      </p:sp>
      <p:pic>
        <p:nvPicPr>
          <p:cNvPr id="3" name="Grafik 2" descr="Fragen mit einfarbiger Füllung">
            <a:extLst>
              <a:ext uri="{FF2B5EF4-FFF2-40B4-BE49-F238E27FC236}">
                <a16:creationId xmlns:a16="http://schemas.microsoft.com/office/drawing/2014/main" id="{EFFE013C-0C64-87D6-296E-F6EBF0709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4788" y="3227976"/>
            <a:ext cx="3022375" cy="302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59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31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feld 3">
            <a:extLst>
              <a:ext uri="{FF2B5EF4-FFF2-40B4-BE49-F238E27FC236}">
                <a16:creationId xmlns:a16="http://schemas.microsoft.com/office/drawing/2014/main" id="{3E56CD12-088D-4BE6-9541-E76D405D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12530"/>
            <a:ext cx="77501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32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Literature</a:t>
            </a:r>
            <a:r>
              <a:rPr lang="de-DE" altLang="de-DE" sz="32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293" name="Textfeld 4">
            <a:extLst>
              <a:ext uri="{FF2B5EF4-FFF2-40B4-BE49-F238E27FC236}">
                <a16:creationId xmlns:a16="http://schemas.microsoft.com/office/drawing/2014/main" id="{6276DD2B-46E8-4F56-A698-418FF4B4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92" y="1000205"/>
            <a:ext cx="8772015" cy="521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Bogumil, Jörg/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Gehne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 David H./ Süß, Louisa Anna (2024): Ehrenamtliche Bürgermeister in Deutschland. Das unbekannte Wesen, Springer VS: Wiesbaden. </a:t>
            </a:r>
          </a:p>
          <a:p>
            <a:pPr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Bogumil, Jörg/ Holtkamp, Lars (2023): </a:t>
            </a:r>
            <a:r>
              <a:rPr lang="de-DE" altLang="de-DE" sz="14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Kommunalpolitik und Kommunalverwaltung. Eine praxisorientierte Einführung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 2nd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edition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 Bundeszentrale für politische Bildung: Bonn.</a:t>
            </a:r>
          </a:p>
          <a:p>
            <a:pPr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Egner, Björn (2017):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Directly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Elected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Mayors in Germany. Leadership and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Institutional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Context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 in: David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Sweeting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(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eds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.): </a:t>
            </a:r>
            <a:r>
              <a:rPr lang="de-DE" altLang="de-DE" sz="14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Directly</a:t>
            </a:r>
            <a:r>
              <a:rPr lang="de-DE" altLang="de-DE" sz="14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14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Elected</a:t>
            </a:r>
            <a:r>
              <a:rPr lang="de-DE" altLang="de-DE" sz="14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Mayors in Urban </a:t>
            </a:r>
            <a:r>
              <a:rPr lang="de-DE" altLang="de-DE" sz="14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Governance</a:t>
            </a:r>
            <a:r>
              <a:rPr lang="de-DE" altLang="de-DE" sz="14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. Impact and Practice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 The Policy Press: Bristol, pp. 159-178. </a:t>
            </a:r>
          </a:p>
          <a:p>
            <a:pPr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Frenzel, Eike Michael (2013):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Local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Government in Germany. An Indispensable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level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of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EU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governance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 in: Carlo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Panara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/ Michael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Varney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(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eds</a:t>
            </a:r>
            <a:r>
              <a:rPr lang="de-DE" altLang="de-DE" sz="14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.): </a:t>
            </a:r>
            <a:r>
              <a:rPr lang="de-DE" altLang="de-DE" sz="14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Local</a:t>
            </a:r>
            <a:r>
              <a:rPr lang="de-DE" altLang="de-DE" sz="14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Government in Europe. The ‚</a:t>
            </a:r>
            <a:r>
              <a:rPr lang="de-DE" altLang="de-DE" sz="14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fourth</a:t>
            </a:r>
            <a:r>
              <a:rPr lang="de-DE" altLang="de-DE" sz="14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14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level</a:t>
            </a:r>
            <a:r>
              <a:rPr lang="de-DE" altLang="de-DE" sz="14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‘ in </a:t>
            </a:r>
            <a:r>
              <a:rPr lang="de-DE" altLang="de-DE" sz="14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the</a:t>
            </a:r>
            <a:r>
              <a:rPr lang="de-DE" altLang="de-DE" sz="14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EU </a:t>
            </a:r>
            <a:r>
              <a:rPr lang="de-DE" altLang="de-DE" sz="14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multilayered</a:t>
            </a:r>
            <a:r>
              <a:rPr lang="de-DE" altLang="de-DE" sz="14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14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system</a:t>
            </a:r>
            <a:r>
              <a:rPr lang="de-DE" altLang="de-DE" sz="14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14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of</a:t>
            </a:r>
            <a:r>
              <a:rPr lang="de-DE" altLang="de-DE" sz="14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14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Governance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 Routledge: London, pp. 97-127.</a:t>
            </a:r>
          </a:p>
          <a:p>
            <a:pPr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Fich, Mathias (2011):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Local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Politics in Germany: Constitutional Basics, Problems and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Current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Developments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 in: Reimund Seidelmann (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eds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.): </a:t>
            </a:r>
            <a:r>
              <a:rPr lang="de-DE" altLang="de-DE" sz="14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The New Germany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 Nomos: Baden-Baden, pp. 269-274.</a:t>
            </a:r>
          </a:p>
          <a:p>
            <a:pPr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Ruge, Kay/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Ritgen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 Klaus (2021):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Local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Self-Government and Administration, in: Sabine Kuhlmann et al. (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eds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.): </a:t>
            </a:r>
            <a:r>
              <a:rPr lang="de-DE" altLang="de-DE" sz="14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Public Administration in Germany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 Palgrave Macmillan: Basingstoke, pp. 123-141.</a:t>
            </a:r>
          </a:p>
          <a:p>
            <a:pPr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Vetter, Angelika (2022): Germany. A Variety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of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Local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Elections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in a Federal System, in: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Genzdwill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 Kjaer,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Steyvers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(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eds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.): </a:t>
            </a:r>
            <a:r>
              <a:rPr lang="de-DE" altLang="de-DE" sz="14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The Routledge Handbook </a:t>
            </a:r>
            <a:r>
              <a:rPr lang="de-DE" altLang="de-DE" sz="14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of</a:t>
            </a:r>
            <a:r>
              <a:rPr lang="de-DE" altLang="de-DE" sz="14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14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Local</a:t>
            </a:r>
            <a:r>
              <a:rPr lang="de-DE" altLang="de-DE" sz="14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14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Elections</a:t>
            </a:r>
            <a:r>
              <a:rPr lang="de-DE" altLang="de-DE" sz="14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and Voting in Europe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 Routledge: London, pp. 126-139.</a:t>
            </a:r>
          </a:p>
          <a:p>
            <a:pPr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Wegschaider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 Klaudia/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Gross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 Martin/ Schmid, Sophia (2023):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Studying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politics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at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the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local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level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in Germany: a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tale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of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missing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data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 in</a:t>
            </a:r>
            <a:r>
              <a:rPr lang="de-DE" altLang="de-DE" sz="14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: Zeitschrift für Vergleichende Politikwissenschaft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Wollmann, Hellmut (2005): The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Directly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Elected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Executive Mayor in German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Local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Government, in: R. Berg&amp; N. Rao (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eds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.): </a:t>
            </a:r>
            <a:r>
              <a:rPr lang="de-DE" altLang="de-DE" sz="14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Transforming</a:t>
            </a:r>
            <a:r>
              <a:rPr lang="de-DE" altLang="de-DE" sz="14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sz="14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Local</a:t>
            </a:r>
            <a:r>
              <a:rPr lang="de-DE" altLang="de-DE" sz="14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Political Leadership,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Palgrave Macmillan: London, pp. 29-41. </a:t>
            </a:r>
          </a:p>
          <a:p>
            <a:pPr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Wollmann, Hellmut (2024):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Local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Government and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Governance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in Germany. Challenges, Responses and </a:t>
            </a:r>
            <a:r>
              <a:rPr lang="de-DE" altLang="de-DE" sz="14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Perspectives</a:t>
            </a:r>
            <a:r>
              <a:rPr lang="de-DE" altLang="de-DE" sz="14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 Springer: Wiesbaden. </a:t>
            </a:r>
          </a:p>
          <a:p>
            <a:pPr lvl="1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endParaRPr lang="de-DE" altLang="de-DE" sz="14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741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feld 3">
            <a:extLst>
              <a:ext uri="{FF2B5EF4-FFF2-40B4-BE49-F238E27FC236}">
                <a16:creationId xmlns:a16="http://schemas.microsoft.com/office/drawing/2014/main" id="{3E56CD12-088D-4BE6-9541-E76D405D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12530"/>
            <a:ext cx="775017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1.1 State </a:t>
            </a:r>
            <a:r>
              <a:rPr lang="de-DE" altLang="de-DE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Structure</a:t>
            </a:r>
            <a:endParaRPr lang="de-DE" altLang="de-DE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293" name="Textfeld 4">
            <a:extLst>
              <a:ext uri="{FF2B5EF4-FFF2-40B4-BE49-F238E27FC236}">
                <a16:creationId xmlns:a16="http://schemas.microsoft.com/office/drawing/2014/main" id="{6276DD2B-46E8-4F56-A698-418FF4B4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2" y="1976206"/>
            <a:ext cx="7750175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Parliamentary democracy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two-tier federal state with </a:t>
            </a:r>
            <a:r>
              <a:rPr lang="en-GB" altLang="de-DE" sz="20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Bund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(federation) and 16 </a:t>
            </a:r>
            <a:r>
              <a:rPr lang="en-GB" altLang="de-DE" sz="20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Länder 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(states)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Basic Law for the Federal Republic of Germany 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(</a:t>
            </a:r>
            <a:r>
              <a:rPr lang="en-GB" altLang="de-DE" sz="20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Grundgesetz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)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Started as provisional framework, today serves as constitution 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à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Includes local self-government (</a:t>
            </a:r>
            <a:r>
              <a:rPr lang="en-GB" altLang="de-DE" sz="18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Kommunale</a:t>
            </a:r>
            <a:r>
              <a:rPr lang="en-GB" altLang="de-DE" sz="18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altLang="de-DE" sz="18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Selbstverwaltung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, Art. 28 GG) following principle of subsidiarity  </a:t>
            </a: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interplay within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multi-level-governance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: German cooperative federalism 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policy interwovenness (</a:t>
            </a:r>
            <a:r>
              <a:rPr lang="en-GB" altLang="de-DE" sz="2000" i="1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Politikverflechtung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) (Wollmann 2024, p. 10 referring to </a:t>
            </a:r>
            <a:r>
              <a:rPr lang="en-GB" altLang="de-DE" sz="20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Scharpf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et al. 1997) </a:t>
            </a:r>
            <a:endParaRPr lang="en-GB" altLang="de-DE" sz="20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endParaRPr lang="en-GB" altLang="de-DE" sz="20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94A95ED-2A4F-F467-8202-203E8A67D0F6}"/>
              </a:ext>
            </a:extLst>
          </p:cNvPr>
          <p:cNvSpPr txBox="1"/>
          <p:nvPr/>
        </p:nvSpPr>
        <p:spPr>
          <a:xfrm>
            <a:off x="747713" y="983653"/>
            <a:ext cx="73537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latin typeface="RubFlama" panose="02000000000000000000" pitchFamily="2" charset="0"/>
              </a:rPr>
              <a:t>Figure 1: Administrative </a:t>
            </a:r>
            <a:r>
              <a:rPr lang="de-DE" sz="2000" dirty="0" err="1">
                <a:latin typeface="RubFlama" panose="02000000000000000000" pitchFamily="2" charset="0"/>
              </a:rPr>
              <a:t>Divisions</a:t>
            </a:r>
            <a:r>
              <a:rPr lang="de-DE" sz="2000" dirty="0">
                <a:latin typeface="RubFlama" panose="02000000000000000000" pitchFamily="2" charset="0"/>
              </a:rPr>
              <a:t> </a:t>
            </a:r>
            <a:r>
              <a:rPr lang="de-DE" sz="2000" dirty="0" err="1">
                <a:latin typeface="RubFlama" panose="02000000000000000000" pitchFamily="2" charset="0"/>
              </a:rPr>
              <a:t>of</a:t>
            </a:r>
            <a:r>
              <a:rPr lang="de-DE" sz="2000" dirty="0">
                <a:latin typeface="RubFlama" panose="02000000000000000000" pitchFamily="2" charset="0"/>
              </a:rPr>
              <a:t> Germany </a:t>
            </a:r>
            <a:endParaRPr lang="en-GB" sz="2000" dirty="0">
              <a:latin typeface="RubFlama" panose="02000000000000000000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AEE05B4-6206-DEBC-C222-F47A0E072863}"/>
              </a:ext>
            </a:extLst>
          </p:cNvPr>
          <p:cNvSpPr txBox="1"/>
          <p:nvPr/>
        </p:nvSpPr>
        <p:spPr>
          <a:xfrm>
            <a:off x="730705" y="5515792"/>
            <a:ext cx="84132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latin typeface="RubFlama" panose="02000000000000000000" pitchFamily="2" charset="0"/>
              </a:rPr>
              <a:t>Source: Wikipedia, </a:t>
            </a:r>
            <a:r>
              <a:rPr lang="de-DE" sz="1400" dirty="0" err="1">
                <a:latin typeface="RubFlama" panose="02000000000000000000" pitchFamily="2" charset="0"/>
              </a:rPr>
              <a:t>available</a:t>
            </a:r>
            <a:r>
              <a:rPr lang="de-DE" sz="1400" dirty="0">
                <a:latin typeface="RubFlama" panose="02000000000000000000" pitchFamily="2" charset="0"/>
              </a:rPr>
              <a:t> at: </a:t>
            </a:r>
            <a:r>
              <a:rPr lang="de-DE" sz="1400" dirty="0">
                <a:latin typeface="RubFlama" panose="02000000000000000000" pitchFamily="2" charset="0"/>
                <a:hlinkClick r:id="rId2"/>
              </a:rPr>
              <a:t>https://en.wikipedia.org/wiki/File:Administrative_divisions_of_Germany.svg</a:t>
            </a:r>
            <a:r>
              <a:rPr lang="de-DE" sz="1400" dirty="0">
                <a:latin typeface="RubFlama" panose="02000000000000000000" pitchFamily="2" charset="0"/>
              </a:rPr>
              <a:t> </a:t>
            </a:r>
            <a:endParaRPr lang="en-GB" sz="1400" dirty="0">
              <a:latin typeface="RubFlama" panose="02000000000000000000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32216E-A041-5194-EA58-32D805830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880" y="2138880"/>
            <a:ext cx="6390239" cy="3195120"/>
          </a:xfrm>
          <a:prstGeom prst="rect">
            <a:avLst/>
          </a:prstGeom>
        </p:spPr>
      </p:pic>
      <p:sp>
        <p:nvSpPr>
          <p:cNvPr id="2" name="Textfeld 3">
            <a:extLst>
              <a:ext uri="{FF2B5EF4-FFF2-40B4-BE49-F238E27FC236}">
                <a16:creationId xmlns:a16="http://schemas.microsoft.com/office/drawing/2014/main" id="{5B44489B-0CBD-59C5-872A-03C7CB5CD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12530"/>
            <a:ext cx="775017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1.1 State </a:t>
            </a:r>
            <a:r>
              <a:rPr lang="de-DE" altLang="de-DE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Structure</a:t>
            </a:r>
            <a:endParaRPr lang="de-DE" altLang="de-DE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549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07CDB36-8201-5915-706F-42B2B4A5E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28135BCE-CA94-7720-6D29-A7D9AB93F3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B60B4AE-1E01-8598-6DB6-4F1217F427D3}"/>
              </a:ext>
            </a:extLst>
          </p:cNvPr>
          <p:cNvSpPr txBox="1"/>
          <p:nvPr/>
        </p:nvSpPr>
        <p:spPr>
          <a:xfrm>
            <a:off x="730705" y="5515792"/>
            <a:ext cx="84132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 err="1">
                <a:latin typeface="RubFlama" panose="02000000000000000000" pitchFamily="2" charset="0"/>
              </a:rPr>
              <a:t>Adaptations</a:t>
            </a:r>
            <a:r>
              <a:rPr lang="de-DE" sz="1400" dirty="0">
                <a:latin typeface="RubFlama" panose="02000000000000000000" pitchFamily="2" charset="0"/>
              </a:rPr>
              <a:t> </a:t>
            </a:r>
            <a:r>
              <a:rPr lang="de-DE" sz="1400" dirty="0" err="1">
                <a:latin typeface="RubFlama" panose="02000000000000000000" pitchFamily="2" charset="0"/>
              </a:rPr>
              <a:t>based</a:t>
            </a:r>
            <a:r>
              <a:rPr lang="de-DE" sz="1400" dirty="0">
                <a:latin typeface="RubFlama" panose="02000000000000000000" pitchFamily="2" charset="0"/>
              </a:rPr>
              <a:t> on Wollmann 2024, p. 25ff.</a:t>
            </a:r>
            <a:endParaRPr lang="en-GB" sz="1400" dirty="0">
              <a:latin typeface="RubFlama" panose="02000000000000000000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EE352F-4924-BC7A-A027-E760D324D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880" y="2099274"/>
            <a:ext cx="6390239" cy="3195120"/>
          </a:xfrm>
          <a:prstGeom prst="rect">
            <a:avLst/>
          </a:prstGeom>
        </p:spPr>
      </p:pic>
      <p:sp>
        <p:nvSpPr>
          <p:cNvPr id="2" name="Textfeld 3">
            <a:extLst>
              <a:ext uri="{FF2B5EF4-FFF2-40B4-BE49-F238E27FC236}">
                <a16:creationId xmlns:a16="http://schemas.microsoft.com/office/drawing/2014/main" id="{7757FA33-9FF9-DDE6-AB08-954654BA1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12530"/>
            <a:ext cx="775017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1.1 State </a:t>
            </a:r>
            <a:r>
              <a:rPr lang="de-DE" altLang="de-DE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Structure</a:t>
            </a:r>
            <a:endParaRPr lang="de-DE" altLang="de-DE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C5D8D7E-E617-7112-9A19-92AF9D609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81" y="1523999"/>
            <a:ext cx="1466850" cy="977900"/>
          </a:xfrm>
          <a:prstGeom prst="rect">
            <a:avLst/>
          </a:prstGeom>
        </p:spPr>
      </p:pic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AB590A8F-0BBE-E969-84EB-E1BCCFDD45BE}"/>
              </a:ext>
            </a:extLst>
          </p:cNvPr>
          <p:cNvCxnSpPr>
            <a:cxnSpLocks/>
          </p:cNvCxnSpPr>
          <p:nvPr/>
        </p:nvCxnSpPr>
        <p:spPr>
          <a:xfrm flipH="1">
            <a:off x="1376880" y="2487446"/>
            <a:ext cx="18256" cy="1974851"/>
          </a:xfrm>
          <a:prstGeom prst="line">
            <a:avLst/>
          </a:prstGeom>
          <a:ln>
            <a:solidFill>
              <a:srgbClr val="8DA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199FD357-6B51-B65E-AD55-516FB50A0D77}"/>
              </a:ext>
            </a:extLst>
          </p:cNvPr>
          <p:cNvCxnSpPr>
            <a:cxnSpLocks/>
          </p:cNvCxnSpPr>
          <p:nvPr/>
        </p:nvCxnSpPr>
        <p:spPr>
          <a:xfrm>
            <a:off x="1376880" y="4462297"/>
            <a:ext cx="561684" cy="0"/>
          </a:xfrm>
          <a:prstGeom prst="straightConnector1">
            <a:avLst/>
          </a:prstGeom>
          <a:ln>
            <a:solidFill>
              <a:srgbClr val="8DAE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B7975484-8C62-F026-E6C5-052044673BE0}"/>
              </a:ext>
            </a:extLst>
          </p:cNvPr>
          <p:cNvCxnSpPr>
            <a:cxnSpLocks/>
          </p:cNvCxnSpPr>
          <p:nvPr/>
        </p:nvCxnSpPr>
        <p:spPr>
          <a:xfrm>
            <a:off x="1376880" y="3348037"/>
            <a:ext cx="1299645" cy="0"/>
          </a:xfrm>
          <a:prstGeom prst="straightConnector1">
            <a:avLst/>
          </a:prstGeom>
          <a:ln>
            <a:solidFill>
              <a:srgbClr val="8DAE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EB5FC986-D6D9-F19F-D586-D0BFBB3FD019}"/>
              </a:ext>
            </a:extLst>
          </p:cNvPr>
          <p:cNvCxnSpPr>
            <a:cxnSpLocks/>
          </p:cNvCxnSpPr>
          <p:nvPr/>
        </p:nvCxnSpPr>
        <p:spPr>
          <a:xfrm>
            <a:off x="1395136" y="2695575"/>
            <a:ext cx="2052914" cy="0"/>
          </a:xfrm>
          <a:prstGeom prst="straightConnector1">
            <a:avLst/>
          </a:prstGeom>
          <a:ln>
            <a:solidFill>
              <a:srgbClr val="8DAE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EDB0BD8B-1996-814F-A765-9BE23814033C}"/>
              </a:ext>
            </a:extLst>
          </p:cNvPr>
          <p:cNvSpPr txBox="1"/>
          <p:nvPr/>
        </p:nvSpPr>
        <p:spPr>
          <a:xfrm>
            <a:off x="1733753" y="2026733"/>
            <a:ext cx="138466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8DAE10"/>
                </a:solidFill>
                <a:latin typeface="RubFlama" panose="02000000000000000000" pitchFamily="2" charset="0"/>
              </a:rPr>
              <a:t>Europeanisation</a:t>
            </a:r>
            <a:endParaRPr lang="en-GB" dirty="0">
              <a:solidFill>
                <a:srgbClr val="8DAE10"/>
              </a:solidFill>
              <a:latin typeface="RubFlama" panose="02000000000000000000" pitchFamily="2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0E38A2C-9512-7DA4-5969-59A3256C12ED}"/>
              </a:ext>
            </a:extLst>
          </p:cNvPr>
          <p:cNvSpPr txBox="1"/>
          <p:nvPr/>
        </p:nvSpPr>
        <p:spPr>
          <a:xfrm>
            <a:off x="7205436" y="2068263"/>
            <a:ext cx="1682182" cy="492443"/>
          </a:xfrm>
          <a:prstGeom prst="rect">
            <a:avLst/>
          </a:prstGeom>
          <a:noFill/>
          <a:ln>
            <a:solidFill>
              <a:srgbClr val="8DAE1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4673"/>
                </a:solidFill>
                <a:latin typeface="RubFlama" panose="02000000000000000000" pitchFamily="2" charset="0"/>
              </a:rPr>
              <a:t>Local</a:t>
            </a:r>
            <a:r>
              <a:rPr lang="de-DE" dirty="0">
                <a:solidFill>
                  <a:srgbClr val="004673"/>
                </a:solidFill>
                <a:latin typeface="RubFlama" panose="02000000000000000000" pitchFamily="2" charset="0"/>
              </a:rPr>
              <a:t> Government </a:t>
            </a:r>
            <a:r>
              <a:rPr lang="de-DE" dirty="0" err="1">
                <a:solidFill>
                  <a:srgbClr val="004673"/>
                </a:solidFill>
                <a:latin typeface="RubFlama" panose="02000000000000000000" pitchFamily="2" charset="0"/>
              </a:rPr>
              <a:t>Associations</a:t>
            </a:r>
            <a:endParaRPr lang="en-GB" dirty="0">
              <a:solidFill>
                <a:srgbClr val="004673"/>
              </a:solidFill>
              <a:latin typeface="RubFlama" panose="02000000000000000000" pitchFamily="2" charset="0"/>
            </a:endParaRPr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320DFDB3-06D6-51BF-95AF-2AB4AD53FD5F}"/>
              </a:ext>
            </a:extLst>
          </p:cNvPr>
          <p:cNvCxnSpPr>
            <a:cxnSpLocks/>
          </p:cNvCxnSpPr>
          <p:nvPr/>
        </p:nvCxnSpPr>
        <p:spPr>
          <a:xfrm flipH="1">
            <a:off x="5218123" y="2338061"/>
            <a:ext cx="1987313" cy="174336"/>
          </a:xfrm>
          <a:prstGeom prst="straightConnector1">
            <a:avLst/>
          </a:prstGeom>
          <a:ln>
            <a:solidFill>
              <a:srgbClr val="0046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4EDF7D4D-8FC8-D6E5-B0B7-438830513EEE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5810250" y="2314485"/>
            <a:ext cx="1395186" cy="774902"/>
          </a:xfrm>
          <a:prstGeom prst="straightConnector1">
            <a:avLst/>
          </a:prstGeom>
          <a:ln>
            <a:solidFill>
              <a:srgbClr val="0046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id="{D348BFB6-B1A4-33E1-F643-24A527168468}"/>
              </a:ext>
            </a:extLst>
          </p:cNvPr>
          <p:cNvSpPr txBox="1"/>
          <p:nvPr/>
        </p:nvSpPr>
        <p:spPr>
          <a:xfrm>
            <a:off x="6145692" y="1911398"/>
            <a:ext cx="9989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4673"/>
                </a:solidFill>
                <a:latin typeface="RubFlama" panose="02000000000000000000" pitchFamily="2" charset="0"/>
              </a:rPr>
              <a:t>Lobbying</a:t>
            </a:r>
            <a:endParaRPr lang="en-GB" dirty="0">
              <a:solidFill>
                <a:srgbClr val="004673"/>
              </a:solidFill>
              <a:latin typeface="RubFlama" panose="02000000000000000000" pitchFamily="2" charset="0"/>
            </a:endParaRPr>
          </a:p>
        </p:txBody>
      </p: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72AEDCDE-107A-D8CE-48A0-04E264072540}"/>
              </a:ext>
            </a:extLst>
          </p:cNvPr>
          <p:cNvCxnSpPr>
            <a:cxnSpLocks/>
          </p:cNvCxnSpPr>
          <p:nvPr/>
        </p:nvCxnSpPr>
        <p:spPr>
          <a:xfrm flipH="1" flipV="1">
            <a:off x="1938564" y="1712883"/>
            <a:ext cx="5266872" cy="592423"/>
          </a:xfrm>
          <a:prstGeom prst="straightConnector1">
            <a:avLst/>
          </a:prstGeom>
          <a:ln>
            <a:solidFill>
              <a:srgbClr val="0046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5F907E9B-55E2-FA01-F209-D6C43C4E468B}"/>
              </a:ext>
            </a:extLst>
          </p:cNvPr>
          <p:cNvCxnSpPr/>
          <p:nvPr/>
        </p:nvCxnSpPr>
        <p:spPr>
          <a:xfrm flipV="1">
            <a:off x="939800" y="2565468"/>
            <a:ext cx="0" cy="2468494"/>
          </a:xfrm>
          <a:prstGeom prst="straightConnector1">
            <a:avLst/>
          </a:prstGeom>
          <a:ln>
            <a:solidFill>
              <a:srgbClr val="0046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FF8E49F5-720C-C624-C930-C73A10C4AADB}"/>
              </a:ext>
            </a:extLst>
          </p:cNvPr>
          <p:cNvCxnSpPr>
            <a:cxnSpLocks/>
          </p:cNvCxnSpPr>
          <p:nvPr/>
        </p:nvCxnSpPr>
        <p:spPr>
          <a:xfrm>
            <a:off x="939800" y="5029200"/>
            <a:ext cx="331787" cy="0"/>
          </a:xfrm>
          <a:prstGeom prst="line">
            <a:avLst/>
          </a:prstGeom>
          <a:ln>
            <a:solidFill>
              <a:srgbClr val="0046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A2AF6E51-BB89-EFC3-3736-34C1C3454147}"/>
              </a:ext>
            </a:extLst>
          </p:cNvPr>
          <p:cNvCxnSpPr>
            <a:cxnSpLocks/>
          </p:cNvCxnSpPr>
          <p:nvPr/>
        </p:nvCxnSpPr>
        <p:spPr>
          <a:xfrm>
            <a:off x="947612" y="3737803"/>
            <a:ext cx="1445406" cy="0"/>
          </a:xfrm>
          <a:prstGeom prst="line">
            <a:avLst/>
          </a:prstGeom>
          <a:ln>
            <a:solidFill>
              <a:srgbClr val="0046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feld 61">
            <a:extLst>
              <a:ext uri="{FF2B5EF4-FFF2-40B4-BE49-F238E27FC236}">
                <a16:creationId xmlns:a16="http://schemas.microsoft.com/office/drawing/2014/main" id="{FDEA9D06-F7B0-3453-DD9B-571C667C6672}"/>
              </a:ext>
            </a:extLst>
          </p:cNvPr>
          <p:cNvSpPr txBox="1"/>
          <p:nvPr/>
        </p:nvSpPr>
        <p:spPr>
          <a:xfrm>
            <a:off x="49797" y="3387335"/>
            <a:ext cx="8900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4673"/>
                </a:solidFill>
                <a:latin typeface="RubFlama" panose="02000000000000000000" pitchFamily="2" charset="0"/>
              </a:rPr>
              <a:t>Council </a:t>
            </a:r>
            <a:r>
              <a:rPr lang="de-DE" dirty="0" err="1">
                <a:solidFill>
                  <a:srgbClr val="004673"/>
                </a:solidFill>
                <a:latin typeface="RubFlama" panose="02000000000000000000" pitchFamily="2" charset="0"/>
              </a:rPr>
              <a:t>of</a:t>
            </a:r>
            <a:r>
              <a:rPr lang="de-DE" dirty="0">
                <a:solidFill>
                  <a:srgbClr val="004673"/>
                </a:solidFill>
                <a:latin typeface="RubFlama" panose="02000000000000000000" pitchFamily="2" charset="0"/>
              </a:rPr>
              <a:t> </a:t>
            </a:r>
            <a:r>
              <a:rPr lang="de-DE" dirty="0" err="1">
                <a:solidFill>
                  <a:srgbClr val="004673"/>
                </a:solidFill>
                <a:latin typeface="RubFlama" panose="02000000000000000000" pitchFamily="2" charset="0"/>
              </a:rPr>
              <a:t>the</a:t>
            </a:r>
            <a:r>
              <a:rPr lang="de-DE" dirty="0">
                <a:solidFill>
                  <a:srgbClr val="004673"/>
                </a:solidFill>
                <a:latin typeface="RubFlama" panose="02000000000000000000" pitchFamily="2" charset="0"/>
              </a:rPr>
              <a:t> </a:t>
            </a:r>
            <a:r>
              <a:rPr lang="de-DE" dirty="0" err="1">
                <a:solidFill>
                  <a:srgbClr val="004673"/>
                </a:solidFill>
                <a:latin typeface="RubFlama" panose="02000000000000000000" pitchFamily="2" charset="0"/>
              </a:rPr>
              <a:t>Regions</a:t>
            </a:r>
            <a:r>
              <a:rPr lang="de-DE" dirty="0">
                <a:solidFill>
                  <a:srgbClr val="004673"/>
                </a:solidFill>
                <a:latin typeface="RubFlama" panose="02000000000000000000" pitchFamily="2" charset="0"/>
              </a:rPr>
              <a:t> (</a:t>
            </a:r>
            <a:r>
              <a:rPr lang="de-DE" dirty="0" err="1">
                <a:solidFill>
                  <a:srgbClr val="004673"/>
                </a:solidFill>
                <a:latin typeface="RubFlama" panose="02000000000000000000" pitchFamily="2" charset="0"/>
              </a:rPr>
              <a:t>CoR</a:t>
            </a:r>
            <a:r>
              <a:rPr lang="de-DE" dirty="0">
                <a:solidFill>
                  <a:srgbClr val="004673"/>
                </a:solidFill>
                <a:latin typeface="RubFlama" panose="02000000000000000000" pitchFamily="2" charset="0"/>
              </a:rPr>
              <a:t>)</a:t>
            </a:r>
            <a:endParaRPr lang="en-GB" dirty="0">
              <a:solidFill>
                <a:srgbClr val="004673"/>
              </a:solidFill>
              <a:latin typeface="RubFla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00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feld 3">
            <a:extLst>
              <a:ext uri="{FF2B5EF4-FFF2-40B4-BE49-F238E27FC236}">
                <a16:creationId xmlns:a16="http://schemas.microsoft.com/office/drawing/2014/main" id="{3E56CD12-088D-4BE6-9541-E76D405D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12530"/>
            <a:ext cx="775017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1.1 State </a:t>
            </a:r>
            <a:r>
              <a:rPr lang="de-DE" altLang="de-DE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Structure</a:t>
            </a:r>
            <a:endParaRPr lang="de-DE" altLang="de-DE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293" name="Textfeld 4">
            <a:extLst>
              <a:ext uri="{FF2B5EF4-FFF2-40B4-BE49-F238E27FC236}">
                <a16:creationId xmlns:a16="http://schemas.microsoft.com/office/drawing/2014/main" id="{6276DD2B-46E8-4F56-A698-418FF4B4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2" y="1396785"/>
            <a:ext cx="7750175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Länder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more important than federal government for municipalities </a:t>
            </a:r>
          </a:p>
          <a:p>
            <a:pPr marL="1200150" lvl="1" indent="-45720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Municipalities </a:t>
            </a:r>
            <a:r>
              <a:rPr lang="en-GB" altLang="de-DE" sz="18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part of </a:t>
            </a:r>
            <a:r>
              <a:rPr lang="en-GB" altLang="de-DE" sz="1800" b="1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Länder</a:t>
            </a:r>
            <a:r>
              <a:rPr lang="en-GB" altLang="de-DE" sz="18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(jurisdiction and supervision)</a:t>
            </a:r>
          </a:p>
          <a:p>
            <a:pPr marL="1200150" lvl="1" indent="-45720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constitutions for local governments 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legal status, tasks, institutional design of local government</a:t>
            </a:r>
          </a:p>
          <a:p>
            <a:pPr marL="1200150" lvl="1" indent="-45720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‘</a:t>
            </a:r>
            <a:r>
              <a:rPr lang="en-GB" altLang="de-DE" sz="18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creatures of the Länder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‘ (</a:t>
            </a:r>
            <a:r>
              <a:rPr lang="en-GB" altLang="de-DE" sz="18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Wollmann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2004, p. 109): founded, merged, re-organised, abolished by </a:t>
            </a:r>
            <a:r>
              <a:rPr lang="en-GB" altLang="de-DE" sz="1800" i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Länder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legislation even without consent (</a:t>
            </a:r>
            <a:r>
              <a:rPr lang="en-GB" altLang="de-DE" sz="18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Egner</a:t>
            </a:r>
            <a:r>
              <a:rPr lang="en-GB" altLang="de-DE" sz="18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2017, p. 160)</a:t>
            </a:r>
          </a:p>
          <a:p>
            <a:pPr marL="1200150" lvl="1" indent="-45720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endParaRPr lang="en-GB" altLang="de-DE" sz="18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2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Local Autonomy Index (Ladner et al. 2016): 5</a:t>
            </a:r>
            <a:r>
              <a:rPr lang="en-GB" altLang="de-DE" sz="2200" baseline="30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th</a:t>
            </a:r>
            <a:r>
              <a:rPr lang="en-GB" altLang="de-DE" sz="22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place out of 39 European countries, 11 indicators </a:t>
            </a:r>
            <a:endParaRPr lang="en-GB" altLang="de-DE" sz="22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endParaRPr lang="en-GB" altLang="de-DE" sz="20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171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5432295-631E-4B03-9087-217BF27F4A0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73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altLang="de-DE">
              <a:solidFill>
                <a:srgbClr val="17365C"/>
              </a:solidFill>
            </a:endParaRPr>
          </a:p>
        </p:txBody>
      </p:sp>
      <p:sp>
        <p:nvSpPr>
          <p:cNvPr id="11267" name="Textfeld 4">
            <a:extLst>
              <a:ext uri="{FF2B5EF4-FFF2-40B4-BE49-F238E27FC236}">
                <a16:creationId xmlns:a16="http://schemas.microsoft.com/office/drawing/2014/main" id="{B877CAFC-9C58-489F-B4AB-FEFA9B383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000250"/>
            <a:ext cx="84709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None/>
            </a:pPr>
            <a:r>
              <a:rPr lang="de-DE" altLang="de-DE" sz="4800" dirty="0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2. </a:t>
            </a:r>
            <a:r>
              <a:rPr lang="de-DE" altLang="de-DE" sz="4800" dirty="0" err="1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Municipalities</a:t>
            </a:r>
            <a:r>
              <a:rPr lang="de-DE" altLang="de-DE" sz="4800" dirty="0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 </a:t>
            </a:r>
            <a:r>
              <a:rPr lang="de-DE" altLang="de-DE" sz="4800" dirty="0" err="1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within</a:t>
            </a:r>
            <a:r>
              <a:rPr lang="de-DE" altLang="de-DE" sz="4800" dirty="0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 </a:t>
            </a:r>
            <a:r>
              <a:rPr lang="de-DE" altLang="de-DE" sz="4800" dirty="0" err="1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the</a:t>
            </a:r>
            <a:r>
              <a:rPr lang="de-DE" altLang="de-DE" sz="4800" dirty="0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 Federal </a:t>
            </a:r>
            <a:r>
              <a:rPr lang="de-DE" altLang="de-DE" sz="4800" dirty="0" err="1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Republic</a:t>
            </a:r>
            <a:r>
              <a:rPr lang="de-DE" altLang="de-DE" sz="4800" dirty="0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 </a:t>
            </a:r>
            <a:r>
              <a:rPr lang="de-DE" altLang="de-DE" sz="4800" dirty="0" err="1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of</a:t>
            </a:r>
            <a:r>
              <a:rPr lang="de-DE" altLang="de-DE" sz="4800" dirty="0">
                <a:solidFill>
                  <a:schemeClr val="bg1"/>
                </a:solidFill>
                <a:latin typeface="RubFlama"/>
                <a:cs typeface="Arial" panose="020B0604020202020204" pitchFamily="34" charset="0"/>
              </a:rPr>
              <a:t> Germany </a:t>
            </a:r>
          </a:p>
        </p:txBody>
      </p:sp>
    </p:spTree>
    <p:extLst>
      <p:ext uri="{BB962C8B-B14F-4D97-AF65-F5344CB8AC3E}">
        <p14:creationId xmlns:p14="http://schemas.microsoft.com/office/powerpoint/2010/main" val="3326978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2">
            <a:extLst>
              <a:ext uri="{FF2B5EF4-FFF2-40B4-BE49-F238E27FC236}">
                <a16:creationId xmlns:a16="http://schemas.microsoft.com/office/drawing/2014/main" id="{52CB6690-B140-4A1E-9714-06CB5D58F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6858FA2-3AB6-4AF4-BE74-275378B56005}" type="slidenum">
              <a:rPr lang="de-DE" altLang="de-DE" sz="900" smtClean="0">
                <a:solidFill>
                  <a:srgbClr val="17365C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</a:t>
            </a:fld>
            <a:endParaRPr lang="de-DE" altLang="de-DE" sz="900">
              <a:solidFill>
                <a:srgbClr val="17365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feld 3">
            <a:extLst>
              <a:ext uri="{FF2B5EF4-FFF2-40B4-BE49-F238E27FC236}">
                <a16:creationId xmlns:a16="http://schemas.microsoft.com/office/drawing/2014/main" id="{3E56CD12-088D-4BE6-9541-E76D405D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12530"/>
            <a:ext cx="775017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2.1 </a:t>
            </a:r>
            <a:r>
              <a:rPr lang="de-DE" altLang="de-DE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Relevance</a:t>
            </a:r>
            <a:r>
              <a:rPr lang="de-DE" altLang="de-DE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of</a:t>
            </a:r>
            <a:r>
              <a:rPr lang="de-DE" altLang="de-DE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Local</a:t>
            </a:r>
            <a:r>
              <a:rPr lang="de-DE" altLang="de-DE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Politics</a:t>
            </a:r>
          </a:p>
        </p:txBody>
      </p:sp>
      <p:sp>
        <p:nvSpPr>
          <p:cNvPr id="12293" name="Textfeld 4">
            <a:extLst>
              <a:ext uri="{FF2B5EF4-FFF2-40B4-BE49-F238E27FC236}">
                <a16:creationId xmlns:a16="http://schemas.microsoft.com/office/drawing/2014/main" id="{6276DD2B-46E8-4F56-A698-418FF4B4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1396785"/>
            <a:ext cx="7656058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“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School of Democracy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“: democratic behaviour, political skills developed through compromising, cooperation, participation and decision-making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many interactions with citizens: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high legitimacy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important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policies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decided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public infrastructure to support citizens: streets, public transport, kindergarten, schools, public spaces like parks, etc.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8DAE10"/>
              </a:buClr>
              <a:buSzPct val="130000"/>
              <a:buNone/>
            </a:pPr>
            <a:endParaRPr lang="en-GB" altLang="de-DE" sz="20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endParaRPr lang="en-GB" altLang="de-DE" sz="20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8DAE1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but: </a:t>
            </a:r>
            <a:r>
              <a:rPr lang="en-GB" altLang="de-DE" sz="2000" b="1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missing data 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(</a:t>
            </a:r>
            <a:r>
              <a:rPr lang="en-GB" altLang="de-DE" sz="2000" dirty="0" err="1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Wegschaider</a:t>
            </a:r>
            <a:r>
              <a:rPr lang="en-GB" altLang="de-DE" sz="2000" dirty="0">
                <a:solidFill>
                  <a:srgbClr val="17365C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/Gross/Schmid 2023)</a:t>
            </a:r>
            <a:endParaRPr lang="en-GB" altLang="de-DE" sz="1600" dirty="0">
              <a:solidFill>
                <a:srgbClr val="17365C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398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Benutzerdefiniert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3560"/>
      </a:hlink>
      <a:folHlink>
        <a:srgbClr val="954F72"/>
      </a:folHlink>
    </a:clrScheme>
    <a:fontScheme name="Office-Desig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2507</Words>
  <Application>Microsoft Office PowerPoint</Application>
  <PresentationFormat>Bildschirmpräsentation (4:3)</PresentationFormat>
  <Paragraphs>278</Paragraphs>
  <Slides>31</Slides>
  <Notes>1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RubFlama</vt:lpstr>
      <vt:lpstr>Wingdings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Sonja Israel</dc:creator>
  <cp:lastModifiedBy>David</cp:lastModifiedBy>
  <cp:revision>277</cp:revision>
  <cp:lastPrinted>2018-10-08T19:16:20Z</cp:lastPrinted>
  <dcterms:created xsi:type="dcterms:W3CDTF">2016-07-20T13:51:25Z</dcterms:created>
  <dcterms:modified xsi:type="dcterms:W3CDTF">2025-05-13T10:53:37Z</dcterms:modified>
</cp:coreProperties>
</file>