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351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332" r:id="rId11"/>
    <p:sldId id="350" r:id="rId12"/>
    <p:sldId id="367" r:id="rId13"/>
    <p:sldId id="342" r:id="rId14"/>
    <p:sldId id="357" r:id="rId15"/>
    <p:sldId id="359" r:id="rId16"/>
    <p:sldId id="362" r:id="rId17"/>
    <p:sldId id="358" r:id="rId18"/>
    <p:sldId id="360" r:id="rId19"/>
    <p:sldId id="361" r:id="rId20"/>
    <p:sldId id="364" r:id="rId21"/>
    <p:sldId id="365" r:id="rId22"/>
    <p:sldId id="366" r:id="rId23"/>
    <p:sldId id="343" r:id="rId24"/>
    <p:sldId id="344" r:id="rId25"/>
    <p:sldId id="305" r:id="rId26"/>
    <p:sldId id="306" r:id="rId27"/>
    <p:sldId id="368" r:id="rId28"/>
    <p:sldId id="308" r:id="rId29"/>
    <p:sldId id="318" r:id="rId30"/>
    <p:sldId id="310" r:id="rId31"/>
    <p:sldId id="312" r:id="rId32"/>
    <p:sldId id="309" r:id="rId33"/>
    <p:sldId id="315" r:id="rId34"/>
    <p:sldId id="313" r:id="rId35"/>
    <p:sldId id="352" r:id="rId36"/>
    <p:sldId id="353" r:id="rId37"/>
    <p:sldId id="354" r:id="rId38"/>
    <p:sldId id="326" r:id="rId39"/>
    <p:sldId id="325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1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922AF-4085-4A12-A7A0-927C65D9F9A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C46F-0583-4B08-81CF-B29BC2C188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8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53EE3-0455-47DE-A9EE-A897E5AD856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2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Věra</a:t>
            </a:r>
            <a:r>
              <a:rPr lang="cs-CZ" baseline="0" dirty="0" smtClean="0"/>
              <a:t> Sokolová – nabídka témat. Rámováno i </a:t>
            </a:r>
            <a:r>
              <a:rPr lang="cs-CZ" baseline="0" dirty="0" err="1" smtClean="0"/>
              <a:t>literatutrou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08CE9-0976-48DD-A87F-A2183329172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7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Tomášková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08CE9-0976-48DD-A87F-A2183329172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9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7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16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0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7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7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5F88-DB2F-48A5-B577-17C9305C29D1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6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bibliographies.com/" TargetMode="External"/><Relationship Id="rId2" Type="http://schemas.openxmlformats.org/officeDocument/2006/relationships/hyperlink" Target="http://ukaz.c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9665"/>
            <a:ext cx="9144000" cy="147714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Od oblasti zájmu k tématu: </a:t>
            </a:r>
            <a:r>
              <a:rPr lang="pl-PL" sz="5300" dirty="0"/>
              <a:t>zdroje, čtení a psaní pro </a:t>
            </a:r>
            <a:r>
              <a:rPr lang="pl-PL" sz="5300" dirty="0" smtClean="0"/>
              <a:t>antropologii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13909"/>
            <a:ext cx="9144000" cy="256685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Diplomní seminář I</a:t>
            </a:r>
            <a:r>
              <a:rPr lang="cs-CZ" dirty="0" smtClean="0"/>
              <a:t>.: Sociokulturní antropologie</a:t>
            </a:r>
          </a:p>
          <a:p>
            <a:r>
              <a:rPr lang="cs-CZ" dirty="0" smtClean="0"/>
              <a:t>Mgr. Hedvika Novotná, Ph.D., PhDr. Dana Bittnerová, CSc.</a:t>
            </a:r>
          </a:p>
          <a:p>
            <a:r>
              <a:rPr lang="cs-CZ" dirty="0" smtClean="0"/>
              <a:t>FHS UK 2022/23</a:t>
            </a:r>
          </a:p>
          <a:p>
            <a:endParaRPr lang="cs-CZ" sz="3200" dirty="0"/>
          </a:p>
          <a:p>
            <a:r>
              <a:rPr lang="cs-CZ" sz="2000" dirty="0" smtClean="0"/>
              <a:t>via </a:t>
            </a:r>
            <a:r>
              <a:rPr lang="cs-CZ" sz="2000" dirty="0"/>
              <a:t>k</a:t>
            </a:r>
            <a:r>
              <a:rPr lang="cs-CZ" sz="2000" dirty="0" smtClean="0"/>
              <a:t>ap. „Rozvaha výzkumného projektu“ a „Kvalitativní strategie výzkumu“ in: Novotná, H., Špaček, O., Šťovíčková </a:t>
            </a:r>
            <a:r>
              <a:rPr lang="cs-CZ" sz="2000" dirty="0" err="1" smtClean="0"/>
              <a:t>Jantulová</a:t>
            </a:r>
            <a:r>
              <a:rPr lang="cs-CZ" sz="2000" dirty="0" smtClean="0"/>
              <a:t>, M.: </a:t>
            </a:r>
            <a:r>
              <a:rPr lang="cs-CZ" sz="2000" i="1" dirty="0" smtClean="0"/>
              <a:t>Metody výzkumu ve společenských vědách</a:t>
            </a:r>
            <a:r>
              <a:rPr lang="cs-CZ" sz="2000" dirty="0" smtClean="0"/>
              <a:t>. Praha: FHS UK 2019, s. 35-56 a 257-443.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= ontologie ↔ epistemologie ↔ 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Každé poznání závisí na tom, z jakých pozic ten který vědec k předmětu svého zkoumání přistupuje. V zásadě jde o tři základní spolu související otázky.</a:t>
            </a:r>
          </a:p>
          <a:p>
            <a:r>
              <a:rPr lang="cs-CZ" b="1" dirty="0"/>
              <a:t>Ontologie</a:t>
            </a:r>
            <a:r>
              <a:rPr lang="cs-CZ" dirty="0"/>
              <a:t>: Jaká je povaha podstata reality, kterou chceme poznávat?</a:t>
            </a:r>
          </a:p>
          <a:p>
            <a:r>
              <a:rPr lang="cs-CZ" b="1" dirty="0"/>
              <a:t>Epistemologie</a:t>
            </a:r>
            <a:r>
              <a:rPr lang="cs-CZ" dirty="0"/>
              <a:t>: Jak můžeme poznávat zkoumanou sociální realitu v rámci empirického výzkumu? Jaká je povaha takového poznání?</a:t>
            </a:r>
          </a:p>
          <a:p>
            <a:r>
              <a:rPr lang="cs-CZ" b="1" dirty="0"/>
              <a:t>Metodologie</a:t>
            </a:r>
            <a:r>
              <a:rPr lang="cs-CZ" dirty="0"/>
              <a:t>: Jaký soubor postupů pro poznávání použít?</a:t>
            </a:r>
            <a:endParaRPr lang="cs-CZ" b="1" dirty="0"/>
          </a:p>
          <a:p>
            <a:r>
              <a:rPr lang="cs-CZ" dirty="0"/>
              <a:t>ontologie – epistemologie – metoda: ustálená spojení </a:t>
            </a:r>
          </a:p>
          <a:p>
            <a:pPr lvl="1"/>
            <a:r>
              <a:rPr lang="cs-CZ" dirty="0"/>
              <a:t>… ale ne jednoznačně: postupy vycházející a kombinující různá východiska o povaze reality a povaze poznávání</a:t>
            </a:r>
          </a:p>
          <a:p>
            <a:pPr lvl="1"/>
            <a:r>
              <a:rPr lang="cs-CZ" dirty="0"/>
              <a:t>… epistemologicko-teoretické zázemí výzkumů</a:t>
            </a:r>
          </a:p>
        </p:txBody>
      </p:sp>
    </p:spTree>
    <p:extLst>
      <p:ext uri="{BB962C8B-B14F-4D97-AF65-F5344CB8AC3E}">
        <p14:creationId xmlns:p14="http://schemas.microsoft.com/office/powerpoint/2010/main" val="419231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Epistemologické přístupy / paradigmata (př.)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Pozitivismus a </a:t>
            </a:r>
            <a:r>
              <a:rPr lang="cs-CZ" dirty="0" err="1" smtClean="0"/>
              <a:t>postpozitismus</a:t>
            </a:r>
            <a:endParaRPr lang="cs-CZ" dirty="0"/>
          </a:p>
          <a:p>
            <a:r>
              <a:rPr lang="cs-CZ" b="1" dirty="0" err="1" smtClean="0"/>
              <a:t>Interpretativní</a:t>
            </a:r>
            <a:r>
              <a:rPr lang="cs-CZ" b="1" dirty="0" smtClean="0"/>
              <a:t> </a:t>
            </a:r>
            <a:r>
              <a:rPr lang="cs-CZ" b="1" dirty="0" smtClean="0"/>
              <a:t>přístupy</a:t>
            </a:r>
          </a:p>
          <a:p>
            <a:pPr lvl="1"/>
            <a:r>
              <a:rPr lang="cs-CZ" b="1" dirty="0" err="1" smtClean="0"/>
              <a:t>Interpretativní</a:t>
            </a:r>
            <a:r>
              <a:rPr lang="cs-CZ" b="1" dirty="0" smtClean="0"/>
              <a:t> / symbolická antropologie</a:t>
            </a:r>
          </a:p>
          <a:p>
            <a:pPr lvl="1"/>
            <a:r>
              <a:rPr lang="cs-CZ" b="1" dirty="0" smtClean="0"/>
              <a:t>Kognitivní antropologie</a:t>
            </a:r>
            <a:endParaRPr lang="cs-CZ" b="1" dirty="0" smtClean="0"/>
          </a:p>
          <a:p>
            <a:pPr lvl="1"/>
            <a:r>
              <a:rPr lang="cs-CZ" b="1" dirty="0" smtClean="0"/>
              <a:t>Sociální konstruktivismus</a:t>
            </a:r>
          </a:p>
          <a:p>
            <a:pPr lvl="1"/>
            <a:r>
              <a:rPr lang="cs-CZ" b="1" dirty="0" smtClean="0"/>
              <a:t>Fenomenologie</a:t>
            </a:r>
          </a:p>
          <a:p>
            <a:pPr lvl="1"/>
            <a:r>
              <a:rPr lang="cs-CZ" dirty="0" smtClean="0"/>
              <a:t>Symbolický </a:t>
            </a:r>
            <a:r>
              <a:rPr lang="cs-CZ" dirty="0" err="1" smtClean="0"/>
              <a:t>interakcionismus</a:t>
            </a:r>
            <a:endParaRPr lang="cs-CZ" dirty="0" smtClean="0"/>
          </a:p>
          <a:p>
            <a:pPr lvl="1"/>
            <a:r>
              <a:rPr lang="cs-CZ" b="1" dirty="0" smtClean="0"/>
              <a:t>Symetrická antropologie</a:t>
            </a:r>
            <a:endParaRPr lang="cs-CZ" b="1" dirty="0" smtClean="0"/>
          </a:p>
          <a:p>
            <a:r>
              <a:rPr lang="cs-CZ" b="1" dirty="0" smtClean="0"/>
              <a:t>Kritická teorie</a:t>
            </a:r>
          </a:p>
          <a:p>
            <a:pPr lvl="1"/>
            <a:r>
              <a:rPr lang="cs-CZ" b="1" dirty="0" smtClean="0"/>
              <a:t>Marxismus a neomarxismus</a:t>
            </a:r>
          </a:p>
          <a:p>
            <a:pPr lvl="1"/>
            <a:r>
              <a:rPr lang="cs-CZ" b="1" dirty="0" smtClean="0"/>
              <a:t>Genderová studia</a:t>
            </a:r>
          </a:p>
          <a:p>
            <a:pPr lvl="1"/>
            <a:r>
              <a:rPr lang="cs-CZ" b="1" dirty="0" err="1" smtClean="0"/>
              <a:t>Postkoloniální</a:t>
            </a:r>
            <a:r>
              <a:rPr lang="cs-CZ" b="1" dirty="0" smtClean="0"/>
              <a:t> teorie atp.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203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8126" cy="1325563"/>
          </a:xfrm>
        </p:spPr>
        <p:txBody>
          <a:bodyPr/>
          <a:lstStyle/>
          <a:p>
            <a:r>
              <a:rPr lang="cs-CZ" dirty="0" smtClean="0"/>
              <a:t>Odborná </a:t>
            </a:r>
            <a:r>
              <a:rPr lang="cs-CZ" dirty="0" smtClean="0"/>
              <a:t>literatura (teoreticko-epistemologická) </a:t>
            </a:r>
            <a:r>
              <a:rPr lang="cs-CZ" dirty="0" smtClean="0"/>
              <a:t>nasazuje brýle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Nástroje pro promýšlení a interpretaci dat</a:t>
            </a:r>
          </a:p>
          <a:p>
            <a:r>
              <a:rPr lang="cs-CZ" dirty="0" smtClean="0"/>
              <a:t>Teorie či rámce, v nichž se pohybuji</a:t>
            </a:r>
          </a:p>
          <a:p>
            <a:r>
              <a:rPr lang="cs-CZ" dirty="0" smtClean="0"/>
              <a:t>POZOR </a:t>
            </a:r>
            <a:r>
              <a:rPr lang="cs-CZ" dirty="0" smtClean="0"/>
              <a:t>na obor</a:t>
            </a:r>
            <a:endParaRPr lang="cs-CZ" dirty="0"/>
          </a:p>
        </p:txBody>
      </p:sp>
      <p:pic>
        <p:nvPicPr>
          <p:cNvPr id="1028" name="Picture 4" descr="https://rivalenti.cz/wp-content/uploads/2022/08/01062041-4ceb-4b00-a6c2-c6648abb6ee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33" y="1825625"/>
            <a:ext cx="43910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83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/>
              <a:t>a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uspořádané a promyšlené vědění o tom, co je zapotřebí při studiu daného tématu brát v potaz, jak zkoumanému jevu porozumět</a:t>
            </a:r>
          </a:p>
          <a:p>
            <a:pPr lvl="1"/>
            <a:r>
              <a:rPr lang="cs-CZ" dirty="0"/>
              <a:t>poskytují určitá uvědomovaná východiska, úhel pohledu/perspektivu na sociální svět</a:t>
            </a:r>
          </a:p>
          <a:p>
            <a:r>
              <a:rPr lang="cs-CZ" b="1" dirty="0"/>
              <a:t>Teorie</a:t>
            </a:r>
            <a:r>
              <a:rPr lang="cs-CZ" dirty="0"/>
              <a:t> = akceptované vědění v dané disciplíně, teoretické tradice</a:t>
            </a:r>
          </a:p>
          <a:p>
            <a:pPr lvl="1"/>
            <a:r>
              <a:rPr lang="cs-CZ" dirty="0"/>
              <a:t>ucelený obecný výkladový rámec/tvrzení o objektech, jevech a vztazích mezi nimi</a:t>
            </a:r>
          </a:p>
          <a:p>
            <a:pPr lvl="1"/>
            <a:r>
              <a:rPr lang="cs-CZ" dirty="0"/>
              <a:t>zobecnění empirických poznatků nebo alespoň jejich utřídění a vysvětlení</a:t>
            </a:r>
          </a:p>
          <a:p>
            <a:pPr lvl="1"/>
            <a:r>
              <a:rPr lang="cs-CZ" dirty="0"/>
              <a:t>Př. </a:t>
            </a:r>
            <a:r>
              <a:rPr lang="cs-CZ" dirty="0" err="1" smtClean="0"/>
              <a:t>interpretativní</a:t>
            </a:r>
            <a:r>
              <a:rPr lang="cs-CZ" dirty="0" smtClean="0"/>
              <a:t> </a:t>
            </a:r>
            <a:r>
              <a:rPr lang="cs-CZ" dirty="0"/>
              <a:t>přístupy, </a:t>
            </a:r>
            <a:r>
              <a:rPr lang="cs-CZ" dirty="0" smtClean="0"/>
              <a:t>soc. konstruktivismus, kritické přístupy…</a:t>
            </a:r>
            <a:endParaRPr lang="cs-CZ" dirty="0"/>
          </a:p>
          <a:p>
            <a:r>
              <a:rPr lang="cs-CZ" b="1" dirty="0"/>
              <a:t>Koncepty </a:t>
            </a:r>
            <a:r>
              <a:rPr lang="cs-CZ" dirty="0"/>
              <a:t>= základní stavební kameny teorií</a:t>
            </a:r>
          </a:p>
          <a:p>
            <a:pPr lvl="1"/>
            <a:r>
              <a:rPr lang="cs-CZ" dirty="0"/>
              <a:t>myšlenkový rámec, která slouží k definici, poskytuje možnosti měření, interpretaci jevů</a:t>
            </a:r>
          </a:p>
          <a:p>
            <a:pPr lvl="1"/>
            <a:r>
              <a:rPr lang="cs-CZ" dirty="0"/>
              <a:t>některé součástí každodenního jazyka (např. identita, byrokracie, třída, moc, </a:t>
            </a:r>
            <a:r>
              <a:rPr lang="cs-CZ" dirty="0" smtClean="0"/>
              <a:t>dar atd</a:t>
            </a:r>
            <a:r>
              <a:rPr lang="cs-CZ" dirty="0"/>
              <a:t>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12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Jakou literaturu </a:t>
            </a:r>
            <a:r>
              <a:rPr lang="cs-CZ" dirty="0"/>
              <a:t>h</a:t>
            </a:r>
            <a:r>
              <a:rPr lang="cs-CZ" dirty="0" smtClean="0"/>
              <a:t>ledáme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Teoretická literatura jako zdroj epistemologických (paradigmatických) a teoretických východisek (</a:t>
            </a:r>
            <a:r>
              <a:rPr lang="cs-CZ" b="1" dirty="0"/>
              <a:t>teoreticko-epistemologická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Odborná literatura, která sleduje námi zvolené téma (</a:t>
            </a:r>
            <a:r>
              <a:rPr lang="cs-CZ" b="1" dirty="0"/>
              <a:t>tematická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Odborná literatura, která používá inspirativní metody (</a:t>
            </a:r>
            <a:r>
              <a:rPr lang="cs-CZ" b="1" dirty="0"/>
              <a:t>metodologická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Literatura či zdroje, které poskytují kontextové informace o námi zvoleném tématu (</a:t>
            </a:r>
            <a:r>
              <a:rPr lang="cs-CZ" b="1" dirty="0"/>
              <a:t>kontextová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4C217-FA98-4561-BF57-831C23C7346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80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posoudit </a:t>
            </a:r>
            <a:r>
              <a:rPr lang="cs-CZ" dirty="0" smtClean="0"/>
              <a:t>vhodnost a hodnověrnost </a:t>
            </a: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Povaha zdroje – kdo / kde byl text vydán, recenzní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Autor – kvalifikace? Patří publikace do oblasti jeho odborné zkušenosti? Kde pracuje (afiliace)?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Poznámkový aparát a bibliografie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Citovanost díla, recenze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33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7818"/>
            <a:ext cx="10515600" cy="659199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Teoretická: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HRADECKÁ, Vlastimila; HRADECKÝ, Ilja. </a:t>
            </a:r>
            <a:r>
              <a:rPr lang="cs-CZ" i="1" dirty="0" err="1"/>
              <a:t>Bezdomovství-extrémní</a:t>
            </a:r>
            <a:r>
              <a:rPr lang="cs-CZ" i="1" dirty="0"/>
              <a:t> vyloučení</a:t>
            </a:r>
            <a:r>
              <a:rPr lang="cs-CZ" dirty="0"/>
              <a:t>. Naděje, občanské sdružení, 1996</a:t>
            </a:r>
          </a:p>
          <a:p>
            <a:pPr marL="0" indent="0">
              <a:buNone/>
            </a:pPr>
            <a:r>
              <a:rPr lang="cs-CZ" dirty="0"/>
              <a:t>HRADECKÝ, I. a kol. (2007). Definice a typologie bezdomovství. Praha: Naděje. 52 s. ISBN 978–80–86451–13–8</a:t>
            </a:r>
          </a:p>
          <a:p>
            <a:pPr marL="0" indent="0">
              <a:buNone/>
            </a:pPr>
            <a:r>
              <a:rPr lang="cs-CZ" dirty="0"/>
              <a:t>LEVINSON, David. </a:t>
            </a:r>
            <a:r>
              <a:rPr lang="cs-CZ" i="1" dirty="0" err="1"/>
              <a:t>Encyclopedia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homelessness</a:t>
            </a:r>
            <a:r>
              <a:rPr lang="cs-CZ" dirty="0"/>
              <a:t>. </a:t>
            </a:r>
            <a:r>
              <a:rPr lang="cs-CZ" dirty="0" err="1"/>
              <a:t>Sage</a:t>
            </a:r>
            <a:r>
              <a:rPr lang="cs-CZ" dirty="0"/>
              <a:t>, 2004</a:t>
            </a:r>
          </a:p>
          <a:p>
            <a:pPr marL="0" indent="0">
              <a:buNone/>
            </a:pPr>
            <a:r>
              <a:rPr lang="cs-CZ" dirty="0"/>
              <a:t>PRŮDKOVÁ, Táňa a NOVOTNÝ, Přemysl. </a:t>
            </a:r>
            <a:r>
              <a:rPr lang="cs-CZ" i="1" dirty="0"/>
              <a:t>Bezdomovectví</a:t>
            </a:r>
            <a:r>
              <a:rPr lang="cs-CZ" dirty="0"/>
              <a:t>. Praha: Triton, 2008. ISBN 978-80-7387-100-0</a:t>
            </a:r>
          </a:p>
          <a:p>
            <a:pPr marL="0" indent="0">
              <a:buNone/>
            </a:pPr>
            <a:r>
              <a:rPr lang="cs-CZ" b="1" dirty="0"/>
              <a:t>Tematická: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HEJNAL, Ondřej. </a:t>
            </a:r>
            <a:r>
              <a:rPr lang="cs-CZ" dirty="0" err="1"/>
              <a:t>Anachorický</a:t>
            </a:r>
            <a:r>
              <a:rPr lang="cs-CZ" dirty="0"/>
              <a:t> bezdomovec: Purifikace a transgrese veřejného prostoru. </a:t>
            </a:r>
            <a:r>
              <a:rPr lang="cs-CZ" i="1" dirty="0"/>
              <a:t>Český lid</a:t>
            </a:r>
            <a:r>
              <a:rPr lang="cs-CZ" dirty="0"/>
              <a:t>, 2013, 449-467</a:t>
            </a:r>
          </a:p>
          <a:p>
            <a:pPr marL="0" indent="0">
              <a:buNone/>
            </a:pPr>
            <a:r>
              <a:rPr lang="cs-CZ" dirty="0"/>
              <a:t>HEJNAL, Ondřej. Etnografie (extrémní) chudoby: Teoretické a empirické implikace výzkumu bezdomovců. </a:t>
            </a:r>
            <a:r>
              <a:rPr lang="cs-CZ" i="1" dirty="0" err="1"/>
              <a:t>AntropoWebzin</a:t>
            </a:r>
            <a:r>
              <a:rPr lang="cs-CZ" dirty="0"/>
              <a:t>, 2011, 7.3: 171-176.</a:t>
            </a:r>
          </a:p>
          <a:p>
            <a:pPr marL="0" indent="0">
              <a:buNone/>
            </a:pPr>
            <a:r>
              <a:rPr lang="cs-CZ" dirty="0"/>
              <a:t>HOLPUCH, P. 2011. Bezdomovectví jako přístup k životu. Biograf (54): 3–29.</a:t>
            </a:r>
          </a:p>
          <a:p>
            <a:pPr marL="0" indent="0">
              <a:buNone/>
            </a:pPr>
            <a:r>
              <a:rPr lang="cs-CZ" dirty="0"/>
              <a:t>PRUDKÝ, L. a ŠMÍDOVÁ, M. (2008). Kudy ke dnu. Analýza charakteristik klientů Naděje, </a:t>
            </a:r>
            <a:r>
              <a:rPr lang="cs-CZ" dirty="0" err="1"/>
              <a:t>o.s</a:t>
            </a:r>
            <a:r>
              <a:rPr lang="cs-CZ" dirty="0"/>
              <a:t>., středisko Praha, Bolzanova. Praha: SOCIOKLUB. ISBN: 978-80-86140- 68-1</a:t>
            </a:r>
          </a:p>
          <a:p>
            <a:pPr marL="0" indent="0">
              <a:buNone/>
            </a:pPr>
            <a:r>
              <a:rPr lang="cs-CZ" dirty="0"/>
              <a:t>VAŠÁT, P. 2012a. Mezi rezistencí a  adaptací: Každodenní praxe třídy nejchudších. Sociologický časopis 48(3): 247–282.</a:t>
            </a:r>
          </a:p>
          <a:p>
            <a:pPr marL="0" indent="0">
              <a:buNone/>
            </a:pPr>
            <a:r>
              <a:rPr lang="cs-CZ" dirty="0"/>
              <a:t>VAŠÁT, P. 2012b. Studium bezdomovectví v USA: Inspirace pro výzkum v ČR. Český lid 99(2): 129– </a:t>
            </a:r>
            <a:r>
              <a:rPr lang="cs-CZ" dirty="0" smtClean="0"/>
              <a:t>149</a:t>
            </a: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Metodologická: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HEJNAL, Ondřej. Antropologův den mezi „klienty represe “: Zúčastněné pozorování bezdomovců ve středně velkém městě. 2012</a:t>
            </a:r>
          </a:p>
          <a:p>
            <a:pPr marL="0" indent="0">
              <a:buNone/>
            </a:pPr>
            <a:r>
              <a:rPr lang="cs-CZ" dirty="0"/>
              <a:t>NOVOTNÁ, Hedvika; ŠPAČEK, Ondřej a ŠŤOVÍČKOVÁ, Magdaléna (</a:t>
            </a:r>
            <a:r>
              <a:rPr lang="cs-CZ" dirty="0" err="1"/>
              <a:t>ed</a:t>
            </a:r>
            <a:r>
              <a:rPr lang="cs-CZ" dirty="0"/>
              <a:t>.). </a:t>
            </a:r>
            <a:r>
              <a:rPr lang="cs-CZ" i="1" dirty="0"/>
              <a:t>Metody výzkumu ve společenských vědách</a:t>
            </a:r>
            <a:r>
              <a:rPr lang="cs-CZ" dirty="0"/>
              <a:t>. Praha: FHS UK, 2019. ISBN 978-80-7571-025-3</a:t>
            </a:r>
          </a:p>
          <a:p>
            <a:pPr marL="0" indent="0">
              <a:buNone/>
            </a:pPr>
            <a:r>
              <a:rPr lang="cs-CZ" dirty="0"/>
              <a:t>SOUKUP, Martin. </a:t>
            </a:r>
            <a:r>
              <a:rPr lang="cs-CZ" i="1" dirty="0"/>
              <a:t>Terénní výzkum v sociální a kulturní antropologii</a:t>
            </a:r>
            <a:r>
              <a:rPr lang="cs-CZ" dirty="0"/>
              <a:t>. V Praze: Karolinum, 2014. ISBN 978-80-246-2567-6</a:t>
            </a:r>
          </a:p>
          <a:p>
            <a:pPr marL="0" indent="0">
              <a:buNone/>
            </a:pPr>
            <a:r>
              <a:rPr lang="cs-CZ" dirty="0"/>
              <a:t>STULÍKOVÁ, Vlasta. Kdo má právo na Petřín: veřejný park v perspektivě symetrické antropologie. 2013</a:t>
            </a:r>
          </a:p>
          <a:p>
            <a:pPr marL="0" indent="0">
              <a:buNone/>
            </a:pPr>
            <a:r>
              <a:rPr lang="cs-CZ" b="1" dirty="0"/>
              <a:t>Kontextuální: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KOCMAN, David; LESÁK, Vít; BÍROVÁ, Barbora; SNOPEK, Jan; RIPKA, Štěpán et al. </a:t>
            </a:r>
            <a:r>
              <a:rPr lang="cs-CZ" i="1" dirty="0"/>
              <a:t>Systémové řešení bytové nouze rodin a jednotlivců na úrovni obcí: náměty a doporučení pro města a obce s vysokou mírou bytové nouze</a:t>
            </a:r>
            <a:r>
              <a:rPr lang="cs-CZ" dirty="0"/>
              <a:t>. Praha: Platforma pro sociální bydlení, 2019. ISBN 978-80-270-7228-6</a:t>
            </a:r>
          </a:p>
          <a:p>
            <a:pPr marL="0" indent="0">
              <a:buNone/>
            </a:pPr>
            <a:r>
              <a:rPr lang="cs-CZ" dirty="0"/>
              <a:t>KUCHAŘOVÁ, Věra; BARVÍKOVÁ, Jana; JANUROVÁ, Kristýna a HÖHNE, Sylva. </a:t>
            </a:r>
            <a:r>
              <a:rPr lang="cs-CZ" i="1" dirty="0"/>
              <a:t>Vyhodnocení dostupných výzkumů a dat o bezdomovectví v ČR a návrhy postupů průběžného získávání klíčových dat</a:t>
            </a:r>
            <a:r>
              <a:rPr lang="cs-CZ" dirty="0"/>
              <a:t>. Praha: VÚPSV, 2015. ISBN 978-80-7416-204-6</a:t>
            </a:r>
          </a:p>
          <a:p>
            <a:pPr marL="0" indent="0">
              <a:buNone/>
            </a:pPr>
            <a:r>
              <a:rPr lang="cs-CZ" dirty="0"/>
              <a:t>MATOUŠEK, O. (2008). Slovník sociální práce. Vyd. 2. Praha: Portál. 272 s. ISBN 78‑80-7367-368-0</a:t>
            </a:r>
          </a:p>
          <a:p>
            <a:pPr marL="0" indent="0">
              <a:buNone/>
            </a:pPr>
            <a:r>
              <a:rPr lang="cs-CZ" dirty="0"/>
              <a:t>ŠTĚCHOVÁ, M., LUPTÁKOVÁ, M. a KOPOLDOVÁ, B. (2008). Bezdomovectví a bezdomovci z pohledu kriminologie. Závěrečná zpráva. Praha: Institut pro kriminologii a sociální prevenci. ISBN 978-80-7338-069-4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19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odborné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sz="2000" dirty="0" smtClean="0"/>
              <a:t>PRIMÁRNÍ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= přistupuje k tématu novým způsobem, podává nové informace, rozšiřuje poznání v dané oblasti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Odborné články, monografie, kolektivní monografie (recenzní řízení!)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Obhájené bakalářské / diplomové / disertační práce (theses.cz)</a:t>
            </a:r>
          </a:p>
          <a:p>
            <a:pPr>
              <a:buFont typeface="Times New Roman" pitchFamily="18" charset="0"/>
              <a:buChar char="•"/>
            </a:pPr>
            <a:r>
              <a:rPr lang="cs-CZ" sz="2000" dirty="0" smtClean="0"/>
              <a:t>SEKUNDÁRNÍ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= shrnuje stav poznání v dané oblasti na základě primárních zdrojů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přehledové stati v odborných časopisech, přehledové monografie, učebnice, recenze, rejstříky a indexy, knihovní katalogy a databáze</a:t>
            </a:r>
          </a:p>
          <a:p>
            <a:pPr lvl="1">
              <a:buFont typeface="Times New Roman" pitchFamily="18" charset="0"/>
              <a:buChar char="•"/>
            </a:pPr>
            <a:r>
              <a:rPr lang="cs-CZ" sz="1400" dirty="0" smtClean="0"/>
              <a:t>základní teoretická a terminologická opora, pojetí tématu v kontextu daného oboru</a:t>
            </a:r>
          </a:p>
          <a:p>
            <a:pPr>
              <a:buFont typeface="Times New Roman" pitchFamily="18" charset="0"/>
              <a:buChar char="•"/>
            </a:pPr>
            <a:r>
              <a:rPr lang="cs-CZ" sz="2000" dirty="0" smtClean="0"/>
              <a:t>TERCIÁLNÍ</a:t>
            </a:r>
          </a:p>
          <a:p>
            <a:pPr lvl="1">
              <a:buFont typeface="Times New Roman" pitchFamily="18" charset="0"/>
              <a:buChar char="•"/>
            </a:pPr>
            <a:r>
              <a:rPr lang="pt-BR" sz="1600" dirty="0" smtClean="0"/>
              <a:t>přináší informace o primární a sekundární literatuře</a:t>
            </a:r>
            <a:endParaRPr lang="cs-CZ" sz="1600" dirty="0" smtClean="0"/>
          </a:p>
          <a:p>
            <a:pPr lvl="1">
              <a:buFont typeface="Times New Roman" pitchFamily="18" charset="0"/>
              <a:buChar char="•"/>
            </a:pPr>
            <a:r>
              <a:rPr lang="cs-CZ" sz="1600" dirty="0" smtClean="0"/>
              <a:t>encyklopedie, skripta, naučné slovníky, databáze databází</a:t>
            </a:r>
            <a:endParaRPr lang="cs-CZ" sz="2000" dirty="0" smtClean="0"/>
          </a:p>
          <a:p>
            <a:pPr>
              <a:buFont typeface="Times New Roman" pitchFamily="18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6059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kombinace vyhledavačů: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UKAŽ </a:t>
            </a:r>
            <a:r>
              <a:rPr lang="cs-CZ" sz="2400" dirty="0"/>
              <a:t>- </a:t>
            </a:r>
            <a:r>
              <a:rPr lang="cs-CZ" sz="2400" dirty="0" smtClean="0">
                <a:hlinkClick r:id="rId2"/>
              </a:rPr>
              <a:t>ukaz.cuni.cz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https://www.oxfordbibliographies.com/</a:t>
            </a:r>
            <a:endParaRPr lang="cs-CZ" sz="2400" dirty="0"/>
          </a:p>
          <a:p>
            <a:r>
              <a:rPr lang="cs-CZ" sz="2400" dirty="0" smtClean="0"/>
              <a:t>Google </a:t>
            </a:r>
            <a:r>
              <a:rPr lang="cs-CZ" sz="2400" dirty="0" err="1"/>
              <a:t>Scholar</a:t>
            </a:r>
            <a:r>
              <a:rPr lang="cs-CZ" sz="2400" dirty="0"/>
              <a:t> - </a:t>
            </a:r>
            <a:r>
              <a:rPr lang="cs-CZ" sz="2400" dirty="0" smtClean="0">
                <a:hlinkClick r:id="rId4"/>
              </a:rPr>
              <a:t>scholar.google.com</a:t>
            </a:r>
            <a:endParaRPr lang="cs-CZ" sz="2400" dirty="0" smtClean="0"/>
          </a:p>
          <a:p>
            <a:r>
              <a:rPr lang="cs-CZ" sz="2400" dirty="0" smtClean="0"/>
              <a:t>odborné časopisy – klíčové ČJ časopisy např.: </a:t>
            </a:r>
          </a:p>
          <a:p>
            <a:pPr marL="742950" lvl="1" indent="-342900"/>
            <a:r>
              <a:rPr lang="cs-CZ" sz="2000" dirty="0" smtClean="0"/>
              <a:t>Český lid, Sociologický časopis, Sociální studia, Lidé města / Urban </a:t>
            </a:r>
            <a:r>
              <a:rPr lang="cs-CZ" sz="2000" dirty="0" err="1" smtClean="0"/>
              <a:t>People</a:t>
            </a:r>
            <a:r>
              <a:rPr lang="cs-CZ" sz="2000" dirty="0" smtClean="0"/>
              <a:t>, </a:t>
            </a:r>
            <a:r>
              <a:rPr lang="cs-CZ" sz="2000" dirty="0"/>
              <a:t>Biograf, </a:t>
            </a:r>
            <a:r>
              <a:rPr lang="cs-CZ" sz="2000" dirty="0" err="1"/>
              <a:t>Cargo</a:t>
            </a:r>
            <a:r>
              <a:rPr lang="cs-CZ" sz="2000" dirty="0"/>
              <a:t>, Dějiny </a:t>
            </a:r>
            <a:r>
              <a:rPr lang="cs-CZ" sz="2000" dirty="0" smtClean="0"/>
              <a:t>- teorie - kritika, Historická sociologie, Soudobé dějiny, Mediální studia, Gender a výzkum…</a:t>
            </a:r>
          </a:p>
          <a:p>
            <a:pPr indent="-342900"/>
            <a:r>
              <a:rPr lang="cs-CZ" sz="2400" dirty="0" smtClean="0"/>
              <a:t>monografie, kolektivní monografie, sborníky, </a:t>
            </a:r>
            <a:r>
              <a:rPr lang="cs-CZ" sz="2400" dirty="0" err="1" smtClean="0"/>
              <a:t>handbooks</a:t>
            </a:r>
            <a:r>
              <a:rPr lang="cs-CZ" sz="2400" dirty="0" smtClean="0"/>
              <a:t>, </a:t>
            </a:r>
            <a:r>
              <a:rPr lang="cs-CZ" sz="2400" dirty="0" err="1" smtClean="0"/>
              <a:t>kvalif</a:t>
            </a:r>
            <a:r>
              <a:rPr lang="cs-CZ" sz="2400" dirty="0" smtClean="0"/>
              <a:t>. práce</a:t>
            </a:r>
            <a:endParaRPr lang="cs-CZ" sz="2400" dirty="0"/>
          </a:p>
          <a:p>
            <a:r>
              <a:rPr lang="cs-CZ" sz="2400" dirty="0" smtClean="0"/>
              <a:t>sylaby, bibliografie, internety…</a:t>
            </a:r>
          </a:p>
          <a:p>
            <a:pPr marL="0" indent="0">
              <a:buNone/>
            </a:pPr>
            <a:r>
              <a:rPr lang="cs-CZ" sz="2400" dirty="0" smtClean="0"/>
              <a:t>Pozn.: kontrolujte, zda máte k fulltextům institucionální přístupy do databází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4C217-FA98-4561-BF57-831C23C7346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3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výsledek pátrání po relevantní literatuře vztahující se k problému, který chceme řešit</a:t>
            </a:r>
          </a:p>
          <a:p>
            <a:r>
              <a:rPr lang="cs-CZ" dirty="0" smtClean="0"/>
              <a:t>= soupis textů vyhledaných na základě rešeršního dotazu</a:t>
            </a:r>
          </a:p>
          <a:p>
            <a:r>
              <a:rPr lang="cs-CZ" dirty="0" smtClean="0"/>
              <a:t>= komentovaný seznam bibliografických údajů („citací“)</a:t>
            </a:r>
          </a:p>
          <a:p>
            <a:pPr lvl="1"/>
            <a:r>
              <a:rPr lang="cs-CZ" dirty="0" smtClean="0"/>
              <a:t>Komentář, jak se ten který text vztahuje k </a:t>
            </a:r>
            <a:r>
              <a:rPr lang="cs-CZ" dirty="0" smtClean="0"/>
              <a:t>tématu</a:t>
            </a:r>
          </a:p>
          <a:p>
            <a:pPr lvl="1"/>
            <a:endParaRPr lang="cs-CZ" dirty="0"/>
          </a:p>
          <a:p>
            <a:r>
              <a:rPr lang="cs-CZ" dirty="0" smtClean="0"/>
              <a:t>Dynamická – neustále propracovávám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4C217-FA98-4561-BF57-831C23C7346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66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/>
                </a:solidFill>
              </a:rPr>
              <a:t>Co je antropologie? Co ji zajímá, jak pracuje?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737067" cy="431941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303" y="1690688"/>
            <a:ext cx="2035770" cy="140995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5303" y="3251229"/>
            <a:ext cx="5246936" cy="275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08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= vytváříme sami v procesu výzkumu</a:t>
            </a:r>
          </a:p>
          <a:p>
            <a:r>
              <a:rPr lang="cs-CZ" dirty="0" smtClean="0"/>
              <a:t>Sekundární = vytvořil jiný výzkumník ve svém výzkumu</a:t>
            </a:r>
          </a:p>
          <a:p>
            <a:r>
              <a:rPr lang="cs-CZ" dirty="0" smtClean="0"/>
              <a:t>Další zdroje dat = vše, co vzniklo nezávisle na empirickém výzkumu</a:t>
            </a:r>
          </a:p>
          <a:p>
            <a:pPr lvl="1"/>
            <a:r>
              <a:rPr lang="cs-CZ" dirty="0" smtClean="0"/>
              <a:t>Např</a:t>
            </a:r>
            <a:r>
              <a:rPr lang="cs-CZ" dirty="0" smtClean="0"/>
              <a:t>. mediální, hmotná, vizuální, audio, </a:t>
            </a:r>
            <a:r>
              <a:rPr lang="cs-CZ" dirty="0" err="1" smtClean="0"/>
              <a:t>instituc</a:t>
            </a:r>
            <a:r>
              <a:rPr lang="cs-CZ" dirty="0" smtClean="0"/>
              <a:t>., </a:t>
            </a:r>
            <a:r>
              <a:rPr lang="cs-CZ" dirty="0" err="1" smtClean="0"/>
              <a:t>virtuál</a:t>
            </a:r>
            <a:r>
              <a:rPr lang="cs-CZ" dirty="0" smtClean="0"/>
              <a:t>. atp. – viz Nevtíravé přístupy </a:t>
            </a:r>
          </a:p>
          <a:p>
            <a:pPr lvl="1"/>
            <a:r>
              <a:rPr lang="cs-CZ" dirty="0" smtClean="0"/>
              <a:t>Analyzuji výsledné analýzy/interpretace = odborné texty (= </a:t>
            </a:r>
            <a:r>
              <a:rPr lang="cs-CZ" b="1" dirty="0" smtClean="0"/>
              <a:t>teoretická práce</a:t>
            </a:r>
            <a:r>
              <a:rPr lang="cs-CZ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093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ale bádat? Jak se rozhodnout CO, KDO, JAK, KDE, KDY (pořadí lze přeskupit) x </a:t>
            </a:r>
            <a:r>
              <a:rPr lang="cs-CZ" b="1" dirty="0" smtClean="0"/>
              <a:t>PROČ</a:t>
            </a:r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Uvažování o tom, co zkoumat, vedou preference</a:t>
            </a:r>
          </a:p>
          <a:p>
            <a:pPr lvl="1"/>
            <a:r>
              <a:rPr lang="cs-CZ" dirty="0" smtClean="0"/>
              <a:t>Preferuji teorii/epistemologii/akad. oblast zájmu </a:t>
            </a:r>
          </a:p>
          <a:p>
            <a:pPr lvl="1"/>
            <a:r>
              <a:rPr lang="cs-CZ" dirty="0" smtClean="0"/>
              <a:t>Preferuji metodu (</a:t>
            </a:r>
            <a:r>
              <a:rPr lang="cs-CZ" dirty="0" err="1" smtClean="0"/>
              <a:t>teor</a:t>
            </a:r>
            <a:r>
              <a:rPr lang="cs-CZ" dirty="0" smtClean="0"/>
              <a:t>./empir./prim./sek.)</a:t>
            </a:r>
          </a:p>
          <a:p>
            <a:pPr lvl="1"/>
            <a:r>
              <a:rPr lang="cs-CZ" dirty="0" smtClean="0"/>
              <a:t>Preferuji terén/vzorek</a:t>
            </a:r>
          </a:p>
          <a:p>
            <a:pPr lvl="2"/>
            <a:r>
              <a:rPr lang="cs-CZ" dirty="0" smtClean="0"/>
              <a:t>Možnost přístupu do terénu</a:t>
            </a:r>
          </a:p>
          <a:p>
            <a:endParaRPr lang="cs-CZ" dirty="0"/>
          </a:p>
          <a:p>
            <a:r>
              <a:rPr lang="cs-CZ" dirty="0"/>
              <a:t>a</a:t>
            </a:r>
            <a:r>
              <a:rPr lang="cs-CZ" dirty="0" smtClean="0"/>
              <a:t> tomu přizpůsobuji volbu metodologie…</a:t>
            </a:r>
          </a:p>
          <a:p>
            <a:endParaRPr lang="cs-CZ" dirty="0"/>
          </a:p>
          <a:p>
            <a:r>
              <a:rPr lang="cs-CZ" dirty="0" smtClean="0"/>
              <a:t>Pozor: ne vždy se všechny preference mohou snadno setkat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Aktérství psa v sociální realitě x </a:t>
            </a:r>
            <a:r>
              <a:rPr lang="cs-CZ" dirty="0" err="1" smtClean="0"/>
              <a:t>polostrukturovaný</a:t>
            </a:r>
            <a:r>
              <a:rPr lang="cs-CZ" dirty="0" smtClean="0"/>
              <a:t> rozhovor x Svaz filatelistů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zájmu → téma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vlastní či zprostředkovaná zkušenost (… „svět je nesamozřejmý“)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le pozor na vlastní situovanost ve vztahu k tématu</a:t>
            </a:r>
          </a:p>
          <a:p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eoretická literatura (soc. vědy jsou barvité…)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le pozor na přílišnou poplatnost dosavadnímu vědění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+ v </a:t>
            </a:r>
            <a:r>
              <a:rPr lang="cs-CZ" dirty="0" err="1" smtClean="0">
                <a:solidFill>
                  <a:srgbClr val="FF0000"/>
                </a:solidFill>
              </a:rPr>
              <a:t>kvali</a:t>
            </a:r>
            <a:r>
              <a:rPr lang="cs-CZ" dirty="0" smtClean="0">
                <a:solidFill>
                  <a:srgbClr val="FF0000"/>
                </a:solidFill>
              </a:rPr>
              <a:t> v. netestujeme teorie, ale aktivně je používáme ke kladení si otázek a odpovídání na ně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zcitlivování ve vztahu k tématu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(Nedbálková 2007)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hledání a výběr literatury (= rešerše)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Teoreticko-epistemologická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Tematická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Metodologická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Kontextová </a:t>
            </a:r>
          </a:p>
          <a:p>
            <a:pPr lvl="1"/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romýšlení … hledání … konzultace … studium … promýšlení …</a:t>
            </a:r>
            <a:endParaRPr lang="cs-CZ" dirty="0"/>
          </a:p>
        </p:txBody>
      </p:sp>
      <p:sp>
        <p:nvSpPr>
          <p:cNvPr id="8" name="Obousměrná svislá šipka 7"/>
          <p:cNvSpPr/>
          <p:nvPr/>
        </p:nvSpPr>
        <p:spPr>
          <a:xfrm>
            <a:off x="365760" y="1825625"/>
            <a:ext cx="228599" cy="17797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svislá šipka 8"/>
          <p:cNvSpPr/>
          <p:nvPr/>
        </p:nvSpPr>
        <p:spPr>
          <a:xfrm>
            <a:off x="365760" y="3748843"/>
            <a:ext cx="228599" cy="205106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475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Bc. práce v </a:t>
            </a:r>
            <a:r>
              <a:rPr lang="cs-CZ" dirty="0" err="1" smtClean="0"/>
              <a:t>antropo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Teoretická…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Empirická…</a:t>
            </a:r>
          </a:p>
          <a:p>
            <a:endParaRPr lang="cs-CZ" dirty="0"/>
          </a:p>
          <a:p>
            <a:r>
              <a:rPr lang="cs-CZ" dirty="0" smtClean="0"/>
              <a:t>Vždy nároky na </a:t>
            </a:r>
          </a:p>
          <a:p>
            <a:pPr lvl="1"/>
            <a:r>
              <a:rPr lang="cs-CZ" dirty="0" smtClean="0"/>
              <a:t>Výběr tématu = volba terénu/zdrojů dat = úvaha o analýze a interpretaci dat</a:t>
            </a:r>
          </a:p>
          <a:p>
            <a:pPr lvl="2"/>
            <a:r>
              <a:rPr lang="cs-CZ" dirty="0" smtClean="0"/>
              <a:t>Př.: rozhovory = co si lidé myslí x pozorování = co dělají (nelze opačně)</a:t>
            </a:r>
          </a:p>
          <a:p>
            <a:pPr lvl="1"/>
            <a:endParaRPr lang="cs-CZ" dirty="0"/>
          </a:p>
          <a:p>
            <a:r>
              <a:rPr lang="cs-CZ" dirty="0" smtClean="0"/>
              <a:t>Data = to, co vstupuje do analýzy</a:t>
            </a:r>
          </a:p>
        </p:txBody>
      </p:sp>
    </p:spTree>
    <p:extLst>
      <p:ext uri="{BB962C8B-B14F-4D97-AF65-F5344CB8AC3E}">
        <p14:creationId xmlns:p14="http://schemas.microsoft.com/office/powerpoint/2010/main" val="9034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viz Proseminář k akademickým dovednostem!</a:t>
            </a:r>
          </a:p>
          <a:p>
            <a:r>
              <a:rPr lang="cs-CZ" dirty="0" smtClean="0"/>
              <a:t>Vždy: kdo to píše, kdy to píše, v rámci jakého </a:t>
            </a:r>
            <a:r>
              <a:rPr lang="cs-CZ" dirty="0" err="1" smtClean="0"/>
              <a:t>epist</a:t>
            </a:r>
            <a:r>
              <a:rPr lang="cs-CZ" dirty="0" smtClean="0"/>
              <a:t>.- </a:t>
            </a:r>
            <a:r>
              <a:rPr lang="cs-CZ" dirty="0" err="1" smtClean="0"/>
              <a:t>teor</a:t>
            </a:r>
            <a:r>
              <a:rPr lang="cs-CZ" dirty="0" smtClean="0"/>
              <a:t>. přístupu </a:t>
            </a:r>
          </a:p>
          <a:p>
            <a:pPr lvl="1"/>
            <a:r>
              <a:rPr lang="cs-CZ" dirty="0" err="1" smtClean="0"/>
              <a:t>Teor</a:t>
            </a:r>
            <a:r>
              <a:rPr lang="cs-CZ" dirty="0" smtClean="0"/>
              <a:t>.-</a:t>
            </a:r>
            <a:r>
              <a:rPr lang="cs-CZ" dirty="0" err="1" smtClean="0"/>
              <a:t>epist</a:t>
            </a:r>
            <a:r>
              <a:rPr lang="cs-CZ" dirty="0" smtClean="0"/>
              <a:t>. přístup implikuje, čím a jak se ten který autor zabývá</a:t>
            </a:r>
          </a:p>
          <a:p>
            <a:r>
              <a:rPr lang="cs-CZ" dirty="0" smtClean="0"/>
              <a:t>Možné typy </a:t>
            </a:r>
            <a:r>
              <a:rPr lang="cs-CZ" dirty="0" err="1" smtClean="0"/>
              <a:t>teor</a:t>
            </a:r>
            <a:r>
              <a:rPr lang="cs-CZ" dirty="0" smtClean="0"/>
              <a:t>. prací</a:t>
            </a:r>
          </a:p>
          <a:p>
            <a:pPr lvl="1"/>
            <a:r>
              <a:rPr lang="cs-CZ" dirty="0"/>
              <a:t>Inventura konceptů – typ přehledová práce (na hraně mezi komparací a kompilací) </a:t>
            </a:r>
          </a:p>
          <a:p>
            <a:pPr lvl="1"/>
            <a:r>
              <a:rPr lang="cs-CZ" dirty="0"/>
              <a:t>Komparace konceptů </a:t>
            </a:r>
          </a:p>
          <a:p>
            <a:pPr lvl="1"/>
            <a:r>
              <a:rPr lang="cs-CZ" dirty="0"/>
              <a:t>Syntéza dosavadního vědění k tématu (kompilace</a:t>
            </a:r>
            <a:r>
              <a:rPr lang="cs-CZ" dirty="0" smtClean="0"/>
              <a:t>): jaké otázky se zkoumaly a jaké odpovědi dávaly.</a:t>
            </a:r>
            <a:endParaRPr lang="cs-CZ" dirty="0"/>
          </a:p>
          <a:p>
            <a:pPr lvl="1"/>
            <a:r>
              <a:rPr lang="cs-CZ" dirty="0"/>
              <a:t>lze i interdisciplinárně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Tj. vždy: jak někteří autoři interpretují soc. realitu </a:t>
            </a:r>
          </a:p>
          <a:p>
            <a:pPr lvl="1"/>
            <a:r>
              <a:rPr lang="cs-CZ" dirty="0" smtClean="0"/>
              <a:t>!nikoliv! jaká je soc. realita, co se děje…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Promýšlení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 to kreativní proces, paleta nekonečných možností?</a:t>
            </a:r>
          </a:p>
          <a:p>
            <a:r>
              <a:rPr lang="cs-CZ" dirty="0" smtClean="0"/>
              <a:t>Je to důsledek laického zájmu?</a:t>
            </a:r>
          </a:p>
          <a:p>
            <a:r>
              <a:rPr lang="cs-CZ" dirty="0" smtClean="0"/>
              <a:t>Je </a:t>
            </a:r>
            <a:r>
              <a:rPr lang="cs-CZ" dirty="0"/>
              <a:t>to zadání a protnutí se zájmen </a:t>
            </a:r>
            <a:r>
              <a:rPr lang="cs-CZ" dirty="0" smtClean="0"/>
              <a:t>učitele?</a:t>
            </a:r>
          </a:p>
          <a:p>
            <a:r>
              <a:rPr lang="cs-CZ" dirty="0" smtClean="0"/>
              <a:t>Je to setkání s učitelem?</a:t>
            </a:r>
          </a:p>
          <a:p>
            <a:r>
              <a:rPr lang="cs-CZ" dirty="0" smtClean="0"/>
              <a:t>Je to inventura vlastních možností, jak vstoupit do terénu?</a:t>
            </a:r>
          </a:p>
          <a:p>
            <a:r>
              <a:rPr lang="cs-CZ" dirty="0" smtClean="0"/>
              <a:t>Je to úkol, který musím plnit?</a:t>
            </a:r>
          </a:p>
          <a:p>
            <a:endParaRPr lang="cs-CZ" dirty="0" smtClean="0"/>
          </a:p>
          <a:p>
            <a:r>
              <a:rPr lang="cs-CZ" dirty="0" smtClean="0"/>
              <a:t>Je to něco, co mne zajímá a chci tomu porozumět?</a:t>
            </a:r>
          </a:p>
          <a:p>
            <a:r>
              <a:rPr lang="cs-CZ" dirty="0" smtClean="0"/>
              <a:t>Je to něco, co chci sdílet s dalšími lidmi?</a:t>
            </a:r>
          </a:p>
          <a:p>
            <a:pPr lvl="1"/>
            <a:r>
              <a:rPr lang="cs-CZ" dirty="0" smtClean="0"/>
              <a:t>Partnerem</a:t>
            </a:r>
          </a:p>
          <a:p>
            <a:pPr lvl="1"/>
            <a:r>
              <a:rPr lang="cs-CZ" dirty="0" smtClean="0"/>
              <a:t>Příbuzenstvem</a:t>
            </a:r>
          </a:p>
          <a:p>
            <a:pPr lvl="1"/>
            <a:r>
              <a:rPr lang="cs-CZ" dirty="0" smtClean="0"/>
              <a:t>Jinými lidmi – JAKÝMI?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665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= vědecká/odborná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15508" y="1625875"/>
            <a:ext cx="5181600" cy="2053371"/>
          </a:xfrm>
        </p:spPr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Povinná součást žánru bakalářské práce</a:t>
            </a:r>
          </a:p>
          <a:p>
            <a:pPr lvl="1"/>
            <a:r>
              <a:rPr lang="cs-CZ" sz="3600" dirty="0" smtClean="0"/>
              <a:t>Kolik titulů mi stačí?</a:t>
            </a:r>
          </a:p>
          <a:p>
            <a:r>
              <a:rPr lang="cs-CZ" sz="3600" dirty="0" smtClean="0"/>
              <a:t>Úkol od učitele</a:t>
            </a:r>
          </a:p>
          <a:p>
            <a:pPr lvl="1"/>
            <a:r>
              <a:rPr lang="cs-CZ" sz="3600" dirty="0" smtClean="0"/>
              <a:t>Fakt je nutné to číst?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046286" y="3614433"/>
            <a:ext cx="6435968" cy="256253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Navazuji na nějaké poznání.</a:t>
            </a:r>
          </a:p>
          <a:p>
            <a:pPr lvl="1"/>
            <a:r>
              <a:rPr lang="cs-CZ" dirty="0"/>
              <a:t>Chci přispět k poznání daného jevu.</a:t>
            </a:r>
          </a:p>
          <a:p>
            <a:pPr lvl="1"/>
            <a:r>
              <a:rPr lang="cs-CZ" dirty="0"/>
              <a:t>Chci přispět k posunu v teorii.</a:t>
            </a:r>
          </a:p>
          <a:p>
            <a:r>
              <a:rPr lang="cs-CZ" dirty="0"/>
              <a:t>Rozumím literatuře jako nástroji vlastního poznávání – </a:t>
            </a:r>
            <a:r>
              <a:rPr lang="cs-CZ" b="1" dirty="0">
                <a:solidFill>
                  <a:srgbClr val="FF0000"/>
                </a:solidFill>
              </a:rPr>
              <a:t>literatura mne vede</a:t>
            </a:r>
            <a:r>
              <a:rPr lang="cs-CZ" dirty="0"/>
              <a:t>, stejně jako učitel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(učitel anticipuje ve svých doporučení právě literaturu)</a:t>
            </a:r>
          </a:p>
          <a:p>
            <a:pPr lvl="1"/>
            <a:r>
              <a:rPr lang="cs-CZ" dirty="0"/>
              <a:t>Hledám způsoby, jak lze o daném problému uvažovat = literatura mi ukazuje, čeho si všímat, jak rozumět sociální realitě, jaký řez sociální reality mám vést</a:t>
            </a:r>
          </a:p>
          <a:p>
            <a:pPr lvl="1"/>
            <a:r>
              <a:rPr lang="cs-CZ" dirty="0"/>
              <a:t>Hledám dílčí nálezy k podpoře dílčích interpretací</a:t>
            </a:r>
          </a:p>
          <a:p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1442050"/>
            <a:ext cx="3264510" cy="2172383"/>
          </a:xfrm>
          <a:prstGeom prst="rect">
            <a:avLst/>
          </a:prstGeom>
        </p:spPr>
      </p:pic>
      <p:pic>
        <p:nvPicPr>
          <p:cNvPr id="1028" name="Picture 4" descr="FENG REN SHUI – NADŠENÍ JE MOTOR BUDOUCNOSTI – FENG REN SHU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336" y="1949816"/>
            <a:ext cx="4609043" cy="3123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1310" y="4939996"/>
            <a:ext cx="3413590" cy="191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72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Aktuálnost? teorií a konceptů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Dynamika oboru</a:t>
            </a:r>
          </a:p>
          <a:p>
            <a:pPr lvl="1"/>
            <a:endParaRPr lang="cs-CZ" sz="3600" dirty="0"/>
          </a:p>
          <a:p>
            <a:pPr lvl="1"/>
            <a:r>
              <a:rPr lang="cs-CZ" sz="2800" dirty="0" smtClean="0"/>
              <a:t>Překonané či vyčerpané koncepty, např. asimilace</a:t>
            </a:r>
          </a:p>
          <a:p>
            <a:pPr lvl="1"/>
            <a:r>
              <a:rPr lang="cs-CZ" sz="2800" dirty="0" smtClean="0"/>
              <a:t>Preference určitých přístupů ve vztahu k tématu</a:t>
            </a:r>
          </a:p>
          <a:p>
            <a:pPr lvl="1"/>
            <a:r>
              <a:rPr lang="cs-CZ" sz="2800" dirty="0" err="1" smtClean="0"/>
              <a:t>Trendovost</a:t>
            </a:r>
            <a:r>
              <a:rPr lang="cs-CZ" sz="2800" dirty="0" smtClean="0"/>
              <a:t> teorií</a:t>
            </a:r>
          </a:p>
          <a:p>
            <a:pPr lvl="1"/>
            <a:r>
              <a:rPr lang="cs-CZ" sz="2800" dirty="0" smtClean="0"/>
              <a:t>Návraty k překonaným teoriím</a:t>
            </a:r>
          </a:p>
          <a:p>
            <a:pPr lvl="1"/>
            <a:r>
              <a:rPr lang="cs-CZ" sz="2800" dirty="0" smtClean="0"/>
              <a:t>Kanonické teorie: C. </a:t>
            </a:r>
            <a:r>
              <a:rPr lang="cs-CZ" sz="2800" dirty="0" err="1" smtClean="0"/>
              <a:t>Geertz</a:t>
            </a:r>
            <a:r>
              <a:rPr lang="cs-CZ" sz="2800" dirty="0" smtClean="0"/>
              <a:t>, M. </a:t>
            </a:r>
            <a:r>
              <a:rPr lang="cs-CZ" sz="2800" dirty="0" err="1" smtClean="0"/>
              <a:t>Douglas</a:t>
            </a:r>
            <a:r>
              <a:rPr lang="cs-CZ" sz="2800" dirty="0" smtClean="0"/>
              <a:t>, P. </a:t>
            </a:r>
            <a:r>
              <a:rPr lang="cs-CZ" sz="2800" dirty="0" err="1" smtClean="0"/>
              <a:t>Bourdieu</a:t>
            </a:r>
            <a:r>
              <a:rPr lang="cs-CZ" sz="2800" dirty="0" smtClean="0"/>
              <a:t>…</a:t>
            </a:r>
          </a:p>
          <a:p>
            <a:pPr marL="457200" lvl="1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37123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Respekt k literatuře,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k dialogu s akademickým diskurzem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28816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Konzultace </a:t>
            </a:r>
            <a:r>
              <a:rPr lang="cs-CZ" dirty="0" smtClean="0"/>
              <a:t>s odborníkem</a:t>
            </a:r>
          </a:p>
          <a:p>
            <a:r>
              <a:rPr lang="cs-CZ" dirty="0" smtClean="0"/>
              <a:t>Odkazy na disciplínu: etnomuzikologie</a:t>
            </a:r>
          </a:p>
          <a:p>
            <a:r>
              <a:rPr lang="cs-CZ" dirty="0" smtClean="0"/>
              <a:t>Odkazy na pojmy (+ autory): klíčová slova, vynalezená tradice (</a:t>
            </a:r>
            <a:r>
              <a:rPr lang="cs-CZ" dirty="0" err="1" smtClean="0"/>
              <a:t>Hobsbawm</a:t>
            </a:r>
            <a:r>
              <a:rPr lang="cs-CZ" dirty="0" smtClean="0"/>
              <a:t>)</a:t>
            </a:r>
          </a:p>
          <a:p>
            <a:r>
              <a:rPr lang="cs-CZ" dirty="0" smtClean="0"/>
              <a:t>Uvedení soupisu titulů: </a:t>
            </a:r>
          </a:p>
          <a:p>
            <a:r>
              <a:rPr lang="cs-CZ" dirty="0" smtClean="0"/>
              <a:t>Vytvoření rámce:</a:t>
            </a:r>
          </a:p>
          <a:p>
            <a:pPr lvl="1"/>
            <a:r>
              <a:rPr lang="cs-CZ" i="1" dirty="0"/>
              <a:t>na základě teorie </a:t>
            </a:r>
            <a:r>
              <a:rPr lang="cs-CZ" i="1" dirty="0" err="1"/>
              <a:t>Henriho</a:t>
            </a:r>
            <a:r>
              <a:rPr lang="cs-CZ" i="1" dirty="0"/>
              <a:t> </a:t>
            </a:r>
            <a:r>
              <a:rPr lang="cs-CZ" i="1" dirty="0" err="1"/>
              <a:t>Lefebvra</a:t>
            </a:r>
            <a:r>
              <a:rPr lang="cs-CZ" i="1" dirty="0"/>
              <a:t> o dominanci  ve veřejném prostoru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9132223" y="2132850"/>
            <a:ext cx="271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cap="small" dirty="0" smtClean="0">
                <a:solidFill>
                  <a:schemeClr val="tx1"/>
                </a:solidFill>
              </a:rPr>
              <a:t>Pozor na psaní jmen  autorů</a:t>
            </a:r>
            <a:endParaRPr lang="cs-CZ" sz="2400" cap="small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299498" y="3944519"/>
            <a:ext cx="238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cap="small" dirty="0" smtClean="0">
                <a:solidFill>
                  <a:schemeClr val="tx1"/>
                </a:solidFill>
              </a:rPr>
              <a:t>Pozor na pravidla citační normy</a:t>
            </a:r>
            <a:endParaRPr lang="cs-CZ" sz="2400" cap="smal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96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Každá literatura dokáže stát vedle sebe v polici, mnohá se ale nesnese spolu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Skutečnost, že se literatura týká téhož terénu/jevu, neznamená, že ji lze propojit v konzistentní text </a:t>
            </a:r>
            <a:r>
              <a:rPr lang="cs-CZ" dirty="0" smtClean="0"/>
              <a:t>BP.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Populárně naučná, resp. hobby literatura</a:t>
            </a:r>
          </a:p>
          <a:p>
            <a:r>
              <a:rPr lang="cs-CZ" dirty="0"/>
              <a:t>Mimo antropologii či kvalitativní sociologii (ne psychologie)</a:t>
            </a:r>
          </a:p>
          <a:p>
            <a:r>
              <a:rPr lang="cs-CZ" dirty="0"/>
              <a:t>Memoárová literatura = zdroj dat nikoliv teorií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16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antropologa/bakalářské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Porozumět sociální realitě</a:t>
            </a:r>
          </a:p>
          <a:p>
            <a:r>
              <a:rPr lang="cs-CZ" dirty="0" smtClean="0"/>
              <a:t>Dokázat ji popsat a interpretovat (antropologie = věda deskriptivní a </a:t>
            </a:r>
            <a:r>
              <a:rPr lang="cs-CZ" dirty="0" err="1" smtClean="0"/>
              <a:t>interpretativní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Interpretovat ≠ hodnotit !!! (jak na úrovni výzkumných otázek, tak výsledků výzkumu) </a:t>
            </a:r>
          </a:p>
          <a:p>
            <a:endParaRPr lang="cs-CZ" dirty="0"/>
          </a:p>
          <a:p>
            <a:r>
              <a:rPr lang="cs-CZ" dirty="0" smtClean="0"/>
              <a:t>Co je sociální realita, které chci porozumět?</a:t>
            </a:r>
          </a:p>
          <a:p>
            <a:r>
              <a:rPr lang="cs-CZ" dirty="0" smtClean="0"/>
              <a:t>Resp. kde ji antropolog hledá/kam ji umisťuje?</a:t>
            </a:r>
          </a:p>
          <a:p>
            <a:pPr marL="0" indent="0">
              <a:buNone/>
            </a:pPr>
            <a:r>
              <a:rPr lang="cs-CZ" dirty="0" smtClean="0"/>
              <a:t>= realita je vše kolem nás, ale výzkumník si vybírá</a:t>
            </a:r>
          </a:p>
          <a:p>
            <a:pPr marL="0" indent="0">
              <a:buNone/>
            </a:pPr>
            <a:r>
              <a:rPr lang="cs-CZ" dirty="0" smtClean="0"/>
              <a:t>= natáčí úhel pohledu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„jak různé mohou </a:t>
            </a:r>
            <a:r>
              <a:rPr lang="cs-CZ" b="1" dirty="0" smtClean="0">
                <a:solidFill>
                  <a:srgbClr val="FF0000"/>
                </a:solidFill>
              </a:rPr>
              <a:t>být</a:t>
            </a:r>
            <a:r>
              <a:rPr lang="cs-CZ" dirty="0" smtClean="0"/>
              <a:t> naše životy“ x </a:t>
            </a:r>
          </a:p>
          <a:p>
            <a:pPr marL="0" indent="0">
              <a:buNone/>
            </a:pPr>
            <a:r>
              <a:rPr lang="cs-CZ" dirty="0" smtClean="0"/>
              <a:t>„jak různé může </a:t>
            </a:r>
            <a:r>
              <a:rPr lang="cs-CZ" b="1" dirty="0" smtClean="0">
                <a:solidFill>
                  <a:srgbClr val="FF0000"/>
                </a:solidFill>
              </a:rPr>
              <a:t>být rozumění </a:t>
            </a:r>
            <a:r>
              <a:rPr lang="cs-CZ" dirty="0" smtClean="0"/>
              <a:t>našim životům“ (s. 259)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Ono porozumění ale není triviální, není hodnotící x analytické, reflexivní, holistické…</a:t>
            </a:r>
          </a:p>
        </p:txBody>
      </p:sp>
    </p:spTree>
    <p:extLst>
      <p:ext uri="{BB962C8B-B14F-4D97-AF65-F5344CB8AC3E}">
        <p14:creationId xmlns:p14="http://schemas.microsoft.com/office/powerpoint/2010/main" val="11535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literatura učí specifickému jazyku = akademická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 </a:t>
            </a:r>
          </a:p>
          <a:p>
            <a:pPr lvl="1"/>
            <a:r>
              <a:rPr lang="cs-CZ" dirty="0" smtClean="0"/>
              <a:t>Důkaz zvládnutého oboru</a:t>
            </a:r>
          </a:p>
          <a:p>
            <a:pPr lvl="1"/>
            <a:r>
              <a:rPr lang="cs-CZ" dirty="0" smtClean="0"/>
              <a:t>Pomáhají vyjádřit složitost vztahů, protože pojmy nejsou pouhá synonyma, ale jsou spojeny s koncepty</a:t>
            </a:r>
          </a:p>
          <a:p>
            <a:pPr lvl="1"/>
            <a:r>
              <a:rPr lang="cs-CZ" dirty="0" smtClean="0"/>
              <a:t>Odkazují k teoriím a paradigmatům = pozor, aby pojmy byly voleny konzistentně k paradigmatu (transnacionální migrace x asimilace)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616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pomáhá prohloubit i metodologický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Diskuse volby metodologie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717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 odborné literatury = úskalí, že nevím kam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„Do </a:t>
            </a:r>
            <a:r>
              <a:rPr lang="cs-CZ" dirty="0"/>
              <a:t>svého záměru vstupuji se znalostmi problematiky a zároveň jako naprostý laik. Dokážu se vcítit do života sborového zpěváka, a zároveň je mi naprosto cizí udržování folklorních tradic. Věřím, že tato kombinace mých osobních zkušeností v oboru a zároveň absolutní neznalosti terénu je dobrý základ pro práci tohoto druhu. Obávám se jen následujícího. Zajímá mě z mé lidské podstaty široké spektrum věcí a činností, cítím, že budu mít problém s definicí výzkumné otázky a udržením směru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74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otázka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nutné si klást otázku</a:t>
            </a:r>
            <a:r>
              <a:rPr lang="cs-CZ" dirty="0" smtClean="0"/>
              <a:t>? – konkrétní zúžení, v němž se promítá konceptuální rámec, v němž se pohybuji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si klást otázku</a:t>
            </a:r>
            <a:r>
              <a:rPr lang="cs-CZ" dirty="0" smtClean="0"/>
              <a:t>? – v návaznosti na konceptuální rámce a terén</a:t>
            </a:r>
          </a:p>
          <a:p>
            <a:r>
              <a:rPr lang="cs-CZ" dirty="0" smtClean="0"/>
              <a:t>Otázka/</a:t>
            </a:r>
            <a:r>
              <a:rPr lang="cs-CZ" dirty="0" err="1" smtClean="0"/>
              <a:t>ky</a:t>
            </a:r>
            <a:r>
              <a:rPr lang="cs-CZ" dirty="0" smtClean="0"/>
              <a:t> obsahují synopsi, logickou linku, skrze kterou řešení úkolu graduje</a:t>
            </a:r>
          </a:p>
          <a:p>
            <a:r>
              <a:rPr lang="cs-CZ" dirty="0" smtClean="0"/>
              <a:t>Otázek má být přiměřeně a nemají se překrývat</a:t>
            </a:r>
          </a:p>
          <a:p>
            <a:r>
              <a:rPr lang="cs-CZ" dirty="0" smtClean="0"/>
              <a:t>V procesu výzkumu upravovány (induktivně-idiografický přístup)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812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literatura umožňuje se smysluplně zeptat?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V souladu s problémy, které se řeší.</a:t>
            </a:r>
          </a:p>
          <a:p>
            <a:r>
              <a:rPr lang="cs-CZ" dirty="0" smtClean="0"/>
              <a:t>V souladu s pojmy.</a:t>
            </a:r>
          </a:p>
          <a:p>
            <a:r>
              <a:rPr lang="cs-CZ" dirty="0" smtClean="0"/>
              <a:t>V souladu s epistemologií</a:t>
            </a:r>
            <a:endParaRPr lang="cs-CZ" dirty="0"/>
          </a:p>
          <a:p>
            <a:r>
              <a:rPr lang="cs-CZ" dirty="0" smtClean="0"/>
              <a:t>V souladu s metodologií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Např. Jakou funkci měla národní identita obyvatel Vlčnova v 1. polovině 19. století při boji s pověrou?</a:t>
            </a:r>
          </a:p>
        </p:txBody>
      </p:sp>
    </p:spTree>
    <p:extLst>
      <p:ext uri="{BB962C8B-B14F-4D97-AF65-F5344CB8AC3E}">
        <p14:creationId xmlns:p14="http://schemas.microsoft.com/office/powerpoint/2010/main" val="2478274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→ výzkumný problém, výzkumné otázky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Výzkumný problém + výzkumné otázky = jádro přípravy projektu výzkumu</a:t>
            </a:r>
          </a:p>
          <a:p>
            <a:r>
              <a:rPr lang="cs-CZ" sz="2500" b="1" dirty="0"/>
              <a:t>Výzkumný problém</a:t>
            </a:r>
            <a:r>
              <a:rPr lang="cs-CZ" sz="2500" dirty="0"/>
              <a:t> = explicitní (=napsané) pojmenování toho, co je předmětem výzkumu + implicitně (jazykem) přítomné:</a:t>
            </a:r>
          </a:p>
          <a:p>
            <a:pPr lvl="1"/>
            <a:r>
              <a:rPr lang="cs-CZ" dirty="0"/>
              <a:t>z jaké oborové a teoretické (</a:t>
            </a:r>
            <a:r>
              <a:rPr lang="cs-CZ" dirty="0" err="1"/>
              <a:t>epist</a:t>
            </a:r>
            <a:r>
              <a:rPr lang="cs-CZ" dirty="0"/>
              <a:t>.) perspektivy budeme k tématu přistupovat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/>
              <a:t>volba výzkumné strategie + úvaha o terénu/vzorku 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/>
              <a:t>období, jež má být předmětem výzkumu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/>
              <a:t>terén / zdroje dat</a:t>
            </a:r>
          </a:p>
          <a:p>
            <a:pPr>
              <a:buFont typeface="Times New Roman" pitchFamily="18" charset="0"/>
              <a:buChar char="•"/>
            </a:pPr>
            <a:r>
              <a:rPr lang="cs-CZ" sz="2900" dirty="0"/>
              <a:t>Výzkumný problém upřesněn </a:t>
            </a:r>
            <a:r>
              <a:rPr lang="cs-CZ" sz="2900" b="1" dirty="0"/>
              <a:t>výzkumnými otázkami / cíli výzkumu </a:t>
            </a:r>
          </a:p>
          <a:p>
            <a:pPr lvl="1"/>
            <a:r>
              <a:rPr lang="cs-CZ" dirty="0"/>
              <a:t>Zúžení a konkretizace (zacílení) výzkumného problému </a:t>
            </a:r>
          </a:p>
          <a:p>
            <a:pPr lvl="1"/>
            <a:r>
              <a:rPr lang="cs-CZ" altLang="cs-CZ" dirty="0"/>
              <a:t>Ukazují cestu, jak výzkum vést </a:t>
            </a:r>
          </a:p>
          <a:p>
            <a:pPr lvl="1"/>
            <a:r>
              <a:rPr lang="cs-CZ" altLang="cs-CZ" dirty="0"/>
              <a:t>Poukazují na data, která budou pro výzkum zapotřebí – řídí tvorbu a analýzu dat</a:t>
            </a:r>
          </a:p>
          <a:p>
            <a:pPr lvl="1"/>
            <a:r>
              <a:rPr lang="cs-CZ" altLang="cs-CZ" dirty="0"/>
              <a:t>V závěru na ně přinášíme odpověď</a:t>
            </a:r>
          </a:p>
          <a:p>
            <a:pPr lvl="2"/>
            <a:r>
              <a:rPr lang="cs-CZ" altLang="cs-CZ" dirty="0"/>
              <a:t>(VO ≠ otázky pro rozhovor!)</a:t>
            </a:r>
          </a:p>
          <a:p>
            <a:pPr lvl="1"/>
            <a:r>
              <a:rPr lang="cs-CZ" altLang="cs-CZ" dirty="0"/>
              <a:t>Výzkumné otázky = obvykle podoba tázací věty x cíle výzkumu = věty </a:t>
            </a:r>
            <a:r>
              <a:rPr lang="cs-CZ" altLang="cs-CZ" dirty="0" smtClean="0"/>
              <a:t>oznamovací</a:t>
            </a:r>
          </a:p>
          <a:p>
            <a:pPr lvl="1"/>
            <a:r>
              <a:rPr lang="cs-CZ" altLang="cs-CZ" dirty="0" smtClean="0"/>
              <a:t>Jazyk!!!</a:t>
            </a:r>
            <a:endParaRPr lang="cs-CZ" altLang="cs-CZ" dirty="0"/>
          </a:p>
          <a:p>
            <a:pPr lvl="1"/>
            <a:endParaRPr lang="cs-CZ" sz="2000" dirty="0"/>
          </a:p>
          <a:p>
            <a:r>
              <a:rPr lang="cs-CZ" dirty="0" err="1"/>
              <a:t>Kvali</a:t>
            </a:r>
            <a:r>
              <a:rPr lang="cs-CZ" dirty="0"/>
              <a:t> výzkum = interaktivní </a:t>
            </a:r>
            <a:r>
              <a:rPr lang="cs-CZ" dirty="0" err="1"/>
              <a:t>char</a:t>
            </a:r>
            <a:r>
              <a:rPr lang="cs-CZ" dirty="0"/>
              <a:t>.: VP i VO v procesu výzkumu upřesňujeme (třeba i pozměňujeme)</a:t>
            </a:r>
          </a:p>
          <a:p>
            <a:pPr lvl="1"/>
            <a:r>
              <a:rPr lang="cs-CZ" dirty="0"/>
              <a:t>zejména v etnografii (klasická </a:t>
            </a:r>
            <a:r>
              <a:rPr lang="cs-CZ" dirty="0" err="1"/>
              <a:t>etnogr</a:t>
            </a:r>
            <a:r>
              <a:rPr lang="cs-CZ" dirty="0"/>
              <a:t>.: VP až v procesu </a:t>
            </a:r>
            <a:r>
              <a:rPr lang="cs-CZ" dirty="0" err="1"/>
              <a:t>terén.v</a:t>
            </a:r>
            <a:r>
              <a:rPr lang="cs-CZ" dirty="0"/>
              <a:t>., dnes už moc ne…)  </a:t>
            </a:r>
          </a:p>
        </p:txBody>
      </p:sp>
    </p:spTree>
    <p:extLst>
      <p:ext uri="{BB962C8B-B14F-4D97-AF65-F5344CB8AC3E}">
        <p14:creationId xmlns:p14="http://schemas.microsoft.com/office/powerpoint/2010/main" val="3139721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→ Projekt výzkumu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Rozvaha celého výzkumného procesu, tj.:</a:t>
            </a:r>
          </a:p>
          <a:p>
            <a:pPr lvl="1"/>
            <a:r>
              <a:rPr lang="cs-CZ" sz="1800" dirty="0"/>
              <a:t>argumentovaná volba oblasti zájmu</a:t>
            </a:r>
          </a:p>
          <a:p>
            <a:pPr lvl="1"/>
            <a:r>
              <a:rPr lang="cs-CZ" sz="1800" dirty="0"/>
              <a:t>zasazená do </a:t>
            </a:r>
            <a:r>
              <a:rPr lang="cs-CZ" sz="1800" dirty="0" err="1"/>
              <a:t>teor</a:t>
            </a:r>
            <a:r>
              <a:rPr lang="cs-CZ" sz="1800" dirty="0"/>
              <a:t>. zázemí tak, aby</a:t>
            </a:r>
          </a:p>
          <a:p>
            <a:pPr lvl="1"/>
            <a:r>
              <a:rPr lang="cs-CZ" sz="1800" dirty="0"/>
              <a:t>ústila do formulace výzkumného problému, výzkumných otázek / cílů výzkumu,</a:t>
            </a:r>
          </a:p>
          <a:p>
            <a:pPr lvl="1"/>
            <a:r>
              <a:rPr lang="cs-CZ" sz="1800" dirty="0"/>
              <a:t>které navrhujete zpracovat nějakým způsobem:</a:t>
            </a:r>
          </a:p>
          <a:p>
            <a:pPr lvl="2"/>
            <a:r>
              <a:rPr lang="cs-CZ" sz="1400" dirty="0"/>
              <a:t>volba terénu / vzorku / zdrojů dat / u </a:t>
            </a:r>
            <a:r>
              <a:rPr lang="cs-CZ" sz="1400" dirty="0" err="1"/>
              <a:t>teor</a:t>
            </a:r>
            <a:r>
              <a:rPr lang="cs-CZ" sz="1400" dirty="0"/>
              <a:t>. práce </a:t>
            </a:r>
            <a:r>
              <a:rPr lang="cs-CZ" sz="1400" dirty="0" err="1"/>
              <a:t>teor</a:t>
            </a:r>
            <a:r>
              <a:rPr lang="cs-CZ" sz="1400" dirty="0"/>
              <a:t>. zdrojů</a:t>
            </a:r>
          </a:p>
          <a:p>
            <a:pPr lvl="2"/>
            <a:r>
              <a:rPr lang="cs-CZ" sz="1400" dirty="0"/>
              <a:t>postupy tvorby dat / u </a:t>
            </a:r>
            <a:r>
              <a:rPr lang="cs-CZ" sz="1400" dirty="0" err="1"/>
              <a:t>teor</a:t>
            </a:r>
            <a:r>
              <a:rPr lang="cs-CZ" sz="1400" dirty="0"/>
              <a:t>. práce </a:t>
            </a:r>
            <a:r>
              <a:rPr lang="cs-CZ" sz="1400" dirty="0" err="1"/>
              <a:t>kritéra</a:t>
            </a:r>
            <a:r>
              <a:rPr lang="cs-CZ" sz="1400" dirty="0"/>
              <a:t> komparace</a:t>
            </a:r>
          </a:p>
          <a:p>
            <a:pPr lvl="2"/>
            <a:r>
              <a:rPr lang="cs-CZ" sz="1400" dirty="0"/>
              <a:t>postupy analýzy dat</a:t>
            </a:r>
          </a:p>
          <a:p>
            <a:pPr lvl="2"/>
            <a:r>
              <a:rPr lang="cs-CZ" sz="1400" dirty="0"/>
              <a:t>etika výzkumu !!!!</a:t>
            </a:r>
          </a:p>
          <a:p>
            <a:pPr lvl="2"/>
            <a:endParaRPr lang="cs-CZ" sz="1400" dirty="0"/>
          </a:p>
          <a:p>
            <a:r>
              <a:rPr lang="cs-CZ" sz="2200" dirty="0"/>
              <a:t>Pozn.: </a:t>
            </a:r>
          </a:p>
          <a:p>
            <a:pPr lvl="1"/>
            <a:r>
              <a:rPr lang="cs-CZ" sz="1800" dirty="0"/>
              <a:t>to neznamená, že vlastní výzkum bude vždy opravdu probíhat podle projektu</a:t>
            </a:r>
          </a:p>
          <a:p>
            <a:pPr lvl="1"/>
            <a:r>
              <a:rPr lang="cs-CZ" sz="1800" dirty="0"/>
              <a:t>znamená to, že než výzkumně vstoupíme do terénu, musíme mít promyšlené, co a proč tam děláme, abychom to popř. mohli operativně (a </a:t>
            </a:r>
            <a:r>
              <a:rPr lang="cs-CZ" sz="1800" dirty="0" err="1"/>
              <a:t>reflektovaně</a:t>
            </a:r>
            <a:r>
              <a:rPr lang="cs-CZ" sz="1800" dirty="0"/>
              <a:t>!) měnit 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349432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Možná struktura projektu výzkumu</a:t>
            </a:r>
            <a:br>
              <a:rPr lang="cs-CZ" dirty="0"/>
            </a:br>
            <a:r>
              <a:rPr lang="cs-CZ" dirty="0"/>
              <a:t>			= požadavky na práci k atestaci DS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Představení tématu (popř. vč. motivace / argumentace osobní, společenské, vědecké…)</a:t>
            </a:r>
          </a:p>
          <a:p>
            <a:r>
              <a:rPr lang="cs-CZ" dirty="0"/>
              <a:t>Teoretická východiska</a:t>
            </a:r>
          </a:p>
          <a:p>
            <a:pPr lvl="1"/>
            <a:r>
              <a:rPr lang="cs-CZ" b="1" dirty="0"/>
              <a:t>min. 3-5 odborných textů k tématu </a:t>
            </a:r>
            <a:r>
              <a:rPr lang="cs-CZ" dirty="0"/>
              <a:t>(</a:t>
            </a:r>
            <a:r>
              <a:rPr lang="cs-CZ" dirty="0" err="1"/>
              <a:t>epist</a:t>
            </a:r>
            <a:r>
              <a:rPr lang="cs-CZ" dirty="0"/>
              <a:t>., </a:t>
            </a:r>
            <a:r>
              <a:rPr lang="cs-CZ" dirty="0" err="1"/>
              <a:t>teor</a:t>
            </a:r>
            <a:r>
              <a:rPr lang="cs-CZ" dirty="0"/>
              <a:t>., témat., popř. kontext)</a:t>
            </a:r>
          </a:p>
          <a:p>
            <a:pPr lvl="1"/>
            <a:r>
              <a:rPr lang="cs-CZ" dirty="0"/>
              <a:t>žánr kompilace – viz Proseminář k akad. psaní  </a:t>
            </a:r>
          </a:p>
          <a:p>
            <a:r>
              <a:rPr lang="cs-CZ" b="1" dirty="0"/>
              <a:t>Výzkumný problém, výzkumné otázky / cíle výzkumu (explicitně)</a:t>
            </a:r>
          </a:p>
          <a:p>
            <a:r>
              <a:rPr lang="cs-CZ" dirty="0"/>
              <a:t>Metodologická rozvaha</a:t>
            </a:r>
          </a:p>
          <a:p>
            <a:pPr lvl="1"/>
            <a:r>
              <a:rPr lang="cs-CZ" dirty="0"/>
              <a:t>Návrh terénu / vzorku / zdrojů dat </a:t>
            </a:r>
          </a:p>
          <a:p>
            <a:pPr lvl="1"/>
            <a:r>
              <a:rPr lang="cs-CZ" dirty="0"/>
              <a:t>Návrh technik konstrukce a analýzy dat</a:t>
            </a:r>
          </a:p>
          <a:p>
            <a:pPr lvl="1"/>
            <a:r>
              <a:rPr lang="cs-CZ" dirty="0"/>
              <a:t>Etické aspekty !!!</a:t>
            </a:r>
          </a:p>
          <a:p>
            <a:pPr lvl="1"/>
            <a:r>
              <a:rPr lang="cs-CZ" dirty="0"/>
              <a:t>Reflexe vlastních pozic (situovanost) + reflexe možných limitů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32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Shrnutí: podstatné pro úvahu o </a:t>
            </a:r>
            <a:r>
              <a:rPr lang="cs-CZ" dirty="0" err="1" smtClean="0"/>
              <a:t>bc.</a:t>
            </a:r>
            <a:r>
              <a:rPr lang="cs-CZ" dirty="0" smtClean="0"/>
              <a:t>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places</a:t>
            </a:r>
            <a:r>
              <a:rPr lang="cs-CZ" dirty="0" smtClean="0"/>
              <a:t>,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!!!</a:t>
            </a:r>
          </a:p>
          <a:p>
            <a:r>
              <a:rPr lang="cs-CZ" dirty="0" smtClean="0"/>
              <a:t>V počátku spíše úzce vymezené terény / homogenní vzorky</a:t>
            </a:r>
          </a:p>
          <a:p>
            <a:pPr lvl="1"/>
            <a:r>
              <a:rPr lang="cs-CZ" dirty="0" smtClean="0"/>
              <a:t>Pokud se v procesu výzkumu posune/rozšíří, lze s tím (</a:t>
            </a:r>
            <a:r>
              <a:rPr lang="cs-CZ" dirty="0" err="1" smtClean="0"/>
              <a:t>reflektovaně</a:t>
            </a:r>
            <a:r>
              <a:rPr lang="cs-CZ" dirty="0" smtClean="0"/>
              <a:t> = vědomě) zacházet</a:t>
            </a:r>
          </a:p>
          <a:p>
            <a:pPr lvl="1"/>
            <a:r>
              <a:rPr lang="cs-CZ" dirty="0" smtClean="0"/>
              <a:t>Metodologicky nekomplikovat (x smíšené výzkumy, komparativní výzkumy…)</a:t>
            </a:r>
          </a:p>
          <a:p>
            <a:r>
              <a:rPr lang="cs-CZ" dirty="0" smtClean="0"/>
              <a:t>Bc. práce = kvalifikační práce </a:t>
            </a:r>
          </a:p>
          <a:p>
            <a:pPr lvl="1"/>
            <a:r>
              <a:rPr lang="cs-CZ" dirty="0" smtClean="0"/>
              <a:t>= předvést nějaké vědní řemeslo</a:t>
            </a:r>
          </a:p>
          <a:p>
            <a:pPr lvl="1"/>
            <a:r>
              <a:rPr lang="cs-CZ" dirty="0" smtClean="0"/>
              <a:t>stát při zemi = neaspirovat na objevení Ameriky či změnu politických strategií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bc.</a:t>
            </a:r>
            <a:r>
              <a:rPr lang="cs-CZ" dirty="0" smtClean="0"/>
              <a:t> práce může přinést nějaké nové poznání</a:t>
            </a:r>
          </a:p>
          <a:p>
            <a:pPr lvl="1"/>
            <a:r>
              <a:rPr lang="cs-CZ" dirty="0" smtClean="0"/>
              <a:t>Obvykle </a:t>
            </a:r>
            <a:r>
              <a:rPr lang="cs-CZ" strike="sngStrike" dirty="0" smtClean="0"/>
              <a:t>spíše</a:t>
            </a:r>
            <a:r>
              <a:rPr lang="cs-CZ" dirty="0" smtClean="0"/>
              <a:t> situovaná generalizace, než třeba tvorba nové teorie</a:t>
            </a:r>
          </a:p>
          <a:p>
            <a:r>
              <a:rPr lang="cs-CZ" dirty="0" smtClean="0"/>
              <a:t>Spíše než vysoké ambice v cílech důraz na hloubku (ideografický a induktivní přístup)</a:t>
            </a:r>
          </a:p>
          <a:p>
            <a:r>
              <a:rPr lang="cs-CZ" dirty="0" err="1" smtClean="0"/>
              <a:t>Kvali</a:t>
            </a:r>
            <a:r>
              <a:rPr lang="cs-CZ" dirty="0" smtClean="0"/>
              <a:t> výzkum nelze předem detailně naplánovat (interaktivní </a:t>
            </a:r>
            <a:r>
              <a:rPr lang="cs-CZ" dirty="0" err="1" smtClean="0"/>
              <a:t>char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ýzkumu), ale je nezbytné jej předem promýšlet</a:t>
            </a:r>
          </a:p>
          <a:p>
            <a:r>
              <a:rPr lang="cs-CZ" dirty="0" smtClean="0"/>
              <a:t>Subjektivita, reflexivita, transparentnost, možnosti zobecnění…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425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 </a:t>
            </a:r>
            <a:r>
              <a:rPr lang="cs-CZ" dirty="0" smtClean="0"/>
              <a:t>(vždy do PONDĚLÍ 10:00)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Rešerše literatury k tématu (tématům)</a:t>
            </a:r>
          </a:p>
          <a:p>
            <a:pPr lvl="1"/>
            <a:r>
              <a:rPr lang="cs-CZ" dirty="0" smtClean="0"/>
              <a:t>hlavička </a:t>
            </a:r>
            <a:r>
              <a:rPr lang="cs-CZ" dirty="0" smtClean="0"/>
              <a:t>vždy: podpis + téma / témata, popř. i školitel</a:t>
            </a:r>
          </a:p>
          <a:p>
            <a:pPr lvl="1"/>
            <a:r>
              <a:rPr lang="cs-CZ" b="1" dirty="0"/>
              <a:t>r</a:t>
            </a:r>
            <a:r>
              <a:rPr lang="cs-CZ" b="1" dirty="0" smtClean="0"/>
              <a:t>ešerše</a:t>
            </a:r>
            <a:r>
              <a:rPr lang="cs-CZ" dirty="0" smtClean="0"/>
              <a:t> literatury k </a:t>
            </a:r>
            <a:r>
              <a:rPr lang="cs-CZ" dirty="0" smtClean="0"/>
              <a:t>tématu</a:t>
            </a:r>
          </a:p>
          <a:p>
            <a:pPr lvl="1"/>
            <a:r>
              <a:rPr lang="cs-CZ" dirty="0"/>
              <a:t>formulace výzkumné otázky</a:t>
            </a:r>
          </a:p>
          <a:p>
            <a:pPr lvl="1"/>
            <a:r>
              <a:rPr lang="cs-CZ" dirty="0" smtClean="0"/>
              <a:t>další </a:t>
            </a:r>
            <a:r>
              <a:rPr lang="cs-CZ" dirty="0" smtClean="0"/>
              <a:t>pokroky v přípravě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Zopakovat </a:t>
            </a:r>
            <a:r>
              <a:rPr lang="cs-CZ" dirty="0" smtClean="0"/>
              <a:t>si metodologii</a:t>
            </a:r>
            <a:r>
              <a:rPr lang="cs-CZ" dirty="0"/>
              <a:t> </a:t>
            </a:r>
            <a:r>
              <a:rPr lang="cs-CZ" dirty="0" smtClean="0"/>
              <a:t>(Etika, Výběr vzorku, Rozhovor, Pozorování, Nevtíravé přístupy…)</a:t>
            </a:r>
          </a:p>
          <a:p>
            <a:r>
              <a:rPr lang="cs-CZ" dirty="0" smtClean="0"/>
              <a:t>Prostudovat: Etický kodex a Etické směrnice </a:t>
            </a:r>
            <a:r>
              <a:rPr lang="cs-CZ" dirty="0"/>
              <a:t>CASA</a:t>
            </a:r>
          </a:p>
        </p:txBody>
      </p:sp>
    </p:spTree>
    <p:extLst>
      <p:ext uri="{BB962C8B-B14F-4D97-AF65-F5344CB8AC3E}">
        <p14:creationId xmlns:p14="http://schemas.microsoft.com/office/powerpoint/2010/main" val="360643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Empirický </a:t>
            </a:r>
            <a:r>
              <a:rPr lang="cs-CZ" dirty="0" err="1" smtClean="0"/>
              <a:t>kvali</a:t>
            </a:r>
            <a:r>
              <a:rPr lang="cs-CZ" dirty="0" smtClean="0"/>
              <a:t> výzkum: o co jde = o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POPIS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lidé dělají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Kdo</a:t>
            </a:r>
            <a:r>
              <a:rPr lang="cs-CZ" dirty="0" smtClean="0"/>
              <a:t> jsou ti lidé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Jak </a:t>
            </a:r>
            <a:r>
              <a:rPr lang="cs-CZ" dirty="0" smtClean="0"/>
              <a:t>tomu rozumějí (</a:t>
            </a:r>
            <a:r>
              <a:rPr lang="cs-CZ" dirty="0" err="1" smtClean="0"/>
              <a:t>emická</a:t>
            </a:r>
            <a:r>
              <a:rPr lang="cs-CZ" dirty="0" smtClean="0"/>
              <a:t> perspektiva)/jak to zakoušejí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Kde</a:t>
            </a:r>
            <a:r>
              <a:rPr lang="cs-CZ" dirty="0" smtClean="0"/>
              <a:t> se to děje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Kdy</a:t>
            </a:r>
            <a:r>
              <a:rPr lang="cs-CZ" dirty="0" smtClean="0"/>
              <a:t> se to děje</a:t>
            </a:r>
          </a:p>
          <a:p>
            <a:r>
              <a:rPr lang="cs-CZ" dirty="0" smtClean="0"/>
              <a:t> = Za součinnosti </a:t>
            </a:r>
            <a:r>
              <a:rPr lang="cs-CZ" dirty="0" smtClean="0">
                <a:solidFill>
                  <a:srgbClr val="FF0000"/>
                </a:solidFill>
              </a:rPr>
              <a:t>dalších aktérů </a:t>
            </a:r>
            <a:r>
              <a:rPr lang="cs-CZ" dirty="0" smtClean="0"/>
              <a:t>(i ne-lidských) se tak děje =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INTERPRETACE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Proč</a:t>
            </a:r>
            <a:r>
              <a:rPr lang="cs-CZ" dirty="0" smtClean="0"/>
              <a:t> se tak děje? </a:t>
            </a:r>
          </a:p>
        </p:txBody>
      </p:sp>
    </p:spTree>
    <p:extLst>
      <p:ext uri="{BB962C8B-B14F-4D97-AF65-F5344CB8AC3E}">
        <p14:creationId xmlns:p14="http://schemas.microsoft.com/office/powerpoint/2010/main" val="20923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>
            <a:off x="3125164" y="1110270"/>
            <a:ext cx="5796585" cy="4111253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 rot="10800000">
            <a:off x="3828341" y="2463228"/>
            <a:ext cx="4535317" cy="427990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78777" y="122634"/>
            <a:ext cx="5320139" cy="1385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Kdo?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(aktéři…skupiny/jedinci/organizace, i ne-lidští aktéři)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38199" y="1896268"/>
            <a:ext cx="2962162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Co? (jev/fenomén)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98917" y="1752390"/>
            <a:ext cx="1992883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Proč? (významy)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1638" y="5266481"/>
            <a:ext cx="3178062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Kde?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(prostor)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0" y="4801344"/>
            <a:ext cx="40132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Co/Jak?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(praktiky, artefakty)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13200" y="6053559"/>
            <a:ext cx="4031205" cy="804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Kdy? (určité období)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Akcent na jedinečnost = </a:t>
            </a:r>
            <a:r>
              <a:rPr lang="cs-CZ" b="1" dirty="0" err="1" smtClean="0"/>
              <a:t>idiografičnost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Idiografický přístup = vše co se kolem nás děje/ je uchováno v dokumentech a artefaktech, i to zdánlivě nejmarginálnější má právo na antropologický popis a interpretaci</a:t>
            </a:r>
            <a:endParaRPr lang="cs-CZ" dirty="0"/>
          </a:p>
          <a:p>
            <a:r>
              <a:rPr lang="cs-CZ" dirty="0" smtClean="0"/>
              <a:t>Porozumět do hloubky = volba úzkého/sevřeného terénu</a:t>
            </a:r>
          </a:p>
          <a:p>
            <a:pPr marL="0" indent="0">
              <a:buNone/>
            </a:pPr>
            <a:r>
              <a:rPr lang="cs-CZ" dirty="0" smtClean="0"/>
              <a:t>X </a:t>
            </a:r>
          </a:p>
          <a:p>
            <a:pPr marL="0" indent="0">
              <a:buNone/>
            </a:pPr>
            <a:r>
              <a:rPr lang="cs-CZ" dirty="0" smtClean="0"/>
              <a:t>Úskalí komparace…</a:t>
            </a:r>
          </a:p>
          <a:p>
            <a:pPr lvl="1"/>
            <a:r>
              <a:rPr lang="cs-CZ" dirty="0" smtClean="0"/>
              <a:t>Komparativní výzkum = provést dva </a:t>
            </a:r>
            <a:r>
              <a:rPr lang="cs-CZ" dirty="0" err="1" smtClean="0"/>
              <a:t>samost</a:t>
            </a:r>
            <a:r>
              <a:rPr lang="cs-CZ" dirty="0" smtClean="0"/>
              <a:t>. výzkumy a srovnat</a:t>
            </a:r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komparujeme ostatně implicitně neustále) – co s čím komparujeme? Komparujeme s vlastní zkušeností? </a:t>
            </a:r>
          </a:p>
          <a:p>
            <a:pPr lvl="2"/>
            <a:r>
              <a:rPr lang="cs-CZ" dirty="0" smtClean="0"/>
              <a:t>etnocentrismus, reflexivita…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5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výzkumu: </a:t>
            </a:r>
            <a:r>
              <a:rPr lang="cs-CZ" b="1" dirty="0" smtClean="0"/>
              <a:t>induktivní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nechám se oslovit, dívám se </a:t>
            </a:r>
          </a:p>
          <a:p>
            <a:r>
              <a:rPr lang="cs-CZ" dirty="0" smtClean="0"/>
              <a:t>= jsem cizinec a vše je nesamozřejmé (potud ona komparace)</a:t>
            </a:r>
          </a:p>
          <a:p>
            <a:r>
              <a:rPr lang="cs-CZ" dirty="0" smtClean="0"/>
              <a:t>nehodnotím </a:t>
            </a:r>
            <a:r>
              <a:rPr lang="cs-CZ" dirty="0" smtClean="0"/>
              <a:t>dle svého hodnotového zázemí (ani hodnot. </a:t>
            </a:r>
            <a:r>
              <a:rPr lang="cs-CZ" dirty="0"/>
              <a:t>z</a:t>
            </a:r>
            <a:r>
              <a:rPr lang="cs-CZ" dirty="0" smtClean="0"/>
              <a:t>ázemí autorit) … k soc. realitě (důsledkům nějakého jevu) nepřistupuji jako k a priori dobré / špatné</a:t>
            </a:r>
          </a:p>
          <a:p>
            <a:r>
              <a:rPr lang="cs-CZ" dirty="0" smtClean="0"/>
              <a:t>nehledám</a:t>
            </a:r>
            <a:r>
              <a:rPr lang="cs-CZ" dirty="0" smtClean="0"/>
              <a:t>, co znám, nepotvrzuji svoje předpoklady (</a:t>
            </a:r>
            <a:r>
              <a:rPr lang="cs-CZ" dirty="0" err="1" smtClean="0"/>
              <a:t>bias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nepředjímám </a:t>
            </a:r>
            <a:r>
              <a:rPr lang="cs-CZ" dirty="0" smtClean="0"/>
              <a:t>vztahy</a:t>
            </a:r>
          </a:p>
          <a:p>
            <a:r>
              <a:rPr lang="cs-CZ" dirty="0" smtClean="0"/>
              <a:t>INDUKTIVNÍ </a:t>
            </a:r>
            <a:r>
              <a:rPr lang="cs-CZ" dirty="0" smtClean="0"/>
              <a:t>= nechám sociální realitu říct, čím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8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výzkumu - dialog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2923309" y="2283184"/>
            <a:ext cx="5412509" cy="3703782"/>
          </a:xfrm>
          <a:prstGeom prst="triangle">
            <a:avLst>
              <a:gd name="adj" fmla="val 4779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výzkum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15063" y="1352909"/>
            <a:ext cx="3149600" cy="914400"/>
          </a:xfrm>
          <a:prstGeom prst="rect">
            <a:avLst/>
          </a:prstGeom>
          <a:solidFill>
            <a:srgbClr val="3CD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badatel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6490" y="5227782"/>
            <a:ext cx="2161309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věda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626763" y="5262563"/>
            <a:ext cx="256309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Sociální realita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výzkumu s ohledem na zkoumanou sociální realitu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2976418" y="1598750"/>
            <a:ext cx="5412509" cy="3703782"/>
          </a:xfrm>
          <a:prstGeom prst="triangle">
            <a:avLst>
              <a:gd name="adj" fmla="val 47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Sociální realita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24324" y="1300957"/>
            <a:ext cx="2847989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lidé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9382" y="4685925"/>
            <a:ext cx="3402445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Strukturní a infrastrukturní rámce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699663" y="4685925"/>
            <a:ext cx="256309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Děje a </a:t>
            </a:r>
            <a:r>
              <a:rPr lang="cs-CZ" sz="2800" dirty="0" smtClean="0">
                <a:solidFill>
                  <a:schemeClr val="tx1"/>
                </a:solidFill>
              </a:rPr>
              <a:t>praktiky, procesy, věci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Šipka dolů 7"/>
          <p:cNvSpPr/>
          <p:nvPr/>
        </p:nvSpPr>
        <p:spPr>
          <a:xfrm rot="3124748">
            <a:off x="6790493" y="2354973"/>
            <a:ext cx="3570946" cy="219133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Paradigmatický/epistemologický </a:t>
            </a:r>
            <a:r>
              <a:rPr lang="cs-CZ" dirty="0" smtClean="0">
                <a:solidFill>
                  <a:schemeClr val="tx1"/>
                </a:solidFill>
              </a:rPr>
              <a:t>přístup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 dolů 8"/>
          <p:cNvSpPr/>
          <p:nvPr/>
        </p:nvSpPr>
        <p:spPr>
          <a:xfrm rot="18182906">
            <a:off x="950626" y="2337053"/>
            <a:ext cx="3132263" cy="23230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Synchronní /diachronní perspektiva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Šipka dolů 11"/>
          <p:cNvSpPr/>
          <p:nvPr/>
        </p:nvSpPr>
        <p:spPr>
          <a:xfrm rot="10800000">
            <a:off x="4224326" y="5348881"/>
            <a:ext cx="2667000" cy="1370894"/>
          </a:xfrm>
          <a:prstGeom prst="downArrow">
            <a:avLst/>
          </a:prstGeom>
          <a:solidFill>
            <a:srgbClr val="3CD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Badatel a jeho zkušenost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3192</Words>
  <Application>Microsoft Office PowerPoint</Application>
  <PresentationFormat>Širokoúhlá obrazovka</PresentationFormat>
  <Paragraphs>358</Paragraphs>
  <Slides>39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Motiv Office</vt:lpstr>
      <vt:lpstr>Od oblasti zájmu k tématu: zdroje, čtení a psaní pro antropologii</vt:lpstr>
      <vt:lpstr>Co je antropologie? Co ji zajímá, jak pracuje?</vt:lpstr>
      <vt:lpstr>Úkol antropologa/bakalářské práce</vt:lpstr>
      <vt:lpstr>Empirický kvali výzkum: o co jde = o data</vt:lpstr>
      <vt:lpstr>Prezentace aplikace PowerPoint</vt:lpstr>
      <vt:lpstr>Akcent na jedinečnost = idiografičnost</vt:lpstr>
      <vt:lpstr>Přístup k výzkumu: induktivní</vt:lpstr>
      <vt:lpstr>Proces výzkumu - dialog</vt:lpstr>
      <vt:lpstr>Proces výzkumu s ohledem na zkoumanou sociální realitu</vt:lpstr>
      <vt:lpstr>Teorie = ontologie ↔ epistemologie ↔ metodologie</vt:lpstr>
      <vt:lpstr>Epistemologické přístupy / paradigmata (př.)</vt:lpstr>
      <vt:lpstr>Odborná literatura (teoreticko-epistemologická) nasazuje brýle</vt:lpstr>
      <vt:lpstr>Teorie a koncepty</vt:lpstr>
      <vt:lpstr>Jakou literaturu hledáme</vt:lpstr>
      <vt:lpstr>Jak posoudit vhodnost a hodnověrnost zdroje</vt:lpstr>
      <vt:lpstr>Prezentace aplikace PowerPoint</vt:lpstr>
      <vt:lpstr>Typy odborné literatury</vt:lpstr>
      <vt:lpstr>Doporučená kombinace vyhledavačů:</vt:lpstr>
      <vt:lpstr>Rešerše</vt:lpstr>
      <vt:lpstr>Data</vt:lpstr>
      <vt:lpstr>Jak ale bádat? Jak se rozhodnout CO, KDO, JAK, KDE, KDY (pořadí lze přeskupit) x PROČ,</vt:lpstr>
      <vt:lpstr>Oblast zájmu → téma</vt:lpstr>
      <vt:lpstr>Bc. práce v antropo</vt:lpstr>
      <vt:lpstr>Teoretická práce</vt:lpstr>
      <vt:lpstr>Promýšlení tématu</vt:lpstr>
      <vt:lpstr>Literatura = vědecká/odborná literatura</vt:lpstr>
      <vt:lpstr>Aktuálnost? teorií a konceptů</vt:lpstr>
      <vt:lpstr>Respekt k literatuře,                 k dialogu s akademickým diskurzem</vt:lpstr>
      <vt:lpstr>Každá literatura dokáže stát vedle sebe v polici, mnohá se ale nesnese spolu</vt:lpstr>
      <vt:lpstr>Odborná literatura učí specifickému jazyku = akademická kompetence</vt:lpstr>
      <vt:lpstr>Literatura pomáhá prohloubit i metodologický přístup</vt:lpstr>
      <vt:lpstr>Bez odborné literatury = úskalí, že nevím kam dál</vt:lpstr>
      <vt:lpstr>Výzkumná otázka</vt:lpstr>
      <vt:lpstr>Odborná literatura umožňuje se smysluplně zeptat?</vt:lpstr>
      <vt:lpstr>Téma → výzkumný problém, výzkumné otázky </vt:lpstr>
      <vt:lpstr>→ Projekt výzkumu</vt:lpstr>
      <vt:lpstr>Možná struktura projektu výzkumu    = požadavky na práci k atestaci DS</vt:lpstr>
      <vt:lpstr>Shrnutí: podstatné pro úvahu o bc. práci</vt:lpstr>
      <vt:lpstr>Úkol na příště (vždy do PONDĚLÍ 10:00)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Diplomní seminář I. Sociokulturní antropologie</dc:title>
  <dc:creator>Uživatel systému Windows</dc:creator>
  <cp:lastModifiedBy>Hedvika Novotná</cp:lastModifiedBy>
  <cp:revision>96</cp:revision>
  <dcterms:created xsi:type="dcterms:W3CDTF">2020-10-15T18:56:37Z</dcterms:created>
  <dcterms:modified xsi:type="dcterms:W3CDTF">2023-11-08T08:57:19Z</dcterms:modified>
</cp:coreProperties>
</file>