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71" r:id="rId4"/>
    <p:sldId id="257" r:id="rId5"/>
    <p:sldId id="287" r:id="rId6"/>
    <p:sldId id="266" r:id="rId7"/>
    <p:sldId id="283" r:id="rId8"/>
    <p:sldId id="259" r:id="rId9"/>
    <p:sldId id="262" r:id="rId10"/>
    <p:sldId id="279" r:id="rId11"/>
    <p:sldId id="263" r:id="rId12"/>
    <p:sldId id="28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7E29D-E6AE-4B12-8780-8533DF43C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FE8EB0-0A8A-464D-8189-8689D037F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5653D1-E248-487D-AAA1-A128C062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66F264-7102-455B-91F9-86C49838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BB96CE-8254-4780-A55B-B0B39DDF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49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7D487-363C-4115-880D-AC41277B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F967B3-309B-4494-9BCD-80BE3C3CF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2E7CE6-6EE6-47BC-AD42-1562C94E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9B55C5-4FDC-46B8-9071-C3E71253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3B611E-1563-4779-893E-B5FE45EF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38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560F61-A4A8-4438-B339-6F79D02DDD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68115A-0C65-4611-8845-C921A97C1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AF81D8-09B0-4C9C-8614-A680F84F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74D861-3104-4A0F-B700-5031AF3B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770544-5DB9-4CED-BCE5-31B734D9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4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6B3895-094E-4B1C-BE38-84AB8877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693D12-10F4-4C43-8C17-753D707BD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2698C0-EBFF-41C2-A70A-77D88F21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B7A7E-7FCE-4F24-A1C1-95A8EAA7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3E72BA-3397-48EF-9F8A-A24FA613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07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A122D-3A4C-44B9-9ACD-9EC7FA5C8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EBA2E5-C277-4298-B9DB-BB953AF7E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BA097-188A-4B9E-87D9-850E1DE5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72786C-B037-4CEF-95C6-6ADF0382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A6A921-2708-4718-AC53-CF172973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51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3EC89-3FB4-4034-BF12-AF7B294A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AF9D0-2D60-4B2D-BC60-B15CA3615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97A21C-9A5E-47B3-8953-78AD7E7F7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3DE15C-B73E-4757-8BE0-885C22BE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DDFBFD-4D83-41F8-8C01-E6440EE24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E07065-E83B-4950-B858-71352F57D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3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9150CC-4BCD-4F7E-BC82-C3EF56E6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9574BB-ED44-4882-8CDE-159F7D07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8B0852-5492-450A-812A-9942CC107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6D7832C-0DE2-4D94-A4B8-7EB549AD4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5E70CDE-F5E2-4133-A610-A6BB374DA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FBBA91-042C-411D-B90F-CB8F2EBB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D574DE-D7A3-4749-BBFF-4F6194DA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8FCFB1-FB80-44AF-B854-9E291A2D6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F4C5A-A3D9-4816-B2A5-91704E467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C47AD2C-A2FD-4AEB-9B40-69588F06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7EA406-57D5-4601-9470-EAD3DC77E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0A1EBE-C02A-42E8-9756-EF680FCF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34B124A-F454-49BB-9B7D-D1E45D0E1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235FC5F-299F-4780-8A02-652C04B9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424827-34ED-4EEA-BA46-C49100D5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8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0EAA2-CBC5-4CDA-91C8-4DBB96C16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D820B-E2F1-4186-BB00-EBBF6B14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6ADF15-A117-4543-B097-09330E168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EA25A05-323D-4AEE-99EA-C613FA35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55D37-93CF-489F-B4D1-6F4A6FE3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3E8EC4-CEC0-4A9D-9B82-ADC33126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0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8A715-D48E-462A-B830-00A2F79F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BB33583-F0B8-454F-BDF9-F8AB84C7F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01D7B9-0F43-4145-A2F8-2AEE3324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9201F6-C737-482D-A46B-334D3CD9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0128FF-F60B-4B46-9760-206015D0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F8E714-88E3-4520-9C61-C5693F574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70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52AD2AA-78C3-4518-890F-3789E6B3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4F2EF5-8918-4731-8535-BF423EEE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097298-C0BE-48C5-9E73-4BC1B5682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4C64-807F-4CC3-A587-14B52EA4405A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DB8612-5379-4600-9BAE-15CFCD74D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4B25F5-D074-4B51-BB9B-68804C9E6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652F-B3EF-4C57-858A-FFAB1DF01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17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vmu.pedf.cuni.cz/moodle/help.php?module=quiz&amp;file=formatgif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vysoke-skolstvi/moznosti-overovani-vysledku-uceni-a-kompetenci-distancni" TargetMode="External"/><Relationship Id="rId7" Type="http://schemas.openxmlformats.org/officeDocument/2006/relationships/hyperlink" Target="https://www.youtube.com/watch?v=sxDD-74qlr8&amp;feature=youtu.be" TargetMode="External"/><Relationship Id="rId2" Type="http://schemas.openxmlformats.org/officeDocument/2006/relationships/hyperlink" Target="https://karlovkaonline.cz/chci-zkous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mu.pedf.cuni.cz/moodle/help.php?module=quiz&amp;file=formatgift.html" TargetMode="External"/><Relationship Id="rId5" Type="http://schemas.openxmlformats.org/officeDocument/2006/relationships/hyperlink" Target="mailto:moodle-help@ruk.cuni.cz" TargetMode="External"/><Relationship Id="rId4" Type="http://schemas.openxmlformats.org/officeDocument/2006/relationships/hyperlink" Target="mailto:magdalena.mouralova@fsv.c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office.cuni.cz/form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59FE9-C48E-410D-B5FB-964AF6EC5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7487"/>
          </a:xfrm>
        </p:spPr>
        <p:txBody>
          <a:bodyPr/>
          <a:lstStyle/>
          <a:p>
            <a:r>
              <a:rPr lang="cs-CZ" dirty="0"/>
              <a:t>Testovaní v </a:t>
            </a:r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D8B3BD-148D-48B9-B3D4-4805F8BB1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2849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Magdalena Mouralová</a:t>
            </a:r>
          </a:p>
          <a:p>
            <a:r>
              <a:rPr lang="cs-CZ" dirty="0"/>
              <a:t>4. 12. 2020</a:t>
            </a:r>
          </a:p>
          <a:p>
            <a:endParaRPr lang="cs-CZ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E2AF343-3B8F-4E3E-B8FC-1BBF20A3AF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53" y="4567704"/>
            <a:ext cx="7342094" cy="13801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C07EFC2-215D-4B5C-86F9-CD23774E58B3}"/>
              </a:ext>
            </a:extLst>
          </p:cNvPr>
          <p:cNvSpPr/>
          <p:nvPr/>
        </p:nvSpPr>
        <p:spPr>
          <a:xfrm>
            <a:off x="1613646" y="5818584"/>
            <a:ext cx="8597154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Projekt „Zvýšení kvality vzdělávání na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UK a</a:t>
            </a: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jeho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relevance pro</a:t>
            </a: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potřeby trhu práce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", Reg. č. CZ.02.2.69/0.0/0.0/16_015/0002362“</a:t>
            </a: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</a:t>
            </a: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spolufinancován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z</a:t>
            </a:r>
            <a:r>
              <a:rPr lang="cs-CZ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programu OPVVV</a:t>
            </a:r>
            <a:r>
              <a:rPr lang="en-US" sz="12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34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bankou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2371" y="1488394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vytvoření a využívání sady testových úloh</a:t>
            </a:r>
          </a:p>
          <a:p>
            <a:r>
              <a:rPr lang="cs-CZ" dirty="0"/>
              <a:t>třídění testových úloh (např. podle tématu nebo podle obtížnosti otázek) do kategorií</a:t>
            </a:r>
          </a:p>
          <a:p>
            <a:r>
              <a:rPr lang="cs-CZ" dirty="0"/>
              <a:t>možnost vkládat do testu konkrétní nebo náhodné otázky z kategorií</a:t>
            </a:r>
          </a:p>
          <a:p>
            <a:pPr lvl="1"/>
            <a:r>
              <a:rPr lang="cs-CZ" dirty="0"/>
              <a:t>Pevné varianty testů (verze A, B) nejsou pro online testy vhodné řešení. </a:t>
            </a:r>
          </a:p>
          <a:p>
            <a:r>
              <a:rPr lang="cs-CZ" dirty="0"/>
              <a:t>některé tepy testových otázek lze hromadně importovat do banky úloh </a:t>
            </a:r>
          </a:p>
          <a:p>
            <a:pPr lvl="1"/>
            <a:r>
              <a:rPr lang="cs-CZ" dirty="0">
                <a:hlinkClick r:id="rId2"/>
              </a:rPr>
              <a:t>http://vmu.pedf.cuni.cz/moodle/help.php?module=quiz&amp;file=formatgift.html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3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BB18E-9E6A-45B7-A71F-3FD7845D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testových otázek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8B0463-365E-4355-8078-39BE3457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 možných odpovědí</a:t>
            </a:r>
          </a:p>
          <a:p>
            <a:r>
              <a:rPr lang="cs-CZ" dirty="0"/>
              <a:t>Pravda/nepravda</a:t>
            </a:r>
          </a:p>
          <a:p>
            <a:r>
              <a:rPr lang="cs-CZ" dirty="0"/>
              <a:t>Krátká tvořené odpověď</a:t>
            </a:r>
          </a:p>
          <a:p>
            <a:r>
              <a:rPr lang="cs-CZ" dirty="0"/>
              <a:t>Přiřazování</a:t>
            </a:r>
          </a:p>
          <a:p>
            <a:r>
              <a:rPr lang="cs-CZ" dirty="0"/>
              <a:t>Přesun do textu</a:t>
            </a:r>
          </a:p>
          <a:p>
            <a:r>
              <a:rPr lang="cs-CZ" dirty="0"/>
              <a:t>Přesun do obrázku</a:t>
            </a:r>
          </a:p>
          <a:p>
            <a:r>
              <a:rPr lang="cs-CZ" dirty="0"/>
              <a:t>Výběr chybějícího slova</a:t>
            </a:r>
          </a:p>
          <a:p>
            <a:r>
              <a:rPr lang="cs-CZ" dirty="0"/>
              <a:t>All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nothing</a:t>
            </a:r>
            <a:r>
              <a:rPr lang="cs-CZ" dirty="0"/>
              <a:t> ( více než jedna správná odpověď nebo žádná)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25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C9371-753F-47CB-A756-B14A6CAE5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F04D5-7E03-4B67-801B-E5B234C28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Návody a pravidla UK: </a:t>
            </a:r>
            <a:r>
              <a:rPr lang="cs-CZ" dirty="0">
                <a:hlinkClick r:id="rId2"/>
              </a:rPr>
              <a:t>https://karlovkaonline.cz/chci-zkouset/</a:t>
            </a:r>
            <a:endParaRPr lang="cs-CZ" dirty="0"/>
          </a:p>
          <a:p>
            <a:r>
              <a:rPr lang="cs-CZ" dirty="0"/>
              <a:t>Doporučení MŠMT: </a:t>
            </a:r>
            <a:r>
              <a:rPr lang="cs-CZ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http://www.msmt.cz/vzdelavani/vysoke-skolstvi/moznosti-overovani-vysledku-uceni-a-kompetenci-distancni</a:t>
            </a:r>
            <a:endParaRPr lang="cs-CZ" dirty="0"/>
          </a:p>
          <a:p>
            <a:r>
              <a:rPr lang="cs-CZ" dirty="0"/>
              <a:t>Případné dotazy k testování a </a:t>
            </a:r>
            <a:r>
              <a:rPr lang="cs-CZ" dirty="0" err="1"/>
              <a:t>Moodle</a:t>
            </a:r>
            <a:r>
              <a:rPr lang="cs-CZ" dirty="0"/>
              <a:t>: </a:t>
            </a:r>
            <a:r>
              <a:rPr lang="cs-CZ" u="sng" dirty="0">
                <a:solidFill>
                  <a:srgbClr val="0070C0"/>
                </a:solidFill>
                <a:hlinkClick r:id="rId4"/>
              </a:rPr>
              <a:t>magdalena.mouralova@fsv.cuni.cz</a:t>
            </a:r>
            <a:r>
              <a:rPr lang="cs-CZ" dirty="0"/>
              <a:t>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u="sng" dirty="0">
                <a:solidFill>
                  <a:srgbClr val="0070C0"/>
                </a:solidFill>
                <a:hlinkClick r:id="rId5"/>
              </a:rPr>
              <a:t>moodle-help@ruk.cuni.cz</a:t>
            </a:r>
            <a:endParaRPr lang="cs-CZ" u="sng" dirty="0">
              <a:solidFill>
                <a:srgbClr val="0070C0"/>
              </a:solidFill>
            </a:endParaRPr>
          </a:p>
          <a:p>
            <a:r>
              <a:rPr lang="cs-CZ" dirty="0"/>
              <a:t>Import úloh do banky</a:t>
            </a:r>
          </a:p>
          <a:p>
            <a:pPr lvl="1"/>
            <a:r>
              <a:rPr lang="cs-CZ" dirty="0">
                <a:hlinkClick r:id="rId6"/>
              </a:rPr>
              <a:t>http://vmu.pedf.cuni.cz/moodle/help.php?module=quiz&amp;file=formatgift.html</a:t>
            </a:r>
            <a:endParaRPr lang="cs-CZ" dirty="0"/>
          </a:p>
          <a:p>
            <a:pPr lvl="1"/>
            <a:r>
              <a:rPr lang="cs-CZ" dirty="0">
                <a:hlinkClick r:id="rId7"/>
              </a:rPr>
              <a:t>https://www.youtube.com/watch?v=sxDD-74qlr8&amp;feature=youtu.be</a:t>
            </a:r>
            <a:endParaRPr lang="cs-CZ" dirty="0"/>
          </a:p>
          <a:p>
            <a:endParaRPr lang="cs-CZ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u="sng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C2CE3-E716-4E85-AA0D-0D5DA0CE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dnes bude a jak to bude probíhat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FAAA59-22A3-4153-8E82-9FD7A293F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založit a nastavit test a vytvářet úlohy</a:t>
            </a:r>
          </a:p>
          <a:p>
            <a:r>
              <a:rPr lang="cs-CZ" dirty="0"/>
              <a:t>Jak snížit riziko podvádění u online testů v </a:t>
            </a:r>
            <a:r>
              <a:rPr lang="cs-CZ" dirty="0" err="1"/>
              <a:t>Moodle</a:t>
            </a:r>
            <a:r>
              <a:rPr lang="cs-CZ" dirty="0"/>
              <a:t> (losování úloh, náhodné pořadí úloh, průchod testem bez možnosti vracení, časování apod.)</a:t>
            </a:r>
            <a:br>
              <a:rPr lang="cs-CZ" dirty="0"/>
            </a:b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Krátká obecná prezentace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Ukázka práce v </a:t>
            </a:r>
            <a:r>
              <a:rPr lang="cs-CZ" dirty="0" err="1"/>
              <a:t>Moodle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Prostor pro vaši práci v </a:t>
            </a:r>
            <a:r>
              <a:rPr lang="cs-CZ" dirty="0" err="1"/>
              <a:t>Moodle</a:t>
            </a:r>
            <a:r>
              <a:rPr lang="cs-CZ" dirty="0"/>
              <a:t> a konzultace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1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F00C8-2866-4E00-978C-1F78C7AF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použití testů v </a:t>
            </a:r>
            <a:r>
              <a:rPr lang="cs-CZ" dirty="0" err="1"/>
              <a:t>Moodle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C2DB3-6C9D-44D4-8CEE-60E392A7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Cvičný test </a:t>
            </a:r>
          </a:p>
          <a:p>
            <a:pPr lvl="1"/>
            <a:r>
              <a:rPr lang="cs-CZ" dirty="0"/>
              <a:t>zpětná vazba pro studenta, zda zvládl učivo </a:t>
            </a:r>
          </a:p>
          <a:p>
            <a:pPr lvl="1"/>
            <a:r>
              <a:rPr lang="cs-CZ" dirty="0"/>
              <a:t>zpravidla nehodnocen nebo hodnoceno absolvování bez ohledu na výsledek</a:t>
            </a:r>
          </a:p>
          <a:p>
            <a:pPr lvl="1"/>
            <a:r>
              <a:rPr lang="cs-CZ" dirty="0"/>
              <a:t>dobré možnosti nastavení: </a:t>
            </a:r>
            <a:r>
              <a:rPr lang="cs-CZ" i="1" dirty="0">
                <a:solidFill>
                  <a:srgbClr val="7030A0"/>
                </a:solidFill>
              </a:rPr>
              <a:t>více pokusů, adaptivní režim, interaktivní s vícero pokusy, okamžitý výsledek</a:t>
            </a:r>
          </a:p>
          <a:p>
            <a:r>
              <a:rPr lang="cs-CZ" dirty="0"/>
              <a:t>Průběžný test</a:t>
            </a:r>
          </a:p>
          <a:p>
            <a:pPr lvl="1"/>
            <a:r>
              <a:rPr lang="cs-CZ" dirty="0"/>
              <a:t>formativní hodnocení; zpětná vazba pro studenta, zda zvládl učivo i informace pro učitele o znalostech studentů</a:t>
            </a:r>
          </a:p>
          <a:p>
            <a:pPr lvl="1"/>
            <a:r>
              <a:rPr lang="cs-CZ" dirty="0"/>
              <a:t>dobré možnosti nastavení: </a:t>
            </a:r>
            <a:r>
              <a:rPr lang="cs-CZ" i="1" dirty="0">
                <a:solidFill>
                  <a:srgbClr val="7030A0"/>
                </a:solidFill>
              </a:rPr>
              <a:t>odložený výsledek, odložený výsledek s mírou jistoty</a:t>
            </a:r>
            <a:endParaRPr lang="cs-CZ" dirty="0">
              <a:solidFill>
                <a:srgbClr val="7030A0"/>
              </a:solidFill>
            </a:endParaRPr>
          </a:p>
          <a:p>
            <a:r>
              <a:rPr lang="cs-CZ" dirty="0"/>
              <a:t>Závěrečný test</a:t>
            </a:r>
          </a:p>
          <a:p>
            <a:pPr lvl="1"/>
            <a:r>
              <a:rPr lang="cs-CZ" dirty="0"/>
              <a:t>sumativní hodnocení, ověření znalostí</a:t>
            </a:r>
          </a:p>
          <a:p>
            <a:pPr lvl="1"/>
            <a:r>
              <a:rPr lang="cs-CZ" dirty="0"/>
              <a:t>dobré možnosti nastavení: </a:t>
            </a:r>
            <a:r>
              <a:rPr lang="cs-CZ" i="1" dirty="0">
                <a:solidFill>
                  <a:srgbClr val="7030A0"/>
                </a:solidFill>
              </a:rPr>
              <a:t>odložený výsledek</a:t>
            </a:r>
          </a:p>
          <a:p>
            <a:r>
              <a:rPr lang="cs-CZ" dirty="0"/>
              <a:t>Test jako součást státní závěrečné zkoušky</a:t>
            </a:r>
          </a:p>
          <a:p>
            <a:pPr lvl="1"/>
            <a:r>
              <a:rPr lang="cs-CZ" dirty="0"/>
              <a:t>metodická opatření, využití speciálních nástrojů pro online </a:t>
            </a:r>
            <a:r>
              <a:rPr lang="cs-CZ" dirty="0" err="1"/>
              <a:t>proctoring</a:t>
            </a:r>
            <a:r>
              <a:rPr lang="cs-CZ" dirty="0"/>
              <a:t> (</a:t>
            </a:r>
            <a:r>
              <a:rPr lang="cs-CZ" dirty="0" err="1"/>
              <a:t>Proctorexam</a:t>
            </a:r>
            <a:r>
              <a:rPr lang="cs-CZ" dirty="0"/>
              <a:t>, </a:t>
            </a:r>
            <a:r>
              <a:rPr lang="cs-CZ" dirty="0" err="1"/>
              <a:t>Tophat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Mercer</a:t>
            </a:r>
            <a:r>
              <a:rPr lang="cs-CZ" dirty="0"/>
              <a:t>, </a:t>
            </a:r>
            <a:r>
              <a:rPr lang="cs-CZ" dirty="0" err="1"/>
              <a:t>ProctorU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32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D0BDF-04C4-477E-87B6-38C712E7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Ověřování znalostí v distanční výuce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1F824-7200-4996-9386-CEDB8D004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ústní zkoušení – </a:t>
            </a:r>
            <a:r>
              <a:rPr lang="cs-CZ" dirty="0" err="1"/>
              <a:t>videoplatformy</a:t>
            </a:r>
            <a:r>
              <a:rPr lang="cs-CZ" dirty="0"/>
              <a:t> (Zoom, </a:t>
            </a:r>
            <a:r>
              <a:rPr lang="cs-CZ" dirty="0" err="1"/>
              <a:t>Meets</a:t>
            </a:r>
            <a:r>
              <a:rPr lang="cs-CZ" dirty="0"/>
              <a:t>, </a:t>
            </a:r>
            <a:r>
              <a:rPr lang="cs-CZ" dirty="0" err="1"/>
              <a:t>Teams</a:t>
            </a:r>
            <a:r>
              <a:rPr lang="cs-CZ" dirty="0"/>
              <a:t>...)</a:t>
            </a:r>
          </a:p>
          <a:p>
            <a:r>
              <a:rPr lang="cs-CZ" dirty="0"/>
              <a:t>semestrální práce – </a:t>
            </a:r>
            <a:r>
              <a:rPr lang="cs-CZ" dirty="0" err="1"/>
              <a:t>Moodle</a:t>
            </a:r>
            <a:r>
              <a:rPr lang="cs-CZ" dirty="0"/>
              <a:t>, </a:t>
            </a:r>
            <a:r>
              <a:rPr lang="cs-CZ" dirty="0" err="1"/>
              <a:t>Turnitin</a:t>
            </a:r>
            <a:r>
              <a:rPr lang="cs-CZ" dirty="0"/>
              <a:t>, SIS</a:t>
            </a:r>
          </a:p>
          <a:p>
            <a:r>
              <a:rPr lang="cs-CZ" dirty="0"/>
              <a:t>písemné zkoušení v reálném čase – </a:t>
            </a:r>
            <a:r>
              <a:rPr lang="cs-CZ" dirty="0" err="1"/>
              <a:t>Moodle</a:t>
            </a:r>
            <a:endParaRPr lang="cs-CZ" dirty="0"/>
          </a:p>
          <a:p>
            <a:pPr lvl="1"/>
            <a:r>
              <a:rPr lang="cs-CZ" dirty="0"/>
              <a:t>otevřené i uzavřené otázky</a:t>
            </a:r>
          </a:p>
          <a:p>
            <a:r>
              <a:rPr lang="cs-CZ" dirty="0"/>
              <a:t>souhrn aktivit – </a:t>
            </a:r>
            <a:r>
              <a:rPr lang="cs-CZ" dirty="0" err="1"/>
              <a:t>Moodle</a:t>
            </a:r>
            <a:r>
              <a:rPr lang="cs-CZ" dirty="0"/>
              <a:t>, </a:t>
            </a:r>
            <a:r>
              <a:rPr lang="cs-CZ" dirty="0" err="1"/>
              <a:t>Mahara</a:t>
            </a:r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0694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F366D-B095-46E2-85B3-6D003F76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strategie online testování z 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2560D-7D7A-4EA6-8046-F4B9493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568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Velmi omezený čas – spolupráce či vyhledávání se nestíhá</a:t>
            </a:r>
          </a:p>
          <a:p>
            <a:pPr lvl="1"/>
            <a:r>
              <a:rPr lang="cs-CZ" dirty="0"/>
              <a:t>výběr náhodných úloh, náhodné pořadí úloh, nemožnost se vracet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Open-</a:t>
            </a:r>
            <a:r>
              <a:rPr lang="cs-CZ" dirty="0" err="1"/>
              <a:t>book</a:t>
            </a:r>
            <a:r>
              <a:rPr lang="cs-CZ" dirty="0"/>
              <a:t> test – možnost využívání libovolných pomůcek a koncipování otázek tak, aby testovaly pochopení, způsob přemýšlení o problému a hledání jeho řešení.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Požadavek na natáčení se</a:t>
            </a:r>
          </a:p>
          <a:p>
            <a:pPr lvl="1"/>
            <a:r>
              <a:rPr lang="cs-CZ" dirty="0"/>
              <a:t>zkoušení zároveň v zoomu se zapnutými kamerami + případně mobilem natáčený stůl a monitor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Strategie „zavření očí“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Test doplněný krátkým ústním zkoušením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65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61FA17-BD8E-47CC-B779-BBC820ED6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1" y="365125"/>
            <a:ext cx="10515600" cy="1325563"/>
          </a:xfrm>
        </p:spPr>
        <p:txBody>
          <a:bodyPr/>
          <a:lstStyle/>
          <a:p>
            <a:r>
              <a:rPr lang="cs-CZ" dirty="0"/>
              <a:t>Formální pravidla pro online testování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FFDC26-C65D-4305-9450-4EB0DAB67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1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Studenti musí být předem informování o</a:t>
            </a:r>
          </a:p>
          <a:p>
            <a:pPr lvl="1"/>
            <a:r>
              <a:rPr lang="cs-CZ" dirty="0"/>
              <a:t>podobě a formě zkoušky, </a:t>
            </a:r>
          </a:p>
          <a:p>
            <a:pPr lvl="1"/>
            <a:r>
              <a:rPr lang="cs-CZ" dirty="0"/>
              <a:t>parametrech testu (zpřístupnění, časový limit, typy úloh a způsob hodnocení, podmínky absolvování)</a:t>
            </a:r>
          </a:p>
          <a:p>
            <a:pPr lvl="1"/>
            <a:r>
              <a:rPr lang="cs-CZ" dirty="0"/>
              <a:t>potřebném technické vybavení.</a:t>
            </a:r>
          </a:p>
          <a:p>
            <a:r>
              <a:rPr lang="cs-CZ" dirty="0"/>
              <a:t>Povinná archivace výsledků – do konce následujícího </a:t>
            </a:r>
            <a:r>
              <a:rPr lang="cs-CZ" dirty="0" err="1"/>
              <a:t>ak</a:t>
            </a:r>
            <a:r>
              <a:rPr lang="cs-CZ" dirty="0"/>
              <a:t>. roku</a:t>
            </a:r>
          </a:p>
          <a:p>
            <a:pPr lvl="1"/>
            <a:r>
              <a:rPr lang="cs-CZ" dirty="0"/>
              <a:t>Umožňuje přímo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Nelze vyhazovat od zkoušky kvůli technických potížím</a:t>
            </a:r>
          </a:p>
          <a:p>
            <a:pPr lvl="1"/>
            <a:r>
              <a:rPr lang="cs-CZ" dirty="0"/>
              <a:t>Předem stanovit postup co dělat, když selže technika (telefonní číslo), náhradní termín</a:t>
            </a:r>
          </a:p>
          <a:p>
            <a:r>
              <a:rPr lang="cs-CZ" dirty="0"/>
              <a:t>Více než 50 studentů – informovat o termínu a migrace na </a:t>
            </a:r>
            <a:r>
              <a:rPr lang="cs-CZ" dirty="0" err="1"/>
              <a:t>Moodle</a:t>
            </a:r>
            <a:r>
              <a:rPr lang="cs-CZ" dirty="0"/>
              <a:t> 3, žádost na </a:t>
            </a:r>
            <a:r>
              <a:rPr lang="cs-CZ" dirty="0">
                <a:hlinkClick r:id="rId2"/>
              </a:rPr>
              <a:t>https://moodleoffice.cuni.cz/formp</a:t>
            </a:r>
            <a:endParaRPr lang="cs-CZ" dirty="0"/>
          </a:p>
          <a:p>
            <a:r>
              <a:rPr lang="cs-CZ" dirty="0"/>
              <a:t>Zkušební test na osahání prostředí, prohlášení před zahájením testu</a:t>
            </a:r>
          </a:p>
          <a:p>
            <a:pPr marL="0" indent="0">
              <a:buNone/>
            </a:pPr>
            <a:endParaRPr lang="cs-CZ" b="1" dirty="0"/>
          </a:p>
          <a:p>
            <a:endParaRPr lang="cs-CZ" u="sng" dirty="0">
              <a:solidFill>
                <a:srgbClr val="0070C0"/>
              </a:solidFill>
            </a:endParaRPr>
          </a:p>
          <a:p>
            <a:endParaRPr lang="cs-CZ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2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AB380-F9D3-4A9A-BD4C-2911863C0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podvádění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F781E4-C4C2-433E-863A-6B4579B4E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Modul test nabízí v nastavení několik opatření, díky nimž (jejich kombinaci) lze ztížit podvádění: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časování – lze nastavit, kdy bude test otevřen, uzavřen a jaký čas má student na jeho zpracování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rozložení otázek – lze nastavit, aby každá otázka byla na samostatné straně a nebylo možné se vracet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různé testy pro různé studenty – otázky se mohou losovat z kategorií v bance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chování úloh – sekvence úloh v testu může být náhodná, což by v kombinaci s omezeným časováním a nemožností se vracet mělo ztížit kooperativní vyplňování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odložený výsledek – u automaticky hodnocených otázek se studenti mohou dozvědět správné odpovědi až po uzavření celého zkoušení; správné odpovědi se nemusí ukázat nikdy (jen body)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dobré otázky – pochopení, aplikace, ne jen znalost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další omezení pokusů – zabezpečení prohlížeče nepoužívat (šlo by zajistit jen v našich počítačových učebnách)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5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5D7BD0-1315-4EEA-AF72-FCD7439C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34F81F-5B3B-4BCA-A456-B69899690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17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Dva kroky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vytvoření činnosti a nastavení vlastností testu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vložení otázek </a:t>
            </a:r>
          </a:p>
          <a:p>
            <a:pPr lvl="1"/>
            <a:r>
              <a:rPr lang="cs-CZ" dirty="0"/>
              <a:t>lze tvořit přímo v testu</a:t>
            </a:r>
          </a:p>
          <a:p>
            <a:pPr lvl="1"/>
            <a:r>
              <a:rPr lang="cs-CZ" dirty="0"/>
              <a:t>lze vkládat z banky úloh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Banka úloh</a:t>
            </a:r>
          </a:p>
          <a:p>
            <a:r>
              <a:rPr lang="cs-CZ" dirty="0"/>
              <a:t>umožňuje třídění do kategorií, štítkování</a:t>
            </a:r>
          </a:p>
          <a:p>
            <a:r>
              <a:rPr lang="cs-CZ" dirty="0"/>
              <a:t>možnost vkládat náhodné úlohy z kategorií</a:t>
            </a:r>
          </a:p>
        </p:txBody>
      </p:sp>
    </p:spTree>
    <p:extLst>
      <p:ext uri="{BB962C8B-B14F-4D97-AF65-F5344CB8AC3E}">
        <p14:creationId xmlns:p14="http://schemas.microsoft.com/office/powerpoint/2010/main" val="118490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DDFA1-553D-4822-8FFB-CFD60773C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19B4B1-CBFC-4661-8768-84A07B846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063" y="1665900"/>
            <a:ext cx="10515600" cy="4351338"/>
          </a:xfrm>
        </p:spPr>
        <p:txBody>
          <a:bodyPr/>
          <a:lstStyle/>
          <a:p>
            <a:r>
              <a:rPr lang="cs-CZ" dirty="0"/>
              <a:t>Otevření testu</a:t>
            </a:r>
          </a:p>
          <a:p>
            <a:r>
              <a:rPr lang="cs-CZ" dirty="0"/>
              <a:t>Časový limit</a:t>
            </a:r>
          </a:p>
          <a:p>
            <a:r>
              <a:rPr lang="cs-CZ" dirty="0"/>
              <a:t>Známka (potřebná známka)</a:t>
            </a:r>
          </a:p>
          <a:p>
            <a:r>
              <a:rPr lang="cs-CZ" dirty="0"/>
              <a:t>Odložené výsledek x okamžité vyhodnocení</a:t>
            </a:r>
          </a:p>
          <a:p>
            <a:r>
              <a:rPr lang="cs-CZ" dirty="0"/>
              <a:t>Co se student dozví po odeslání testu – svou odpověď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913D85D-23FD-4D16-9F71-C15F95603C0C}"/>
              </a:ext>
            </a:extLst>
          </p:cNvPr>
          <p:cNvSpPr/>
          <p:nvPr/>
        </p:nvSpPr>
        <p:spPr>
          <a:xfrm>
            <a:off x="6596742" y="4109903"/>
            <a:ext cx="30117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– správnost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B2D448B-726B-4F07-AB07-3FDE2B611EA6}"/>
              </a:ext>
            </a:extLst>
          </p:cNvPr>
          <p:cNvSpPr/>
          <p:nvPr/>
        </p:nvSpPr>
        <p:spPr>
          <a:xfrm>
            <a:off x="6668378" y="4567061"/>
            <a:ext cx="32376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– správnou odpověď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0EDA12A-0099-4E61-A91E-6E1F38429EDA}"/>
              </a:ext>
            </a:extLst>
          </p:cNvPr>
          <p:cNvSpPr/>
          <p:nvPr/>
        </p:nvSpPr>
        <p:spPr>
          <a:xfrm>
            <a:off x="6668378" y="5024219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– body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F812DB1-6223-484C-A260-07582FA6FD5D}"/>
              </a:ext>
            </a:extLst>
          </p:cNvPr>
          <p:cNvSpPr/>
          <p:nvPr/>
        </p:nvSpPr>
        <p:spPr>
          <a:xfrm>
            <a:off x="6668378" y="5547439"/>
            <a:ext cx="2569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– zpětnou vazbu</a:t>
            </a:r>
          </a:p>
        </p:txBody>
      </p:sp>
    </p:spTree>
    <p:extLst>
      <p:ext uri="{BB962C8B-B14F-4D97-AF65-F5344CB8AC3E}">
        <p14:creationId xmlns:p14="http://schemas.microsoft.com/office/powerpoint/2010/main" val="469131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890</Words>
  <Application>Microsoft Office PowerPoint</Application>
  <PresentationFormat>Širokoúhlá obrazovka</PresentationFormat>
  <Paragraphs>107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Testovaní v Moodle</vt:lpstr>
      <vt:lpstr>O čem to dnes bude a jak to bude probíhat</vt:lpstr>
      <vt:lpstr>Různé použití testů v Moodle</vt:lpstr>
      <vt:lpstr>Ověřování znalostí v distanční výuce</vt:lpstr>
      <vt:lpstr>Různé strategie online testování z LS</vt:lpstr>
      <vt:lpstr>Formální pravidla pro online testování</vt:lpstr>
      <vt:lpstr>Opatření proti podvádění</vt:lpstr>
      <vt:lpstr>Vytvoření testu</vt:lpstr>
      <vt:lpstr>Nastavení testu</vt:lpstr>
      <vt:lpstr>Práce s bankou úloh</vt:lpstr>
      <vt:lpstr>Typy testových otázek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Zora Mašatová</dc:creator>
  <cp:lastModifiedBy>Magdalena Mouralová</cp:lastModifiedBy>
  <cp:revision>104</cp:revision>
  <dcterms:created xsi:type="dcterms:W3CDTF">2020-04-03T02:41:23Z</dcterms:created>
  <dcterms:modified xsi:type="dcterms:W3CDTF">2021-02-18T07:34:03Z</dcterms:modified>
</cp:coreProperties>
</file>