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28"/>
  </p:notesMasterIdLst>
  <p:sldIdLst>
    <p:sldId id="258" r:id="rId3"/>
    <p:sldId id="257" r:id="rId4"/>
    <p:sldId id="259" r:id="rId5"/>
    <p:sldId id="261" r:id="rId6"/>
    <p:sldId id="262" r:id="rId7"/>
    <p:sldId id="263" r:id="rId8"/>
    <p:sldId id="304" r:id="rId9"/>
    <p:sldId id="264" r:id="rId10"/>
    <p:sldId id="268" r:id="rId11"/>
    <p:sldId id="269" r:id="rId12"/>
    <p:sldId id="303" r:id="rId13"/>
    <p:sldId id="270" r:id="rId14"/>
    <p:sldId id="285" r:id="rId15"/>
    <p:sldId id="305" r:id="rId16"/>
    <p:sldId id="286" r:id="rId17"/>
    <p:sldId id="306" r:id="rId18"/>
    <p:sldId id="292" r:id="rId19"/>
    <p:sldId id="293" r:id="rId20"/>
    <p:sldId id="302" r:id="rId21"/>
    <p:sldId id="307" r:id="rId22"/>
    <p:sldId id="308" r:id="rId23"/>
    <p:sldId id="296" r:id="rId24"/>
    <p:sldId id="297" r:id="rId25"/>
    <p:sldId id="298" r:id="rId26"/>
    <p:sldId id="299" r:id="rId2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DA"/>
    <a:srgbClr val="0094C8"/>
    <a:srgbClr val="0072C8"/>
    <a:srgbClr val="61D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5790" autoAdjust="0"/>
  </p:normalViewPr>
  <p:slideViewPr>
    <p:cSldViewPr>
      <p:cViewPr varScale="1">
        <p:scale>
          <a:sx n="104" d="100"/>
          <a:sy n="104" d="100"/>
        </p:scale>
        <p:origin x="-18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0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4EB4C-1EF1-4CF6-BB00-FFC39921E8B3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838B987A-2518-41CF-81BF-15D769AB040E}">
      <dgm:prSet phldrT="[Texte]"/>
      <dgm:spPr/>
      <dgm:t>
        <a:bodyPr/>
        <a:lstStyle/>
        <a:p>
          <a:r>
            <a:rPr lang="cs-CZ" b="1" dirty="0" smtClean="0">
              <a:latin typeface="+mj-lt"/>
            </a:rPr>
            <a:t>Jazykové certifikáty</a:t>
          </a:r>
          <a:endParaRPr lang="fr-FR" b="1" dirty="0"/>
        </a:p>
      </dgm:t>
    </dgm:pt>
    <dgm:pt modelId="{A0173800-50B4-459F-A5C9-2BD2EC0E909F}" type="parTrans" cxnId="{070EF51D-5907-4BC7-9C2C-7290C16FA78B}">
      <dgm:prSet/>
      <dgm:spPr/>
      <dgm:t>
        <a:bodyPr/>
        <a:lstStyle/>
        <a:p>
          <a:endParaRPr lang="fr-FR"/>
        </a:p>
      </dgm:t>
    </dgm:pt>
    <dgm:pt modelId="{3F7633F6-A3BC-43B9-897A-50F3F79B74AD}" type="sibTrans" cxnId="{070EF51D-5907-4BC7-9C2C-7290C16FA78B}">
      <dgm:prSet/>
      <dgm:spPr/>
      <dgm:t>
        <a:bodyPr/>
        <a:lstStyle/>
        <a:p>
          <a:endParaRPr lang="fr-FR"/>
        </a:p>
      </dgm:t>
    </dgm:pt>
    <dgm:pt modelId="{31340D0F-14A1-4077-B80D-F77F2C6175DA}">
      <dgm:prSet phldrT="[Texte]"/>
      <dgm:spPr/>
      <dgm:t>
        <a:bodyPr/>
        <a:lstStyle/>
        <a:p>
          <a:r>
            <a:rPr lang="cs-CZ" b="1" dirty="0" smtClean="0">
              <a:latin typeface="+mj-lt"/>
            </a:rPr>
            <a:t>Soutěže, konkurzy </a:t>
          </a:r>
          <a:endParaRPr lang="fr-FR" b="1" dirty="0"/>
        </a:p>
      </dgm:t>
    </dgm:pt>
    <dgm:pt modelId="{5C37FCC0-3DE0-44A1-9DDF-888F504BBA53}" type="parTrans" cxnId="{42686FC0-5392-4DD9-B654-CEF596FADC8E}">
      <dgm:prSet/>
      <dgm:spPr/>
      <dgm:t>
        <a:bodyPr/>
        <a:lstStyle/>
        <a:p>
          <a:endParaRPr lang="fr-FR"/>
        </a:p>
      </dgm:t>
    </dgm:pt>
    <dgm:pt modelId="{FA08F0AB-6378-47DA-9459-0190759E3194}" type="sibTrans" cxnId="{42686FC0-5392-4DD9-B654-CEF596FADC8E}">
      <dgm:prSet/>
      <dgm:spPr/>
      <dgm:t>
        <a:bodyPr/>
        <a:lstStyle/>
        <a:p>
          <a:endParaRPr lang="fr-FR"/>
        </a:p>
      </dgm:t>
    </dgm:pt>
    <dgm:pt modelId="{1BD81398-FBEC-40C1-A675-F95B079D2C07}">
      <dgm:prSet phldrT="[Texte]"/>
      <dgm:spPr/>
      <dgm:t>
        <a:bodyPr/>
        <a:lstStyle/>
        <a:p>
          <a:r>
            <a:rPr lang="cs-CZ" b="1" dirty="0" smtClean="0">
              <a:latin typeface="+mj-lt"/>
            </a:rPr>
            <a:t>Mobilita </a:t>
          </a:r>
          <a:endParaRPr lang="fr-FR" b="1" dirty="0"/>
        </a:p>
      </dgm:t>
    </dgm:pt>
    <dgm:pt modelId="{E010636E-A52B-4892-AA7E-4E063AA4F6CE}" type="parTrans" cxnId="{7C2EF316-AC6D-43BD-B721-B8A50D8A689C}">
      <dgm:prSet/>
      <dgm:spPr/>
      <dgm:t>
        <a:bodyPr/>
        <a:lstStyle/>
        <a:p>
          <a:endParaRPr lang="fr-FR"/>
        </a:p>
      </dgm:t>
    </dgm:pt>
    <dgm:pt modelId="{DC6F29B8-E42E-417E-8F77-39C537A703B4}" type="sibTrans" cxnId="{7C2EF316-AC6D-43BD-B721-B8A50D8A689C}">
      <dgm:prSet/>
      <dgm:spPr/>
      <dgm:t>
        <a:bodyPr/>
        <a:lstStyle/>
        <a:p>
          <a:endParaRPr lang="fr-FR"/>
        </a:p>
      </dgm:t>
    </dgm:pt>
    <dgm:pt modelId="{7CCD815C-E610-47A8-AA19-AA9081E0E0CB}">
      <dgm:prSet/>
      <dgm:spPr/>
      <dgm:t>
        <a:bodyPr/>
        <a:lstStyle/>
        <a:p>
          <a:endParaRPr lang="fr-FR"/>
        </a:p>
      </dgm:t>
    </dgm:pt>
    <dgm:pt modelId="{CA972755-08F7-4D3D-8E7C-575711418B44}" type="parTrans" cxnId="{467AA05E-5206-400A-AAFD-745BBC496A61}">
      <dgm:prSet/>
      <dgm:spPr/>
      <dgm:t>
        <a:bodyPr/>
        <a:lstStyle/>
        <a:p>
          <a:endParaRPr lang="fr-FR"/>
        </a:p>
      </dgm:t>
    </dgm:pt>
    <dgm:pt modelId="{7A8258A7-3E8E-4338-9C98-3C09C07B7669}" type="sibTrans" cxnId="{467AA05E-5206-400A-AAFD-745BBC496A61}">
      <dgm:prSet/>
      <dgm:spPr/>
      <dgm:t>
        <a:bodyPr/>
        <a:lstStyle/>
        <a:p>
          <a:endParaRPr lang="fr-FR"/>
        </a:p>
      </dgm:t>
    </dgm:pt>
    <dgm:pt modelId="{1FFB52F7-81CB-4C46-9308-8E02926C7F7F}">
      <dgm:prSet/>
      <dgm:spPr/>
      <dgm:t>
        <a:bodyPr/>
        <a:lstStyle/>
        <a:p>
          <a:r>
            <a:rPr lang="cs-CZ" b="1" dirty="0" smtClean="0">
              <a:latin typeface="+mj-lt"/>
            </a:rPr>
            <a:t>Mediatéka</a:t>
          </a:r>
          <a:endParaRPr lang="fr-FR" b="1" dirty="0">
            <a:latin typeface="+mj-lt"/>
          </a:endParaRPr>
        </a:p>
      </dgm:t>
    </dgm:pt>
    <dgm:pt modelId="{74D9E71D-F1A3-4276-B238-DD6E1FA7DDCF}" type="parTrans" cxnId="{6BDC5DE8-A0B2-4C96-8B04-DD2453927934}">
      <dgm:prSet/>
      <dgm:spPr/>
      <dgm:t>
        <a:bodyPr/>
        <a:lstStyle/>
        <a:p>
          <a:endParaRPr lang="fr-FR"/>
        </a:p>
      </dgm:t>
    </dgm:pt>
    <dgm:pt modelId="{3C51C4E9-F8C7-41DF-93B5-6D446E92B94B}" type="sibTrans" cxnId="{6BDC5DE8-A0B2-4C96-8B04-DD2453927934}">
      <dgm:prSet/>
      <dgm:spPr/>
      <dgm:t>
        <a:bodyPr/>
        <a:lstStyle/>
        <a:p>
          <a:endParaRPr lang="fr-FR"/>
        </a:p>
      </dgm:t>
    </dgm:pt>
    <dgm:pt modelId="{213F9C46-E6A8-41D6-8366-50D045E906AB}">
      <dgm:prSet/>
      <dgm:spPr/>
      <dgm:t>
        <a:bodyPr/>
        <a:lstStyle/>
        <a:p>
          <a:r>
            <a:rPr lang="cs-CZ" b="1" dirty="0" smtClean="0">
              <a:latin typeface="+mj-lt"/>
            </a:rPr>
            <a:t>Kino 35</a:t>
          </a:r>
          <a:endParaRPr lang="fr-FR" b="1" dirty="0"/>
        </a:p>
      </dgm:t>
    </dgm:pt>
    <dgm:pt modelId="{F0535683-7856-4C4C-AA68-0E975543E0E9}" type="parTrans" cxnId="{0D49D2A5-576C-4F94-869A-474946A009AF}">
      <dgm:prSet/>
      <dgm:spPr/>
      <dgm:t>
        <a:bodyPr/>
        <a:lstStyle/>
        <a:p>
          <a:endParaRPr lang="fr-FR"/>
        </a:p>
      </dgm:t>
    </dgm:pt>
    <dgm:pt modelId="{82112E1C-4F4D-420E-9FD0-EFF19494DCF2}" type="sibTrans" cxnId="{0D49D2A5-576C-4F94-869A-474946A009AF}">
      <dgm:prSet/>
      <dgm:spPr/>
      <dgm:t>
        <a:bodyPr/>
        <a:lstStyle/>
        <a:p>
          <a:endParaRPr lang="fr-FR"/>
        </a:p>
      </dgm:t>
    </dgm:pt>
    <dgm:pt modelId="{E4D47488-1020-48D6-9FA4-5D96662D5589}">
      <dgm:prSet phldrT="[Texte]"/>
      <dgm:spPr>
        <a:solidFill>
          <a:schemeClr val="bg1"/>
        </a:solidFill>
      </dgm:spPr>
      <dgm:t>
        <a:bodyPr/>
        <a:lstStyle/>
        <a:p>
          <a:endParaRPr lang="fr-FR" dirty="0"/>
        </a:p>
      </dgm:t>
    </dgm:pt>
    <dgm:pt modelId="{04B79889-5CB1-47B5-919B-D6294E692AA6}" type="sibTrans" cxnId="{DAC7DED8-CEAE-474B-9EFE-71E24DD9E38E}">
      <dgm:prSet/>
      <dgm:spPr/>
      <dgm:t>
        <a:bodyPr/>
        <a:lstStyle/>
        <a:p>
          <a:endParaRPr lang="fr-FR"/>
        </a:p>
      </dgm:t>
    </dgm:pt>
    <dgm:pt modelId="{BA03963C-6FB2-4D50-BB96-5E6D9A2DF476}" type="parTrans" cxnId="{DAC7DED8-CEAE-474B-9EFE-71E24DD9E38E}">
      <dgm:prSet/>
      <dgm:spPr/>
      <dgm:t>
        <a:bodyPr/>
        <a:lstStyle/>
        <a:p>
          <a:endParaRPr lang="fr-FR"/>
        </a:p>
      </dgm:t>
    </dgm:pt>
    <dgm:pt modelId="{1F561D8C-EA84-49FA-B29B-649259EB5F9F}" type="pres">
      <dgm:prSet presAssocID="{9804EB4C-1EF1-4CF6-BB00-FFC39921E8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DD68326-CE32-4662-8E74-C7CA9ADBAD85}" type="pres">
      <dgm:prSet presAssocID="{E4D47488-1020-48D6-9FA4-5D96662D5589}" presName="centerShape" presStyleLbl="node0" presStyleIdx="0" presStyleCnt="1"/>
      <dgm:spPr/>
      <dgm:t>
        <a:bodyPr/>
        <a:lstStyle/>
        <a:p>
          <a:endParaRPr lang="fr-FR"/>
        </a:p>
      </dgm:t>
    </dgm:pt>
    <dgm:pt modelId="{475C9844-3487-4770-96B7-57822420CA8D}" type="pres">
      <dgm:prSet presAssocID="{A0173800-50B4-459F-A5C9-2BD2EC0E909F}" presName="Name9" presStyleLbl="parChTrans1D2" presStyleIdx="0" presStyleCnt="6"/>
      <dgm:spPr/>
      <dgm:t>
        <a:bodyPr/>
        <a:lstStyle/>
        <a:p>
          <a:endParaRPr lang="fr-FR"/>
        </a:p>
      </dgm:t>
    </dgm:pt>
    <dgm:pt modelId="{4F856F4A-9152-4BBE-ADC6-27E885C9974B}" type="pres">
      <dgm:prSet presAssocID="{A0173800-50B4-459F-A5C9-2BD2EC0E909F}" presName="connTx" presStyleLbl="parChTrans1D2" presStyleIdx="0" presStyleCnt="6"/>
      <dgm:spPr/>
      <dgm:t>
        <a:bodyPr/>
        <a:lstStyle/>
        <a:p>
          <a:endParaRPr lang="fr-FR"/>
        </a:p>
      </dgm:t>
    </dgm:pt>
    <dgm:pt modelId="{B51A86EC-919B-4654-9003-F6F43EA74A10}" type="pres">
      <dgm:prSet presAssocID="{838B987A-2518-41CF-81BF-15D769AB04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E1029F-7912-4E0A-B8F1-510C998F0B9E}" type="pres">
      <dgm:prSet presAssocID="{5C37FCC0-3DE0-44A1-9DDF-888F504BBA53}" presName="Name9" presStyleLbl="parChTrans1D2" presStyleIdx="1" presStyleCnt="6"/>
      <dgm:spPr/>
      <dgm:t>
        <a:bodyPr/>
        <a:lstStyle/>
        <a:p>
          <a:endParaRPr lang="fr-FR"/>
        </a:p>
      </dgm:t>
    </dgm:pt>
    <dgm:pt modelId="{2674EDA4-BDFE-4B11-9D53-C24873B0BF96}" type="pres">
      <dgm:prSet presAssocID="{5C37FCC0-3DE0-44A1-9DDF-888F504BBA53}" presName="connTx" presStyleLbl="parChTrans1D2" presStyleIdx="1" presStyleCnt="6"/>
      <dgm:spPr/>
      <dgm:t>
        <a:bodyPr/>
        <a:lstStyle/>
        <a:p>
          <a:endParaRPr lang="fr-FR"/>
        </a:p>
      </dgm:t>
    </dgm:pt>
    <dgm:pt modelId="{6A3C2A95-0524-4A14-8F9C-C4C9823D8071}" type="pres">
      <dgm:prSet presAssocID="{31340D0F-14A1-4077-B80D-F77F2C6175D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131FC0-9A57-4E2E-A41F-EF9736FC1DE2}" type="pres">
      <dgm:prSet presAssocID="{E010636E-A52B-4892-AA7E-4E063AA4F6CE}" presName="Name9" presStyleLbl="parChTrans1D2" presStyleIdx="2" presStyleCnt="6"/>
      <dgm:spPr/>
      <dgm:t>
        <a:bodyPr/>
        <a:lstStyle/>
        <a:p>
          <a:endParaRPr lang="fr-FR"/>
        </a:p>
      </dgm:t>
    </dgm:pt>
    <dgm:pt modelId="{A91C132F-099B-4AEA-8050-772CDE05A5B5}" type="pres">
      <dgm:prSet presAssocID="{E010636E-A52B-4892-AA7E-4E063AA4F6CE}" presName="connTx" presStyleLbl="parChTrans1D2" presStyleIdx="2" presStyleCnt="6"/>
      <dgm:spPr/>
      <dgm:t>
        <a:bodyPr/>
        <a:lstStyle/>
        <a:p>
          <a:endParaRPr lang="fr-FR"/>
        </a:p>
      </dgm:t>
    </dgm:pt>
    <dgm:pt modelId="{EB7B528F-A9DC-47AC-AEDE-7B33173E8895}" type="pres">
      <dgm:prSet presAssocID="{1BD81398-FBEC-40C1-A675-F95B079D2C0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1B42AD-6585-47D1-ABEE-D4E16D64636D}" type="pres">
      <dgm:prSet presAssocID="{CA972755-08F7-4D3D-8E7C-575711418B44}" presName="Name9" presStyleLbl="parChTrans1D2" presStyleIdx="3" presStyleCnt="6"/>
      <dgm:spPr/>
      <dgm:t>
        <a:bodyPr/>
        <a:lstStyle/>
        <a:p>
          <a:endParaRPr lang="fr-FR"/>
        </a:p>
      </dgm:t>
    </dgm:pt>
    <dgm:pt modelId="{95977473-3057-4E9D-B2E2-0766E66F1A11}" type="pres">
      <dgm:prSet presAssocID="{CA972755-08F7-4D3D-8E7C-575711418B44}" presName="connTx" presStyleLbl="parChTrans1D2" presStyleIdx="3" presStyleCnt="6"/>
      <dgm:spPr/>
      <dgm:t>
        <a:bodyPr/>
        <a:lstStyle/>
        <a:p>
          <a:endParaRPr lang="fr-FR"/>
        </a:p>
      </dgm:t>
    </dgm:pt>
    <dgm:pt modelId="{A2E7EF5D-45DB-43B0-BFB9-A338FF5940EF}" type="pres">
      <dgm:prSet presAssocID="{7CCD815C-E610-47A8-AA19-AA9081E0E0C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DA1501-65B8-40DA-9024-1B420B75EDA2}" type="pres">
      <dgm:prSet presAssocID="{F0535683-7856-4C4C-AA68-0E975543E0E9}" presName="Name9" presStyleLbl="parChTrans1D2" presStyleIdx="4" presStyleCnt="6"/>
      <dgm:spPr/>
      <dgm:t>
        <a:bodyPr/>
        <a:lstStyle/>
        <a:p>
          <a:endParaRPr lang="fr-FR"/>
        </a:p>
      </dgm:t>
    </dgm:pt>
    <dgm:pt modelId="{5433847C-2802-4F46-A194-BD964F838CCD}" type="pres">
      <dgm:prSet presAssocID="{F0535683-7856-4C4C-AA68-0E975543E0E9}" presName="connTx" presStyleLbl="parChTrans1D2" presStyleIdx="4" presStyleCnt="6"/>
      <dgm:spPr/>
      <dgm:t>
        <a:bodyPr/>
        <a:lstStyle/>
        <a:p>
          <a:endParaRPr lang="fr-FR"/>
        </a:p>
      </dgm:t>
    </dgm:pt>
    <dgm:pt modelId="{C35314D3-B2D7-4996-A5F7-070117E79BCA}" type="pres">
      <dgm:prSet presAssocID="{213F9C46-E6A8-41D6-8366-50D045E906AB}" presName="node" presStyleLbl="node1" presStyleIdx="4" presStyleCnt="6" custRadScaleRad="99967" custRadScaleInc="-15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247C18-CB3D-4917-8AFD-C21F7AD05493}" type="pres">
      <dgm:prSet presAssocID="{74D9E71D-F1A3-4276-B238-DD6E1FA7DDCF}" presName="Name9" presStyleLbl="parChTrans1D2" presStyleIdx="5" presStyleCnt="6"/>
      <dgm:spPr/>
      <dgm:t>
        <a:bodyPr/>
        <a:lstStyle/>
        <a:p>
          <a:endParaRPr lang="fr-FR"/>
        </a:p>
      </dgm:t>
    </dgm:pt>
    <dgm:pt modelId="{9154F433-2068-4D5E-BD66-1C5F45059E78}" type="pres">
      <dgm:prSet presAssocID="{74D9E71D-F1A3-4276-B238-DD6E1FA7DDCF}" presName="connTx" presStyleLbl="parChTrans1D2" presStyleIdx="5" presStyleCnt="6"/>
      <dgm:spPr/>
      <dgm:t>
        <a:bodyPr/>
        <a:lstStyle/>
        <a:p>
          <a:endParaRPr lang="fr-FR"/>
        </a:p>
      </dgm:t>
    </dgm:pt>
    <dgm:pt modelId="{6CCF837A-E0A5-43F8-9711-F3325D42EE45}" type="pres">
      <dgm:prSet presAssocID="{1FFB52F7-81CB-4C46-9308-8E02926C7F7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AEAE451-8BDE-431B-A72F-6AE839087392}" type="presOf" srcId="{CA972755-08F7-4D3D-8E7C-575711418B44}" destId="{E61B42AD-6585-47D1-ABEE-D4E16D64636D}" srcOrd="0" destOrd="0" presId="urn:microsoft.com/office/officeart/2005/8/layout/radial1"/>
    <dgm:cxn modelId="{42686FC0-5392-4DD9-B654-CEF596FADC8E}" srcId="{E4D47488-1020-48D6-9FA4-5D96662D5589}" destId="{31340D0F-14A1-4077-B80D-F77F2C6175DA}" srcOrd="1" destOrd="0" parTransId="{5C37FCC0-3DE0-44A1-9DDF-888F504BBA53}" sibTransId="{FA08F0AB-6378-47DA-9459-0190759E3194}"/>
    <dgm:cxn modelId="{7C2EF316-AC6D-43BD-B721-B8A50D8A689C}" srcId="{E4D47488-1020-48D6-9FA4-5D96662D5589}" destId="{1BD81398-FBEC-40C1-A675-F95B079D2C07}" srcOrd="2" destOrd="0" parTransId="{E010636E-A52B-4892-AA7E-4E063AA4F6CE}" sibTransId="{DC6F29B8-E42E-417E-8F77-39C537A703B4}"/>
    <dgm:cxn modelId="{644EDFCC-3620-41A6-AC74-6C8A93A31E68}" type="presOf" srcId="{5C37FCC0-3DE0-44A1-9DDF-888F504BBA53}" destId="{2674EDA4-BDFE-4B11-9D53-C24873B0BF96}" srcOrd="1" destOrd="0" presId="urn:microsoft.com/office/officeart/2005/8/layout/radial1"/>
    <dgm:cxn modelId="{9260600C-7E10-4165-BEC1-9D2D8A49C486}" type="presOf" srcId="{A0173800-50B4-459F-A5C9-2BD2EC0E909F}" destId="{475C9844-3487-4770-96B7-57822420CA8D}" srcOrd="0" destOrd="0" presId="urn:microsoft.com/office/officeart/2005/8/layout/radial1"/>
    <dgm:cxn modelId="{70FBC217-C6AA-41AE-8230-FE70E29DEBBA}" type="presOf" srcId="{74D9E71D-F1A3-4276-B238-DD6E1FA7DDCF}" destId="{9154F433-2068-4D5E-BD66-1C5F45059E78}" srcOrd="1" destOrd="0" presId="urn:microsoft.com/office/officeart/2005/8/layout/radial1"/>
    <dgm:cxn modelId="{0A468440-121C-45C8-8B8F-FCCC1474061E}" type="presOf" srcId="{CA972755-08F7-4D3D-8E7C-575711418B44}" destId="{95977473-3057-4E9D-B2E2-0766E66F1A11}" srcOrd="1" destOrd="0" presId="urn:microsoft.com/office/officeart/2005/8/layout/radial1"/>
    <dgm:cxn modelId="{CCF028D7-FF1A-484C-8542-802201E8F980}" type="presOf" srcId="{A0173800-50B4-459F-A5C9-2BD2EC0E909F}" destId="{4F856F4A-9152-4BBE-ADC6-27E885C9974B}" srcOrd="1" destOrd="0" presId="urn:microsoft.com/office/officeart/2005/8/layout/radial1"/>
    <dgm:cxn modelId="{DAC7DED8-CEAE-474B-9EFE-71E24DD9E38E}" srcId="{9804EB4C-1EF1-4CF6-BB00-FFC39921E8B3}" destId="{E4D47488-1020-48D6-9FA4-5D96662D5589}" srcOrd="0" destOrd="0" parTransId="{BA03963C-6FB2-4D50-BB96-5E6D9A2DF476}" sibTransId="{04B79889-5CB1-47B5-919B-D6294E692AA6}"/>
    <dgm:cxn modelId="{9C627D7B-2ADE-453A-81B6-20EFE1941646}" type="presOf" srcId="{1FFB52F7-81CB-4C46-9308-8E02926C7F7F}" destId="{6CCF837A-E0A5-43F8-9711-F3325D42EE45}" srcOrd="0" destOrd="0" presId="urn:microsoft.com/office/officeart/2005/8/layout/radial1"/>
    <dgm:cxn modelId="{6BDC5DE8-A0B2-4C96-8B04-DD2453927934}" srcId="{E4D47488-1020-48D6-9FA4-5D96662D5589}" destId="{1FFB52F7-81CB-4C46-9308-8E02926C7F7F}" srcOrd="5" destOrd="0" parTransId="{74D9E71D-F1A3-4276-B238-DD6E1FA7DDCF}" sibTransId="{3C51C4E9-F8C7-41DF-93B5-6D446E92B94B}"/>
    <dgm:cxn modelId="{467AA05E-5206-400A-AAFD-745BBC496A61}" srcId="{E4D47488-1020-48D6-9FA4-5D96662D5589}" destId="{7CCD815C-E610-47A8-AA19-AA9081E0E0CB}" srcOrd="3" destOrd="0" parTransId="{CA972755-08F7-4D3D-8E7C-575711418B44}" sibTransId="{7A8258A7-3E8E-4338-9C98-3C09C07B7669}"/>
    <dgm:cxn modelId="{97BF9DA4-6697-4D99-9DA5-EE22E49E236B}" type="presOf" srcId="{74D9E71D-F1A3-4276-B238-DD6E1FA7DDCF}" destId="{4A247C18-CB3D-4917-8AFD-C21F7AD05493}" srcOrd="0" destOrd="0" presId="urn:microsoft.com/office/officeart/2005/8/layout/radial1"/>
    <dgm:cxn modelId="{D94594A6-2A22-4B3E-AC30-EE21DEEB0BD2}" type="presOf" srcId="{213F9C46-E6A8-41D6-8366-50D045E906AB}" destId="{C35314D3-B2D7-4996-A5F7-070117E79BCA}" srcOrd="0" destOrd="0" presId="urn:microsoft.com/office/officeart/2005/8/layout/radial1"/>
    <dgm:cxn modelId="{FF644EE6-409A-4732-8463-550071734B1B}" type="presOf" srcId="{1BD81398-FBEC-40C1-A675-F95B079D2C07}" destId="{EB7B528F-A9DC-47AC-AEDE-7B33173E8895}" srcOrd="0" destOrd="0" presId="urn:microsoft.com/office/officeart/2005/8/layout/radial1"/>
    <dgm:cxn modelId="{70C777D8-79F1-49B4-B3D7-E69B83F2E070}" type="presOf" srcId="{E010636E-A52B-4892-AA7E-4E063AA4F6CE}" destId="{1A131FC0-9A57-4E2E-A41F-EF9736FC1DE2}" srcOrd="0" destOrd="0" presId="urn:microsoft.com/office/officeart/2005/8/layout/radial1"/>
    <dgm:cxn modelId="{899C6CF2-7873-426E-BB18-C9D5362A8878}" type="presOf" srcId="{838B987A-2518-41CF-81BF-15D769AB040E}" destId="{B51A86EC-919B-4654-9003-F6F43EA74A10}" srcOrd="0" destOrd="0" presId="urn:microsoft.com/office/officeart/2005/8/layout/radial1"/>
    <dgm:cxn modelId="{0D49D2A5-576C-4F94-869A-474946A009AF}" srcId="{E4D47488-1020-48D6-9FA4-5D96662D5589}" destId="{213F9C46-E6A8-41D6-8366-50D045E906AB}" srcOrd="4" destOrd="0" parTransId="{F0535683-7856-4C4C-AA68-0E975543E0E9}" sibTransId="{82112E1C-4F4D-420E-9FD0-EFF19494DCF2}"/>
    <dgm:cxn modelId="{070EF51D-5907-4BC7-9C2C-7290C16FA78B}" srcId="{E4D47488-1020-48D6-9FA4-5D96662D5589}" destId="{838B987A-2518-41CF-81BF-15D769AB040E}" srcOrd="0" destOrd="0" parTransId="{A0173800-50B4-459F-A5C9-2BD2EC0E909F}" sibTransId="{3F7633F6-A3BC-43B9-897A-50F3F79B74AD}"/>
    <dgm:cxn modelId="{E3CF4AD1-C8A4-4B0E-97AB-31D17C0C6B87}" type="presOf" srcId="{7CCD815C-E610-47A8-AA19-AA9081E0E0CB}" destId="{A2E7EF5D-45DB-43B0-BFB9-A338FF5940EF}" srcOrd="0" destOrd="0" presId="urn:microsoft.com/office/officeart/2005/8/layout/radial1"/>
    <dgm:cxn modelId="{61558DB5-29D7-4EE7-A564-0B025676BB80}" type="presOf" srcId="{E010636E-A52B-4892-AA7E-4E063AA4F6CE}" destId="{A91C132F-099B-4AEA-8050-772CDE05A5B5}" srcOrd="1" destOrd="0" presId="urn:microsoft.com/office/officeart/2005/8/layout/radial1"/>
    <dgm:cxn modelId="{B2A32F43-09BD-4BAE-B8F5-570F336BB0C5}" type="presOf" srcId="{E4D47488-1020-48D6-9FA4-5D96662D5589}" destId="{DDD68326-CE32-4662-8E74-C7CA9ADBAD85}" srcOrd="0" destOrd="0" presId="urn:microsoft.com/office/officeart/2005/8/layout/radial1"/>
    <dgm:cxn modelId="{7A6C86DE-EE4E-4375-8FDA-14883473FFC5}" type="presOf" srcId="{31340D0F-14A1-4077-B80D-F77F2C6175DA}" destId="{6A3C2A95-0524-4A14-8F9C-C4C9823D8071}" srcOrd="0" destOrd="0" presId="urn:microsoft.com/office/officeart/2005/8/layout/radial1"/>
    <dgm:cxn modelId="{AD9D069F-6D67-4A2A-8663-79F98407BA84}" type="presOf" srcId="{9804EB4C-1EF1-4CF6-BB00-FFC39921E8B3}" destId="{1F561D8C-EA84-49FA-B29B-649259EB5F9F}" srcOrd="0" destOrd="0" presId="urn:microsoft.com/office/officeart/2005/8/layout/radial1"/>
    <dgm:cxn modelId="{C5BF8960-5A81-497F-B0EA-CFA89F292472}" type="presOf" srcId="{5C37FCC0-3DE0-44A1-9DDF-888F504BBA53}" destId="{23E1029F-7912-4E0A-B8F1-510C998F0B9E}" srcOrd="0" destOrd="0" presId="urn:microsoft.com/office/officeart/2005/8/layout/radial1"/>
    <dgm:cxn modelId="{042B3364-FDB4-4F00-9363-E8D56797BB3F}" type="presOf" srcId="{F0535683-7856-4C4C-AA68-0E975543E0E9}" destId="{BEDA1501-65B8-40DA-9024-1B420B75EDA2}" srcOrd="0" destOrd="0" presId="urn:microsoft.com/office/officeart/2005/8/layout/radial1"/>
    <dgm:cxn modelId="{1EB82BB5-5563-4DAE-8886-9D0434921B25}" type="presOf" srcId="{F0535683-7856-4C4C-AA68-0E975543E0E9}" destId="{5433847C-2802-4F46-A194-BD964F838CCD}" srcOrd="1" destOrd="0" presId="urn:microsoft.com/office/officeart/2005/8/layout/radial1"/>
    <dgm:cxn modelId="{6A2F10B3-0DBB-4FF5-9651-C48B166225B4}" type="presParOf" srcId="{1F561D8C-EA84-49FA-B29B-649259EB5F9F}" destId="{DDD68326-CE32-4662-8E74-C7CA9ADBAD85}" srcOrd="0" destOrd="0" presId="urn:microsoft.com/office/officeart/2005/8/layout/radial1"/>
    <dgm:cxn modelId="{A1AD563B-F148-4D06-9996-DA4A773133E8}" type="presParOf" srcId="{1F561D8C-EA84-49FA-B29B-649259EB5F9F}" destId="{475C9844-3487-4770-96B7-57822420CA8D}" srcOrd="1" destOrd="0" presId="urn:microsoft.com/office/officeart/2005/8/layout/radial1"/>
    <dgm:cxn modelId="{645BB0D3-8CAA-4627-BDD3-CC43795AF68F}" type="presParOf" srcId="{475C9844-3487-4770-96B7-57822420CA8D}" destId="{4F856F4A-9152-4BBE-ADC6-27E885C9974B}" srcOrd="0" destOrd="0" presId="urn:microsoft.com/office/officeart/2005/8/layout/radial1"/>
    <dgm:cxn modelId="{88E0329E-A1A2-44E5-9B4C-CF6B2EDD89FF}" type="presParOf" srcId="{1F561D8C-EA84-49FA-B29B-649259EB5F9F}" destId="{B51A86EC-919B-4654-9003-F6F43EA74A10}" srcOrd="2" destOrd="0" presId="urn:microsoft.com/office/officeart/2005/8/layout/radial1"/>
    <dgm:cxn modelId="{EA4A5123-8F8E-445F-A2D2-43AFF171BB45}" type="presParOf" srcId="{1F561D8C-EA84-49FA-B29B-649259EB5F9F}" destId="{23E1029F-7912-4E0A-B8F1-510C998F0B9E}" srcOrd="3" destOrd="0" presId="urn:microsoft.com/office/officeart/2005/8/layout/radial1"/>
    <dgm:cxn modelId="{0E99C166-B7CB-4E88-979C-E74EC4580E2E}" type="presParOf" srcId="{23E1029F-7912-4E0A-B8F1-510C998F0B9E}" destId="{2674EDA4-BDFE-4B11-9D53-C24873B0BF96}" srcOrd="0" destOrd="0" presId="urn:microsoft.com/office/officeart/2005/8/layout/radial1"/>
    <dgm:cxn modelId="{950EE8A0-3385-40E3-8793-711EF5F301C3}" type="presParOf" srcId="{1F561D8C-EA84-49FA-B29B-649259EB5F9F}" destId="{6A3C2A95-0524-4A14-8F9C-C4C9823D8071}" srcOrd="4" destOrd="0" presId="urn:microsoft.com/office/officeart/2005/8/layout/radial1"/>
    <dgm:cxn modelId="{1875729B-2AC7-480C-9F97-BD65C32EFC63}" type="presParOf" srcId="{1F561D8C-EA84-49FA-B29B-649259EB5F9F}" destId="{1A131FC0-9A57-4E2E-A41F-EF9736FC1DE2}" srcOrd="5" destOrd="0" presId="urn:microsoft.com/office/officeart/2005/8/layout/radial1"/>
    <dgm:cxn modelId="{18B186F1-A9AF-4C4B-B44E-3B3C461ED206}" type="presParOf" srcId="{1A131FC0-9A57-4E2E-A41F-EF9736FC1DE2}" destId="{A91C132F-099B-4AEA-8050-772CDE05A5B5}" srcOrd="0" destOrd="0" presId="urn:microsoft.com/office/officeart/2005/8/layout/radial1"/>
    <dgm:cxn modelId="{B607FE3D-1D64-4ED5-8967-ABF7C7F8964E}" type="presParOf" srcId="{1F561D8C-EA84-49FA-B29B-649259EB5F9F}" destId="{EB7B528F-A9DC-47AC-AEDE-7B33173E8895}" srcOrd="6" destOrd="0" presId="urn:microsoft.com/office/officeart/2005/8/layout/radial1"/>
    <dgm:cxn modelId="{EB383422-E5F4-4477-82C0-7F82009E9A0C}" type="presParOf" srcId="{1F561D8C-EA84-49FA-B29B-649259EB5F9F}" destId="{E61B42AD-6585-47D1-ABEE-D4E16D64636D}" srcOrd="7" destOrd="0" presId="urn:microsoft.com/office/officeart/2005/8/layout/radial1"/>
    <dgm:cxn modelId="{85BCFED2-B252-4580-806F-7F0237C07B93}" type="presParOf" srcId="{E61B42AD-6585-47D1-ABEE-D4E16D64636D}" destId="{95977473-3057-4E9D-B2E2-0766E66F1A11}" srcOrd="0" destOrd="0" presId="urn:microsoft.com/office/officeart/2005/8/layout/radial1"/>
    <dgm:cxn modelId="{389064E0-3F33-41F9-9509-04C65E57FD72}" type="presParOf" srcId="{1F561D8C-EA84-49FA-B29B-649259EB5F9F}" destId="{A2E7EF5D-45DB-43B0-BFB9-A338FF5940EF}" srcOrd="8" destOrd="0" presId="urn:microsoft.com/office/officeart/2005/8/layout/radial1"/>
    <dgm:cxn modelId="{276B2BBB-9AEC-4836-95F5-81B219F49F1B}" type="presParOf" srcId="{1F561D8C-EA84-49FA-B29B-649259EB5F9F}" destId="{BEDA1501-65B8-40DA-9024-1B420B75EDA2}" srcOrd="9" destOrd="0" presId="urn:microsoft.com/office/officeart/2005/8/layout/radial1"/>
    <dgm:cxn modelId="{A68C6C53-8F8E-4430-B5EA-4D504C3CFC04}" type="presParOf" srcId="{BEDA1501-65B8-40DA-9024-1B420B75EDA2}" destId="{5433847C-2802-4F46-A194-BD964F838CCD}" srcOrd="0" destOrd="0" presId="urn:microsoft.com/office/officeart/2005/8/layout/radial1"/>
    <dgm:cxn modelId="{CA0DD1EC-A244-4B5C-B4F1-664536D7D234}" type="presParOf" srcId="{1F561D8C-EA84-49FA-B29B-649259EB5F9F}" destId="{C35314D3-B2D7-4996-A5F7-070117E79BCA}" srcOrd="10" destOrd="0" presId="urn:microsoft.com/office/officeart/2005/8/layout/radial1"/>
    <dgm:cxn modelId="{D8317A6A-4349-492D-AD49-29214BDE8065}" type="presParOf" srcId="{1F561D8C-EA84-49FA-B29B-649259EB5F9F}" destId="{4A247C18-CB3D-4917-8AFD-C21F7AD05493}" srcOrd="11" destOrd="0" presId="urn:microsoft.com/office/officeart/2005/8/layout/radial1"/>
    <dgm:cxn modelId="{19242515-4680-4D15-B30B-061346C975BA}" type="presParOf" srcId="{4A247C18-CB3D-4917-8AFD-C21F7AD05493}" destId="{9154F433-2068-4D5E-BD66-1C5F45059E78}" srcOrd="0" destOrd="0" presId="urn:microsoft.com/office/officeart/2005/8/layout/radial1"/>
    <dgm:cxn modelId="{C83F037A-7E03-4FCC-98EB-1A4E7B254FE2}" type="presParOf" srcId="{1F561D8C-EA84-49FA-B29B-649259EB5F9F}" destId="{6CCF837A-E0A5-43F8-9711-F3325D42EE4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1A2F16-4CFE-48B7-8374-2268B725C4B9}" type="datetimeFigureOut">
              <a:rPr lang="fr-FR"/>
              <a:pPr>
                <a:defRPr/>
              </a:pPr>
              <a:t>03/10/2019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E135A5-F9BF-4A7E-88A6-DC3281297B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0872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rientation.blog.lemonde.fr/2011/06/16/la-france-attire-les-etudiants-etranger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TGV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Airbu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6820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37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ja-JP" dirty="0" smtClean="0">
                <a:solidFill>
                  <a:srgbClr val="008AC9"/>
                </a:solidFill>
                <a:latin typeface="Arial" pitchFamily="34" charset="0"/>
              </a:rPr>
              <a:t>Jednodušší</a:t>
            </a:r>
            <a:r>
              <a:rPr lang="cs-CZ" altLang="ja-JP" baseline="0" dirty="0" smtClean="0">
                <a:solidFill>
                  <a:srgbClr val="008AC9"/>
                </a:solidFill>
                <a:latin typeface="Arial" pitchFamily="34" charset="0"/>
              </a:rPr>
              <a:t> porozumění angličtině </a:t>
            </a:r>
            <a:r>
              <a:rPr lang="fr-FR" altLang="ja-JP" dirty="0" smtClean="0">
                <a:solidFill>
                  <a:srgbClr val="008AC9"/>
                </a:solidFill>
                <a:latin typeface="Arial" pitchFamily="34" charset="0"/>
              </a:rPr>
              <a:t>(</a:t>
            </a:r>
            <a:r>
              <a:rPr lang="cs-CZ" altLang="ja-JP" dirty="0" smtClean="0">
                <a:solidFill>
                  <a:srgbClr val="008AC9"/>
                </a:solidFill>
                <a:latin typeface="Arial" pitchFamily="34" charset="0"/>
              </a:rPr>
              <a:t>více než</a:t>
            </a:r>
            <a:r>
              <a:rPr lang="cs-CZ" altLang="ja-JP" baseline="0" dirty="0" smtClean="0">
                <a:solidFill>
                  <a:srgbClr val="008AC9"/>
                </a:solidFill>
                <a:latin typeface="Arial" pitchFamily="34" charset="0"/>
              </a:rPr>
              <a:t> polovina anglické slovní zásoby se vyvinula ze staré francouzštiny)</a:t>
            </a:r>
            <a:endParaRPr lang="fr-FR" altLang="ja-JP" dirty="0" smtClean="0">
              <a:solidFill>
                <a:srgbClr val="008AC9"/>
              </a:solidFill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altLang="fr-FR" dirty="0" smtClean="0">
                <a:solidFill>
                  <a:srgbClr val="008AC9"/>
                </a:solidFill>
                <a:latin typeface="Arial" pitchFamily="34" charset="0"/>
              </a:rPr>
              <a:t>Lepší</a:t>
            </a:r>
            <a:r>
              <a:rPr lang="cs-CZ" altLang="fr-FR" baseline="0" dirty="0" smtClean="0">
                <a:solidFill>
                  <a:srgbClr val="008AC9"/>
                </a:solidFill>
                <a:latin typeface="Arial" pitchFamily="34" charset="0"/>
              </a:rPr>
              <a:t> porozumění románským jazykům </a:t>
            </a:r>
            <a:r>
              <a:rPr lang="fr-FR" altLang="fr-FR" dirty="0" smtClean="0">
                <a:solidFill>
                  <a:srgbClr val="008AC9"/>
                </a:solidFill>
                <a:latin typeface="Arial" pitchFamily="34" charset="0"/>
              </a:rPr>
              <a:t>(</a:t>
            </a:r>
            <a:r>
              <a:rPr lang="cs-CZ" altLang="fr-FR" dirty="0" smtClean="0">
                <a:solidFill>
                  <a:srgbClr val="008AC9"/>
                </a:solidFill>
                <a:latin typeface="Arial" pitchFamily="34" charset="0"/>
              </a:rPr>
              <a:t>španělština,</a:t>
            </a:r>
            <a:r>
              <a:rPr lang="cs-CZ" altLang="fr-FR" baseline="0" dirty="0" smtClean="0">
                <a:solidFill>
                  <a:srgbClr val="008AC9"/>
                </a:solidFill>
                <a:latin typeface="Arial" pitchFamily="34" charset="0"/>
              </a:rPr>
              <a:t> italština, portugalština, rumunština</a:t>
            </a:r>
            <a:r>
              <a:rPr lang="fr-FR" altLang="fr-FR" dirty="0" smtClean="0">
                <a:solidFill>
                  <a:srgbClr val="008AC9"/>
                </a:solidFill>
                <a:latin typeface="Arial" pitchFamily="34" charset="0"/>
              </a:rPr>
              <a:t>…)</a:t>
            </a:r>
          </a:p>
          <a:p>
            <a:pPr eaLnBrk="1" hangingPunct="1">
              <a:defRPr/>
            </a:pPr>
            <a:r>
              <a:rPr lang="cs-CZ" altLang="ja-JP" dirty="0" smtClean="0">
                <a:latin typeface="Arial" pitchFamily="34" charset="0"/>
              </a:rPr>
              <a:t>Věděli jste, že francouzština byla po 300 let oficiálním</a:t>
            </a:r>
            <a:r>
              <a:rPr lang="cs-CZ" altLang="ja-JP" baseline="0" dirty="0" smtClean="0">
                <a:latin typeface="Arial" pitchFamily="34" charset="0"/>
              </a:rPr>
              <a:t> jazykem Anglie? </a:t>
            </a:r>
            <a:endParaRPr lang="cs-CZ" altLang="ja-JP" dirty="0" smtClean="0">
              <a:latin typeface="Arial" pitchFamily="34" charset="0"/>
            </a:endParaRPr>
          </a:p>
          <a:p>
            <a:pPr eaLnBrk="1" hangingPunct="1">
              <a:defRPr/>
            </a:pPr>
            <a:endParaRPr lang="fr-FR" altLang="ja-JP" dirty="0" smtClean="0">
              <a:latin typeface="Arial" pitchFamily="34" charset="0"/>
            </a:endParaRPr>
          </a:p>
          <a:p>
            <a:pPr eaLnBrk="1" hangingPunct="1">
              <a:defRPr/>
            </a:pPr>
            <a:r>
              <a:rPr lang="fr-FR" altLang="fr-FR" dirty="0" smtClean="0">
                <a:latin typeface="Arial" pitchFamily="34" charset="0"/>
              </a:rPr>
              <a:t>Source :</a:t>
            </a:r>
          </a:p>
          <a:p>
            <a:pPr eaLnBrk="1" hangingPunct="1">
              <a:defRPr/>
            </a:pPr>
            <a:r>
              <a:rPr lang="fr-FR" altLang="fr-FR" dirty="0" smtClean="0">
                <a:latin typeface="Arial" pitchFamily="34" charset="0"/>
              </a:rPr>
              <a:t>http://mondalire.pagesperso-orange.fr/Henriette_walter.htm</a:t>
            </a:r>
          </a:p>
          <a:p>
            <a:pPr eaLnBrk="1" hangingPunct="1">
              <a:defRPr/>
            </a:pPr>
            <a:r>
              <a:rPr lang="fr-FR" altLang="fr-FR" dirty="0" smtClean="0">
                <a:latin typeface="Arial" pitchFamily="34" charset="0"/>
              </a:rPr>
              <a:t>http://fr.wikipedia.org/wiki/Influence_du_fran%C3%A7ais_sur_l%27anglais</a:t>
            </a:r>
          </a:p>
          <a:p>
            <a:pPr eaLnBrk="1" hangingPunct="1">
              <a:defRPr/>
            </a:pPr>
            <a:endParaRPr lang="fr-FR" altLang="fr-FR" dirty="0" smtClean="0">
              <a:latin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90837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8710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Char char="à"/>
            </a:pPr>
            <a:r>
              <a:rPr lang="fr-FR" altLang="fr-FR" dirty="0" smtClean="0">
                <a:sym typeface="Wingdings" pitchFamily="2" charset="2"/>
              </a:rPr>
              <a:t>18 élèves à Dijon</a:t>
            </a:r>
          </a:p>
          <a:p>
            <a:pPr algn="l" eaLnBrk="1" hangingPunct="1">
              <a:buFont typeface="Wingdings" pitchFamily="2" charset="2"/>
              <a:buChar char="à"/>
            </a:pPr>
            <a:r>
              <a:rPr lang="fr-FR" altLang="fr-FR" dirty="0" smtClean="0">
                <a:sym typeface="Wingdings" pitchFamily="2" charset="2"/>
              </a:rPr>
              <a:t>12 élèves à Nîmes</a:t>
            </a:r>
          </a:p>
          <a:p>
            <a:pPr algn="l">
              <a:lnSpc>
                <a:spcPct val="80000"/>
              </a:lnSpc>
            </a:pPr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85452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800" b="1" dirty="0" smtClean="0">
                <a:solidFill>
                  <a:schemeClr val="bg1"/>
                </a:solidFill>
              </a:rPr>
              <a:t>Tradition d</a:t>
            </a:r>
            <a:r>
              <a:rPr lang="ja-JP" altLang="fr-FR" sz="800" b="1" dirty="0" smtClean="0">
                <a:solidFill>
                  <a:schemeClr val="bg1"/>
                </a:solidFill>
              </a:rPr>
              <a:t>’</a:t>
            </a:r>
            <a:r>
              <a:rPr lang="fr-FR" altLang="ja-JP" sz="800" b="1" dirty="0" smtClean="0">
                <a:solidFill>
                  <a:schemeClr val="bg1"/>
                </a:solidFill>
              </a:rPr>
              <a:t>accueil des étudiants étrangers :</a:t>
            </a:r>
          </a:p>
          <a:p>
            <a:pPr marL="742950" lvl="1" indent="-285750">
              <a:lnSpc>
                <a:spcPct val="80000"/>
              </a:lnSpc>
            </a:pPr>
            <a:r>
              <a:rPr lang="fr-FR" altLang="fr-FR" sz="800" dirty="0" smtClean="0">
                <a:solidFill>
                  <a:schemeClr val="bg1"/>
                </a:solidFill>
              </a:rPr>
              <a:t>4ème pays d</a:t>
            </a:r>
            <a:r>
              <a:rPr lang="ja-JP" altLang="fr-FR" sz="800" dirty="0" smtClean="0">
                <a:solidFill>
                  <a:schemeClr val="bg1"/>
                </a:solidFill>
              </a:rPr>
              <a:t>’</a:t>
            </a:r>
            <a:r>
              <a:rPr lang="fr-FR" altLang="ja-JP" sz="800" dirty="0" smtClean="0">
                <a:solidFill>
                  <a:schemeClr val="bg1"/>
                </a:solidFill>
              </a:rPr>
              <a:t>accueil d</a:t>
            </a:r>
            <a:r>
              <a:rPr lang="ja-JP" altLang="fr-FR" sz="800" dirty="0" smtClean="0">
                <a:solidFill>
                  <a:schemeClr val="bg1"/>
                </a:solidFill>
              </a:rPr>
              <a:t>’</a:t>
            </a:r>
            <a:r>
              <a:rPr lang="fr-FR" altLang="ja-JP" sz="800" dirty="0" smtClean="0">
                <a:solidFill>
                  <a:schemeClr val="bg1"/>
                </a:solidFill>
              </a:rPr>
              <a:t>étudiants étrangers (285 000 en 2011)</a:t>
            </a:r>
          </a:p>
          <a:p>
            <a:pPr marL="742950" lvl="1" indent="-285750">
              <a:lnSpc>
                <a:spcPct val="80000"/>
              </a:lnSpc>
            </a:pPr>
            <a:r>
              <a:rPr lang="fr-FR" altLang="fr-FR" sz="800" dirty="0" smtClean="0">
                <a:solidFill>
                  <a:schemeClr val="bg1"/>
                </a:solidFill>
              </a:rPr>
              <a:t>Après les Etats-Unis, le Royaume-Uni et l</a:t>
            </a:r>
            <a:r>
              <a:rPr lang="ja-JP" altLang="fr-FR" sz="800" dirty="0" smtClean="0">
                <a:solidFill>
                  <a:schemeClr val="bg1"/>
                </a:solidFill>
              </a:rPr>
              <a:t>’</a:t>
            </a:r>
            <a:r>
              <a:rPr lang="fr-FR" altLang="ja-JP" sz="800" dirty="0" smtClean="0">
                <a:solidFill>
                  <a:schemeClr val="bg1"/>
                </a:solidFill>
              </a:rPr>
              <a:t>Australie, 12% de la population étudiante totale</a:t>
            </a:r>
          </a:p>
          <a:p>
            <a:pPr marL="742950" lvl="1" indent="-285750">
              <a:lnSpc>
                <a:spcPct val="80000"/>
              </a:lnSpc>
            </a:pPr>
            <a:endParaRPr lang="fr-FR" altLang="fr-FR" sz="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sz="800" b="1" dirty="0" smtClean="0">
                <a:solidFill>
                  <a:schemeClr val="bg1"/>
                </a:solidFill>
              </a:rPr>
              <a:t>Système académique performant : 7ème rang mondial</a:t>
            </a:r>
          </a:p>
          <a:p>
            <a:pPr>
              <a:lnSpc>
                <a:spcPct val="80000"/>
              </a:lnSpc>
            </a:pPr>
            <a:r>
              <a:rPr lang="fr-FR" altLang="fr-FR" sz="800" b="1" dirty="0" smtClean="0">
                <a:solidFill>
                  <a:schemeClr val="bg1"/>
                </a:solidFill>
              </a:rPr>
              <a:t>             </a:t>
            </a:r>
            <a:r>
              <a:rPr lang="fr-FR" altLang="fr-FR" sz="800" dirty="0" smtClean="0">
                <a:solidFill>
                  <a:schemeClr val="bg1"/>
                </a:solidFill>
              </a:rPr>
              <a:t>Times </a:t>
            </a:r>
            <a:r>
              <a:rPr lang="fr-FR" altLang="fr-FR" sz="800" dirty="0" err="1" smtClean="0">
                <a:solidFill>
                  <a:schemeClr val="bg1"/>
                </a:solidFill>
              </a:rPr>
              <a:t>Higher</a:t>
            </a:r>
            <a:r>
              <a:rPr lang="fr-FR" altLang="fr-FR" sz="800" dirty="0" smtClean="0">
                <a:solidFill>
                  <a:schemeClr val="bg1"/>
                </a:solidFill>
              </a:rPr>
              <a:t> Education, classement 2008</a:t>
            </a:r>
          </a:p>
          <a:p>
            <a:pPr>
              <a:lnSpc>
                <a:spcPct val="80000"/>
              </a:lnSpc>
            </a:pPr>
            <a:endParaRPr lang="fr-FR" altLang="fr-FR" sz="8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sz="800" b="1" dirty="0" smtClean="0">
                <a:solidFill>
                  <a:schemeClr val="bg1"/>
                </a:solidFill>
              </a:rPr>
              <a:t>Master en Management : 5 programmes dans le top 10 mondial        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fr-FR" altLang="fr-FR" sz="800" dirty="0" smtClean="0">
                <a:solidFill>
                  <a:schemeClr val="bg1"/>
                </a:solidFill>
              </a:rPr>
              <a:t>Financial Times, classement 2011</a:t>
            </a:r>
          </a:p>
          <a:p>
            <a:pPr>
              <a:lnSpc>
                <a:spcPct val="80000"/>
              </a:lnSpc>
            </a:pPr>
            <a:endParaRPr lang="fr-FR" altLang="fr-FR" sz="8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sz="800" b="1" dirty="0" smtClean="0">
                <a:solidFill>
                  <a:schemeClr val="bg1"/>
                </a:solidFill>
              </a:rPr>
              <a:t>Des écoles d</a:t>
            </a:r>
            <a:r>
              <a:rPr lang="ja-JP" altLang="fr-FR" sz="800" b="1" dirty="0" smtClean="0">
                <a:solidFill>
                  <a:schemeClr val="bg1"/>
                </a:solidFill>
              </a:rPr>
              <a:t>’</a:t>
            </a:r>
            <a:r>
              <a:rPr lang="fr-FR" altLang="ja-JP" sz="800" b="1" dirty="0" smtClean="0">
                <a:solidFill>
                  <a:schemeClr val="bg1"/>
                </a:solidFill>
              </a:rPr>
              <a:t>ingénieurs et de management plébiscitées par les entreprises </a:t>
            </a:r>
          </a:p>
          <a:p>
            <a:pPr marL="742950" lvl="1" indent="-285750">
              <a:lnSpc>
                <a:spcPct val="80000"/>
              </a:lnSpc>
            </a:pPr>
            <a:r>
              <a:rPr lang="fr-FR" altLang="fr-FR" sz="800" dirty="0" smtClean="0">
                <a:solidFill>
                  <a:schemeClr val="bg1"/>
                </a:solidFill>
              </a:rPr>
              <a:t>95% des étudiants d</a:t>
            </a:r>
            <a:r>
              <a:rPr lang="ja-JP" altLang="fr-FR" sz="800" dirty="0" smtClean="0">
                <a:solidFill>
                  <a:schemeClr val="bg1"/>
                </a:solidFill>
              </a:rPr>
              <a:t>’</a:t>
            </a:r>
            <a:r>
              <a:rPr lang="fr-FR" altLang="ja-JP" sz="800" dirty="0" smtClean="0">
                <a:solidFill>
                  <a:schemeClr val="bg1"/>
                </a:solidFill>
              </a:rPr>
              <a:t>écoles d</a:t>
            </a:r>
            <a:r>
              <a:rPr lang="ja-JP" altLang="fr-FR" sz="800" dirty="0" smtClean="0">
                <a:solidFill>
                  <a:schemeClr val="bg1"/>
                </a:solidFill>
              </a:rPr>
              <a:t>’</a:t>
            </a:r>
            <a:r>
              <a:rPr lang="fr-FR" altLang="ja-JP" sz="800" dirty="0" smtClean="0">
                <a:solidFill>
                  <a:schemeClr val="bg1"/>
                </a:solidFill>
              </a:rPr>
              <a:t>ingénieur ou de management ont trouvé un emploi en moins de 6 mois</a:t>
            </a:r>
          </a:p>
          <a:p>
            <a:pPr marL="742950" lvl="1" indent="-285750">
              <a:lnSpc>
                <a:spcPct val="80000"/>
              </a:lnSpc>
            </a:pPr>
            <a:r>
              <a:rPr lang="fr-FR" altLang="fr-FR" sz="800" dirty="0" smtClean="0">
                <a:solidFill>
                  <a:schemeClr val="bg1"/>
                </a:solidFill>
              </a:rPr>
              <a:t>Rémunération moyenne à la sortie : 33 000€ brut/an</a:t>
            </a:r>
          </a:p>
          <a:p>
            <a:pPr marL="742950" lvl="1" indent="-285750">
              <a:lnSpc>
                <a:spcPct val="80000"/>
              </a:lnSpc>
            </a:pPr>
            <a:endParaRPr lang="fr-FR" altLang="fr-FR" sz="800" dirty="0" smtClean="0">
              <a:solidFill>
                <a:schemeClr val="bg1"/>
              </a:solidFill>
            </a:endParaRPr>
          </a:p>
          <a:p>
            <a:pPr marL="742950" lvl="1" indent="-285750">
              <a:lnSpc>
                <a:spcPct val="80000"/>
              </a:lnSpc>
            </a:pPr>
            <a:endParaRPr lang="fr-FR" altLang="fr-FR" sz="800" b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fr-FR" altLang="fr-FR" sz="800" b="1" dirty="0" smtClean="0">
                <a:solidFill>
                  <a:schemeClr val="bg1"/>
                </a:solidFill>
              </a:rPr>
              <a:t>40 % des doctorants inscrits en France sont étrangers</a:t>
            </a:r>
          </a:p>
          <a:p>
            <a:pPr>
              <a:lnSpc>
                <a:spcPct val="80000"/>
              </a:lnSpc>
            </a:pPr>
            <a:endParaRPr lang="fr-FR" altLang="fr-FR" sz="800" dirty="0" smtClean="0"/>
          </a:p>
          <a:p>
            <a:pPr>
              <a:lnSpc>
                <a:spcPct val="80000"/>
              </a:lnSpc>
            </a:pPr>
            <a:r>
              <a:rPr lang="fr-FR" altLang="fr-FR" sz="800" dirty="0" smtClean="0"/>
              <a:t>Sources  : </a:t>
            </a:r>
          </a:p>
          <a:p>
            <a:pPr>
              <a:lnSpc>
                <a:spcPct val="80000"/>
              </a:lnSpc>
            </a:pPr>
            <a:r>
              <a:rPr lang="fr-FR" altLang="fr-FR" sz="800" dirty="0" smtClean="0"/>
              <a:t>Accueil étudiants étrangers:</a:t>
            </a:r>
          </a:p>
          <a:p>
            <a:pPr>
              <a:lnSpc>
                <a:spcPct val="80000"/>
              </a:lnSpc>
            </a:pPr>
            <a:r>
              <a:rPr lang="fr-FR" altLang="fr-FR" dirty="0" smtClean="0">
                <a:hlinkClick r:id="rId3"/>
              </a:rPr>
              <a:t>http://orientation.blog.lemonde.fr/2011/06/16/la-france-attire-les-etudiants-etrangers/</a:t>
            </a:r>
            <a:r>
              <a:rPr lang="fr-FR" altLang="fr-FR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85452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dirty="0" smtClean="0"/>
              <a:t>Une agence Campus</a:t>
            </a:r>
            <a:r>
              <a:rPr lang="fr-FR" altLang="fr-FR" baseline="0" dirty="0" smtClean="0"/>
              <a:t> France en République tchèque pour conseiller et accompagner GRATUITEMENT les projets d’études supérieures vers la France (choix de l’établissement, accompagnement à la réalisation des dossiers d’inscription, orientation, bourses, conseils pratiques…).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85452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8710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fr-FR" u="none" dirty="0" smtClean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500 entreprises, 100 000 emplois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>
                <a:solidFill>
                  <a:srgbClr val="C00000"/>
                </a:solidFill>
              </a:rPr>
              <a:t>Près de 500 filiales françaises sont implantées dans le pays</a:t>
            </a:r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85452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Projet</a:t>
            </a:r>
            <a:r>
              <a:rPr lang="cs-CZ" baseline="0" dirty="0" smtClean="0"/>
              <a:t> Francouzština s Bílou paní: https://decko.ceskatelevize.cz/jazyky/fj-bila-pani#episode7video1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3107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871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50945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8710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8710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8710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8710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hlinkClick r:id="rId3"/>
              </a:rPr>
              <a:t>http://fr.wikipedia.org/wiki/TGV</a:t>
            </a:r>
            <a:endParaRPr lang="fr-FR" dirty="0" smtClean="0"/>
          </a:p>
          <a:p>
            <a:pPr>
              <a:defRPr/>
            </a:pPr>
            <a:r>
              <a:rPr lang="fr-FR" dirty="0" smtClean="0">
                <a:ea typeface="ＭＳ Ｐゴシック" charset="0"/>
              </a:rPr>
              <a:t>http://www.leparisien.fr/economie/sncf-le-gouvernement-commande-100-tgv-du-futur-a-alstom-23-03-2018-7624410.phpb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3638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hlinkClick r:id="rId3"/>
              </a:rPr>
              <a:t>http://fr.wikipedia.org/wiki/Airbus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4329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>
                <a:latin typeface="Arial" pitchFamily="34" charset="0"/>
              </a:rPr>
              <a:t>Numéro 1 mondial de l</a:t>
            </a:r>
            <a:r>
              <a:rPr lang="ja-JP" altLang="fr-FR" dirty="0" smtClean="0">
                <a:latin typeface="Arial" pitchFamily="34" charset="0"/>
              </a:rPr>
              <a:t>’</a:t>
            </a:r>
            <a:r>
              <a:rPr lang="fr-FR" altLang="ja-JP" dirty="0" smtClean="0">
                <a:latin typeface="Arial" pitchFamily="34" charset="0"/>
              </a:rPr>
              <a:t>industrie du lancement des satellites</a:t>
            </a:r>
          </a:p>
          <a:p>
            <a:pPr>
              <a:defRPr/>
            </a:pPr>
            <a:r>
              <a:rPr lang="fr-FR" altLang="fr-FR" dirty="0" smtClean="0">
                <a:latin typeface="Arial" pitchFamily="34" charset="0"/>
              </a:rPr>
              <a:t>http://www.arianespace.com/images/about-us/Carte-didentite-10-24-2011-FR.pdf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831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altLang="fr-FR" dirty="0" smtClean="0">
                <a:latin typeface="Arial" pitchFamily="34" charset="0"/>
              </a:rPr>
              <a:t>http://hubs.lafrenchtech.com/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831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</a:t>
            </a:r>
            <a:r>
              <a:rPr lang="fr-FR" baseline="0" dirty="0" smtClean="0"/>
              <a:t> francophonie s’organise notamment au sein de l’organisation internationale de la Francophonie OIF</a:t>
            </a:r>
          </a:p>
          <a:p>
            <a:r>
              <a:rPr lang="fr-FR" baseline="0" dirty="0" smtClean="0"/>
              <a:t>https://www.francophonie.org/-88-Etats-et-gouvernements- </a:t>
            </a:r>
          </a:p>
          <a:p>
            <a:r>
              <a:rPr lang="fr-FR" baseline="0" dirty="0" smtClean="0"/>
              <a:t>La république Tchèque en fait partie comme membre observateur,</a:t>
            </a:r>
          </a:p>
          <a:p>
            <a:r>
              <a:rPr lang="fr-FR" baseline="0" dirty="0" smtClean="0"/>
              <a:t>En 2018 , on comptait, selon le dernier rapport de l’observatoire de la langue française, 285000 locuteurs francophones en Tchéquie,</a:t>
            </a:r>
          </a:p>
          <a:p>
            <a:r>
              <a:rPr lang="fr-FR" baseline="0" dirty="0" smtClean="0"/>
              <a:t>Selon le MSMT en 2017, on comptait 28041 élèves de la primaire au lycée qui apprennent le français,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48984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8710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fr-FR" dirty="0" smtClean="0">
                <a:solidFill>
                  <a:srgbClr val="008AC9"/>
                </a:solidFill>
                <a:latin typeface="Arial" pitchFamily="34" charset="0"/>
              </a:rPr>
              <a:t>René Descartes</a:t>
            </a:r>
          </a:p>
          <a:p>
            <a:pPr eaLnBrk="1" hangingPunct="1">
              <a:defRPr/>
            </a:pPr>
            <a:r>
              <a:rPr lang="cs-CZ" altLang="fr-FR" dirty="0" smtClean="0">
                <a:solidFill>
                  <a:srgbClr val="008AC9"/>
                </a:solidFill>
                <a:latin typeface="Arial" pitchFamily="34" charset="0"/>
              </a:rPr>
              <a:t>Jazyk analytický,</a:t>
            </a:r>
            <a:r>
              <a:rPr lang="cs-CZ" altLang="fr-FR" baseline="0" dirty="0" smtClean="0">
                <a:solidFill>
                  <a:srgbClr val="008AC9"/>
                </a:solidFill>
                <a:latin typeface="Arial" pitchFamily="34" charset="0"/>
              </a:rPr>
              <a:t> vědecký, filozofický </a:t>
            </a:r>
            <a:r>
              <a:rPr lang="fr-FR" altLang="ja-JP" dirty="0" smtClean="0">
                <a:solidFill>
                  <a:srgbClr val="008AC9"/>
                </a:solidFill>
                <a:latin typeface="Arial" pitchFamily="34" charset="0"/>
              </a:rPr>
              <a:t>(Descartes, Sartre, Foucault, Pasteur…)</a:t>
            </a:r>
          </a:p>
          <a:p>
            <a:pPr eaLnBrk="1" hangingPunct="1">
              <a:defRPr/>
            </a:pPr>
            <a:r>
              <a:rPr lang="cs-CZ" altLang="fr-FR" dirty="0" smtClean="0">
                <a:solidFill>
                  <a:srgbClr val="008AC9"/>
                </a:solidFill>
                <a:latin typeface="Arial" pitchFamily="34" charset="0"/>
              </a:rPr>
              <a:t>Jazyk Osvícenců, boje</a:t>
            </a:r>
            <a:r>
              <a:rPr lang="cs-CZ" altLang="fr-FR" baseline="0" dirty="0" smtClean="0">
                <a:solidFill>
                  <a:srgbClr val="008AC9"/>
                </a:solidFill>
                <a:latin typeface="Arial" pitchFamily="34" charset="0"/>
              </a:rPr>
              <a:t> za demokracii a občanská práva</a:t>
            </a:r>
            <a:r>
              <a:rPr lang="fr-FR" altLang="ja-JP" dirty="0" smtClean="0">
                <a:solidFill>
                  <a:srgbClr val="008AC9"/>
                </a:solidFill>
                <a:latin typeface="Arial" pitchFamily="34" charset="0"/>
              </a:rPr>
              <a:t>…</a:t>
            </a:r>
          </a:p>
          <a:p>
            <a:pPr eaLnBrk="1" hangingPunct="1">
              <a:defRPr/>
            </a:pPr>
            <a:r>
              <a:rPr lang="fr-FR" altLang="ja-JP" dirty="0" smtClean="0">
                <a:solidFill>
                  <a:srgbClr val="008AC9"/>
                </a:solidFill>
                <a:latin typeface="Arial" pitchFamily="34" charset="0"/>
              </a:rPr>
              <a:t>Langue étrangère aide à prendre des décisions rationnelles</a:t>
            </a:r>
          </a:p>
          <a:p>
            <a:pPr eaLnBrk="1" hangingPunct="1">
              <a:defRPr/>
            </a:pPr>
            <a:r>
              <a:rPr lang="fr-FR" altLang="ja-JP" dirty="0" smtClean="0">
                <a:latin typeface="Arial" pitchFamily="34" charset="0"/>
              </a:rPr>
              <a:t>http://www.atlantico.fr/decryptage/decision-langue-etrangere-plus-rationnelle-langue-maternelle-376545.html</a:t>
            </a:r>
            <a:endParaRPr lang="fr-FR" altLang="ja-JP" dirty="0" smtClean="0">
              <a:solidFill>
                <a:srgbClr val="008AC9"/>
              </a:solidFill>
              <a:latin typeface="Arial" pitchFamily="34" charset="0"/>
            </a:endParaRPr>
          </a:p>
          <a:p>
            <a:pPr eaLnBrk="1" hangingPunct="1">
              <a:defRPr/>
            </a:pPr>
            <a:endParaRPr lang="fr-FR" altLang="fr-FR" dirty="0" smtClean="0">
              <a:latin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E135A5-F9BF-4A7E-88A6-DC3281297BD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37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4FBE-B8E9-4021-AD0F-29CBBD65D10A}" type="datetimeFigureOut">
              <a:rPr lang="fr-FR"/>
              <a:pPr>
                <a:defRPr/>
              </a:pPr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2E4A-5FD9-4BA5-B034-130D2F60A4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7B69-3B88-4621-BDA9-D427BC0E1BAC}" type="datetimeFigureOut">
              <a:rPr lang="fr-FR"/>
              <a:pPr>
                <a:defRPr/>
              </a:pPr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7CCF-C83F-4504-8A4C-1DA9C694D8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1F7C-1F5C-4DBA-8D03-92EE5EA05E95}" type="datetimeFigureOut">
              <a:rPr lang="fr-FR"/>
              <a:pPr>
                <a:defRPr/>
              </a:pPr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7702-EFB0-4021-B1AD-A1A99C2AE1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4FBE-B8E9-4021-AD0F-29CBBD65D10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2E4A-5FD9-4BA5-B034-130D2F60A47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839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82EF-7C4C-4C1D-BF20-23956D4ACE2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E8F8-2A92-4F33-8B54-1799C2FEA3A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803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EA8F-C7D2-4CE3-87E1-0601B8A2C55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70E1-6D8C-4A16-81A6-AAB95EAB129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348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DB58-33A7-439E-B1EB-305C641239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67CD-79A5-4906-BD4E-A6D71DE96BC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63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3BE3-C46D-4E4D-9225-230995FF87B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AFBD-62BA-43DA-85A4-B46CA730BDD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666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0ECF-804B-41C4-BB6B-391A91C1E244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2765-7B33-4680-9D10-BB17AC03EED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002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EB28-D70B-4CEA-8BC2-7000B08FFDF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16F2-133A-4476-B718-9466D70F800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748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1C58-B3E9-4D57-AFFA-7CD3EB714CA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97B9-D34B-477A-9C4B-EEF4F2319FE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69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82EF-7C4C-4C1D-BF20-23956D4ACE26}" type="datetimeFigureOut">
              <a:rPr lang="fr-FR"/>
              <a:pPr>
                <a:defRPr/>
              </a:pPr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E8F8-2A92-4F33-8B54-1799C2FEA3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84ED-B43E-4B5E-B0AD-F363ABAD032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76A9-28FD-4F45-9836-CB90D9B87FD4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602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7B69-3B88-4621-BDA9-D427BC0E1BA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7CCF-C83F-4504-8A4C-1DA9C694D80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414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1F7C-1F5C-4DBA-8D03-92EE5EA05E9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7702-EFB0-4021-B1AD-A1A99C2AE19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9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EA8F-C7D2-4CE3-87E1-0601B8A2C55B}" type="datetimeFigureOut">
              <a:rPr lang="fr-FR"/>
              <a:pPr>
                <a:defRPr/>
              </a:pPr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70E1-6D8C-4A16-81A6-AAB95EAB12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DB58-33A7-439E-B1EB-305C64123950}" type="datetimeFigureOut">
              <a:rPr lang="fr-FR"/>
              <a:pPr>
                <a:defRPr/>
              </a:pPr>
              <a:t>03/10/2019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C67CD-79A5-4906-BD4E-A6D71DE96B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3BE3-C46D-4E4D-9225-230995FF87B8}" type="datetimeFigureOut">
              <a:rPr lang="fr-FR"/>
              <a:pPr>
                <a:defRPr/>
              </a:pPr>
              <a:t>03/10/2019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AFBD-62BA-43DA-85A4-B46CA730BD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0ECF-804B-41C4-BB6B-391A91C1E244}" type="datetimeFigureOut">
              <a:rPr lang="fr-FR"/>
              <a:pPr>
                <a:defRPr/>
              </a:pPr>
              <a:t>03/10/2019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2765-7B33-4680-9D10-BB17AC03EE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EB28-D70B-4CEA-8BC2-7000B08FFDFF}" type="datetimeFigureOut">
              <a:rPr lang="fr-FR"/>
              <a:pPr>
                <a:defRPr/>
              </a:pPr>
              <a:t>03/10/2019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16F2-133A-4476-B718-9466D70F80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1C58-B3E9-4D57-AFFA-7CD3EB714CA2}" type="datetimeFigureOut">
              <a:rPr lang="fr-FR"/>
              <a:pPr>
                <a:defRPr/>
              </a:pPr>
              <a:t>03/10/2019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97B9-D34B-477A-9C4B-EEF4F2319F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84ED-B43E-4B5E-B0AD-F363ABAD032C}" type="datetimeFigureOut">
              <a:rPr lang="fr-FR"/>
              <a:pPr>
                <a:defRPr/>
              </a:pPr>
              <a:t>03/10/2019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76A9-28FD-4F45-9836-CB90D9B87F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4F3AC0-EBFC-4736-804F-FDE8B2113BC7}" type="datetimeFigureOut">
              <a:rPr lang="fr-FR"/>
              <a:pPr>
                <a:defRPr/>
              </a:pPr>
              <a:t>03/10/2019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8C222E-D6AF-4593-AB7C-8F9FD138C48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4F3AC0-EBFC-4736-804F-FDE8B2113BC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03/10/2019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8C222E-D6AF-4593-AB7C-8F9FD138C4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21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18" Type="http://schemas.openxmlformats.org/officeDocument/2006/relationships/image" Target="../media/image45.jpeg"/><Relationship Id="rId26" Type="http://schemas.openxmlformats.org/officeDocument/2006/relationships/image" Target="../media/image53.jpeg"/><Relationship Id="rId3" Type="http://schemas.openxmlformats.org/officeDocument/2006/relationships/image" Target="../media/image31.jpeg"/><Relationship Id="rId21" Type="http://schemas.openxmlformats.org/officeDocument/2006/relationships/image" Target="../media/image48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5" Type="http://schemas.openxmlformats.org/officeDocument/2006/relationships/image" Target="../media/image52.jpeg"/><Relationship Id="rId3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3.jpeg"/><Relationship Id="rId20" Type="http://schemas.openxmlformats.org/officeDocument/2006/relationships/image" Target="../media/image47.jpeg"/><Relationship Id="rId29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24" Type="http://schemas.openxmlformats.org/officeDocument/2006/relationships/image" Target="../media/image51.jpeg"/><Relationship Id="rId32" Type="http://schemas.openxmlformats.org/officeDocument/2006/relationships/image" Target="../media/image59.jpeg"/><Relationship Id="rId5" Type="http://schemas.openxmlformats.org/officeDocument/2006/relationships/image" Target="../media/image32.png"/><Relationship Id="rId15" Type="http://schemas.openxmlformats.org/officeDocument/2006/relationships/image" Target="../media/image42.jpeg"/><Relationship Id="rId23" Type="http://schemas.openxmlformats.org/officeDocument/2006/relationships/image" Target="../media/image50.jpeg"/><Relationship Id="rId28" Type="http://schemas.openxmlformats.org/officeDocument/2006/relationships/image" Target="../media/image55.jpeg"/><Relationship Id="rId10" Type="http://schemas.openxmlformats.org/officeDocument/2006/relationships/image" Target="../media/image37.jpeg"/><Relationship Id="rId19" Type="http://schemas.openxmlformats.org/officeDocument/2006/relationships/image" Target="../media/image46.jpeg"/><Relationship Id="rId31" Type="http://schemas.openxmlformats.org/officeDocument/2006/relationships/image" Target="../media/image58.png"/><Relationship Id="rId4" Type="http://schemas.openxmlformats.org/officeDocument/2006/relationships/image" Target="../media/image4.jpe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Relationship Id="rId22" Type="http://schemas.openxmlformats.org/officeDocument/2006/relationships/image" Target="../media/image49.jpeg"/><Relationship Id="rId27" Type="http://schemas.openxmlformats.org/officeDocument/2006/relationships/image" Target="../media/image54.jpeg"/><Relationship Id="rId30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lara.schindlerova@ifp.c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helene.buisson@ifp.c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744" y="5398144"/>
            <a:ext cx="2195736" cy="127121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20968956">
            <a:off x="813551" y="548826"/>
            <a:ext cx="5855841" cy="5137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Espace réservé pour une image  7"/>
          <p:cNvPicPr>
            <a:picLocks noChangeAspect="1"/>
          </p:cNvPicPr>
          <p:nvPr/>
        </p:nvPicPr>
        <p:blipFill>
          <a:blip r:embed="rId3" cstate="print"/>
          <a:srcRect l="1515" r="1515"/>
          <a:stretch>
            <a:fillRect/>
          </a:stretch>
        </p:blipFill>
        <p:spPr>
          <a:xfrm rot="20968505">
            <a:off x="964867" y="750313"/>
            <a:ext cx="5365530" cy="4024148"/>
          </a:xfrm>
          <a:prstGeom prst="rect">
            <a:avLst/>
          </a:prstGeom>
        </p:spPr>
      </p:pic>
      <p:sp>
        <p:nvSpPr>
          <p:cNvPr id="15" name="Titre 4"/>
          <p:cNvSpPr txBox="1">
            <a:spLocks/>
          </p:cNvSpPr>
          <p:nvPr/>
        </p:nvSpPr>
        <p:spPr>
          <a:xfrm rot="20977592">
            <a:off x="1167302" y="4725585"/>
            <a:ext cx="5986654" cy="101013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altLang="fr-FR" sz="2400" b="1" dirty="0" smtClean="0">
                <a:solidFill>
                  <a:srgbClr val="0070C0"/>
                </a:solidFill>
                <a:latin typeface="Segoe Script" pitchFamily="34" charset="0"/>
                <a:cs typeface="JasmineUPC" panose="02020603050405020304" pitchFamily="18" charset="-34"/>
              </a:rPr>
              <a:t>Proč vybrat pro Vaše dítě právě francouzštinu? </a:t>
            </a:r>
            <a:endParaRPr lang="fr-FR" sz="2400" b="1" dirty="0">
              <a:solidFill>
                <a:srgbClr val="0070C0"/>
              </a:solidFill>
              <a:latin typeface="Segoe Script" pitchFamily="34" charset="0"/>
              <a:cs typeface="JasmineUPC" panose="02020603050405020304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774453"/>
          </a:xfrm>
        </p:spPr>
        <p:txBody>
          <a:bodyPr/>
          <a:lstStyle/>
          <a:p>
            <a:r>
              <a:rPr lang="cs-CZ" sz="3600" dirty="0" smtClean="0">
                <a:solidFill>
                  <a:srgbClr val="0072C8"/>
                </a:solidFill>
              </a:rPr>
              <a:t>Intelektuálně</a:t>
            </a:r>
            <a:endParaRPr lang="fr-FR" sz="3600" dirty="0">
              <a:solidFill>
                <a:srgbClr val="0072C8"/>
              </a:solidFill>
            </a:endParaRPr>
          </a:p>
        </p:txBody>
      </p:sp>
      <p:pic>
        <p:nvPicPr>
          <p:cNvPr id="5" name="Image 1" descr="Descart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3282"/>
            <a:ext cx="680240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sées 5"/>
          <p:cNvSpPr>
            <a:spLocks noChangeArrowheads="1"/>
          </p:cNvSpPr>
          <p:nvPr/>
        </p:nvSpPr>
        <p:spPr bwMode="auto">
          <a:xfrm rot="438173">
            <a:off x="5196261" y="3501008"/>
            <a:ext cx="3949327" cy="2315096"/>
          </a:xfrm>
          <a:prstGeom prst="cloudCallout">
            <a:avLst>
              <a:gd name="adj1" fmla="val -66221"/>
              <a:gd name="adj2" fmla="val -15936"/>
            </a:avLst>
          </a:prstGeom>
          <a:solidFill>
            <a:schemeClr val="bg1">
              <a:alpha val="80000"/>
            </a:schemeClr>
          </a:solidFill>
          <a:ln w="12700">
            <a:solidFill>
              <a:srgbClr val="61D6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s-CZ" altLang="fr-FR" b="1" i="1" dirty="0" smtClean="0">
                <a:solidFill>
                  <a:srgbClr val="0094C8"/>
                </a:solidFill>
                <a:latin typeface="Georgia" pitchFamily="18" charset="0"/>
              </a:rPr>
              <a:t>Myslím v několika jazycích, tedy jsem… </a:t>
            </a:r>
            <a:endParaRPr lang="fr-FR" altLang="fr-FR" b="1" i="1" dirty="0" smtClean="0">
              <a:solidFill>
                <a:srgbClr val="0094C8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7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467544" y="188640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sz="3600" dirty="0" smtClean="0">
                <a:solidFill>
                  <a:srgbClr val="0072C8"/>
                </a:solidFill>
              </a:rPr>
              <a:t>Umělecky</a:t>
            </a:r>
            <a:endParaRPr lang="fr-FR" sz="3600" dirty="0">
              <a:solidFill>
                <a:srgbClr val="0072C8"/>
              </a:solidFill>
            </a:endParaRPr>
          </a:p>
        </p:txBody>
      </p:sp>
      <p:pic>
        <p:nvPicPr>
          <p:cNvPr id="1026" name="Picture 2" descr="Résultat de recherche d'images pour &quot;ballet biarritz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07" y="1103885"/>
            <a:ext cx="3295585" cy="218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2771800" y="3068316"/>
            <a:ext cx="1432723" cy="450726"/>
          </a:xfrm>
          <a:prstGeom prst="roundRect">
            <a:avLst>
              <a:gd name="adj" fmla="val 16667"/>
            </a:avLst>
          </a:prstGeom>
          <a:solidFill>
            <a:schemeClr val="bg1">
              <a:alpha val="86000"/>
            </a:schemeClr>
          </a:solidFill>
          <a:ln w="9525">
            <a:solidFill>
              <a:srgbClr val="0094C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 smtClean="0">
                <a:solidFill>
                  <a:srgbClr val="008AC9"/>
                </a:solidFill>
                <a:latin typeface="+mn-lt"/>
                <a:ea typeface="ＭＳ Ｐゴシック" charset="0"/>
                <a:cs typeface="ＭＳ Ｐゴシック" charset="0"/>
              </a:rPr>
              <a:t>Tanec </a:t>
            </a:r>
            <a:endParaRPr lang="fr-FR" sz="2000" b="1" dirty="0">
              <a:solidFill>
                <a:srgbClr val="008AC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28" name="Picture 4" descr="Résultat de recherche d'images pour &quot;intouchables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511" y="4196135"/>
            <a:ext cx="2995987" cy="211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18431" y="3953543"/>
            <a:ext cx="1432723" cy="450726"/>
          </a:xfrm>
          <a:prstGeom prst="roundRect">
            <a:avLst>
              <a:gd name="adj" fmla="val 16667"/>
            </a:avLst>
          </a:prstGeom>
          <a:solidFill>
            <a:schemeClr val="bg1">
              <a:alpha val="86000"/>
            </a:schemeClr>
          </a:solidFill>
          <a:ln w="9525">
            <a:solidFill>
              <a:srgbClr val="0094C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 smtClean="0">
                <a:solidFill>
                  <a:srgbClr val="008AC9"/>
                </a:solidFill>
                <a:latin typeface="+mn-lt"/>
                <a:ea typeface="ＭＳ Ｐゴシック" charset="0"/>
                <a:cs typeface="ＭＳ Ｐゴシック" charset="0"/>
              </a:rPr>
              <a:t>Film </a:t>
            </a:r>
            <a:endParaRPr lang="fr-FR" sz="2000" b="1" dirty="0">
              <a:solidFill>
                <a:srgbClr val="008AC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8" descr="Résultat de recherche d'images pour &quot;leila slimani pragu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116" y="1103885"/>
            <a:ext cx="3892966" cy="218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6732240" y="3086994"/>
            <a:ext cx="2016224" cy="432048"/>
          </a:xfrm>
          <a:prstGeom prst="roundRect">
            <a:avLst>
              <a:gd name="adj" fmla="val 16667"/>
            </a:avLst>
          </a:prstGeom>
          <a:solidFill>
            <a:schemeClr val="bg1">
              <a:alpha val="92155"/>
            </a:schemeClr>
          </a:solidFill>
          <a:ln w="9525">
            <a:solidFill>
              <a:srgbClr val="0094C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fr-FR" sz="2000" b="1" dirty="0" smtClean="0">
                <a:solidFill>
                  <a:srgbClr val="008AC9"/>
                </a:solidFill>
                <a:latin typeface="+mn-lt"/>
              </a:rPr>
              <a:t>Literatura</a:t>
            </a:r>
            <a:endParaRPr lang="fr-FR" altLang="fr-FR" sz="2000" b="1" dirty="0">
              <a:solidFill>
                <a:srgbClr val="008AC9"/>
              </a:solidFill>
              <a:latin typeface="+mn-lt"/>
            </a:endParaRPr>
          </a:p>
        </p:txBody>
      </p:sp>
      <p:pic>
        <p:nvPicPr>
          <p:cNvPr id="1034" name="Picture 10" descr="Résultat de recherche d'images pour &quot;julien doré clip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1" r="12048"/>
          <a:stretch/>
        </p:blipFill>
        <p:spPr bwMode="auto">
          <a:xfrm>
            <a:off x="4439657" y="4178906"/>
            <a:ext cx="4073852" cy="2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435755" y="6120578"/>
            <a:ext cx="1292196" cy="425382"/>
          </a:xfrm>
          <a:prstGeom prst="roundRect">
            <a:avLst>
              <a:gd name="adj" fmla="val 16667"/>
            </a:avLst>
          </a:prstGeom>
          <a:solidFill>
            <a:schemeClr val="bg1">
              <a:alpha val="86000"/>
            </a:schemeClr>
          </a:solidFill>
          <a:ln w="9525">
            <a:solidFill>
              <a:srgbClr val="0094C8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cs-CZ" sz="2000" b="1" dirty="0" smtClean="0">
                <a:solidFill>
                  <a:srgbClr val="008AC9"/>
                </a:solidFill>
                <a:latin typeface="+mn-lt"/>
                <a:ea typeface="ＭＳ Ｐゴシック" charset="0"/>
                <a:cs typeface="ＭＳ Ｐゴシック" charset="0"/>
              </a:rPr>
              <a:t>Hudba</a:t>
            </a:r>
            <a:endParaRPr lang="fr-FR" sz="2000" b="1" dirty="0">
              <a:solidFill>
                <a:srgbClr val="008AC9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3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" descr="Alliance Franaise 2 MILOUF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7" y="179387"/>
            <a:ext cx="4672909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844256" y="1772816"/>
            <a:ext cx="43386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altLang="fr-FR" sz="3200" dirty="0" smtClean="0">
                <a:solidFill>
                  <a:srgbClr val="007DDA"/>
                </a:solidFill>
              </a:rPr>
              <a:t>…</a:t>
            </a:r>
            <a:r>
              <a:rPr lang="cs-CZ" altLang="fr-FR" sz="3200" dirty="0" smtClean="0">
                <a:solidFill>
                  <a:srgbClr val="007DDA"/>
                </a:solidFill>
              </a:rPr>
              <a:t> a samozřejmě jazykově</a:t>
            </a:r>
            <a:endParaRPr lang="fr-FR" altLang="fr-FR" sz="3200" dirty="0" smtClean="0">
              <a:solidFill>
                <a:srgbClr val="007DDA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49708" y="3717032"/>
            <a:ext cx="41277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s-CZ" altLang="fr-FR" sz="3600" dirty="0" smtClean="0">
                <a:solidFill>
                  <a:srgbClr val="FF0000"/>
                </a:solidFill>
                <a:latin typeface="+mn-lt"/>
              </a:rPr>
              <a:t>Zhruba polovina</a:t>
            </a:r>
            <a:endParaRPr lang="fr-FR" altLang="fr-FR" sz="3200" dirty="0" smtClean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cs-CZ" altLang="fr-FR" dirty="0">
                <a:solidFill>
                  <a:srgbClr val="007DDA"/>
                </a:solidFill>
                <a:latin typeface="+mn-lt"/>
              </a:rPr>
              <a:t>a</a:t>
            </a:r>
            <a:r>
              <a:rPr lang="cs-CZ" altLang="fr-FR" dirty="0" smtClean="0">
                <a:solidFill>
                  <a:srgbClr val="007DDA"/>
                </a:solidFill>
                <a:latin typeface="+mn-lt"/>
              </a:rPr>
              <a:t>nglických slov se vyvinula z … </a:t>
            </a:r>
            <a:endParaRPr lang="fr-FR" altLang="fr-FR" dirty="0" smtClean="0">
              <a:solidFill>
                <a:srgbClr val="007DDA"/>
              </a:solidFill>
              <a:latin typeface="+mn-lt"/>
            </a:endParaRPr>
          </a:p>
          <a:p>
            <a:pPr algn="ctr" eaLnBrk="1" hangingPunct="1">
              <a:defRPr/>
            </a:pPr>
            <a:r>
              <a:rPr lang="fr-FR" altLang="fr-FR" dirty="0" smtClean="0">
                <a:solidFill>
                  <a:srgbClr val="007DDA"/>
                </a:solidFill>
                <a:latin typeface="+mn-lt"/>
              </a:rPr>
              <a:t> </a:t>
            </a:r>
            <a:r>
              <a:rPr lang="cs-CZ" altLang="fr-FR" dirty="0" smtClean="0">
                <a:solidFill>
                  <a:srgbClr val="007DDA"/>
                </a:solidFill>
                <a:latin typeface="+mn-lt"/>
              </a:rPr>
              <a:t>francouzštiny </a:t>
            </a:r>
            <a:r>
              <a:rPr lang="fr-FR" altLang="fr-FR" dirty="0" smtClean="0">
                <a:solidFill>
                  <a:srgbClr val="007DDA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2387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251520" y="4962004"/>
            <a:ext cx="7920880" cy="10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2C8"/>
                </a:solidFill>
              </a:rPr>
              <a:t>STUDOVAT V ZAHRANIČÍ</a:t>
            </a:r>
            <a:endParaRPr lang="fr-FR" dirty="0">
              <a:solidFill>
                <a:srgbClr val="0072C8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51520" y="4280292"/>
            <a:ext cx="62646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>
                <a:solidFill>
                  <a:schemeClr val="bg1">
                    <a:lumMod val="65000"/>
                  </a:schemeClr>
                </a:solidFill>
              </a:rPr>
              <a:t>Možnost pro Vaše dítě </a:t>
            </a:r>
            <a:r>
              <a:rPr lang="fr-FR" sz="2800" b="1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fr-F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40899" y="21313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altLang="fr-FR" sz="3200" dirty="0" smtClean="0">
                <a:solidFill>
                  <a:srgbClr val="0072C8"/>
                </a:solidFill>
              </a:rPr>
              <a:t>Studium ve Francii již od střední školy</a:t>
            </a:r>
            <a:endParaRPr lang="fr-FR" altLang="fr-FR" sz="3200" dirty="0" smtClean="0">
              <a:solidFill>
                <a:srgbClr val="0072C8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198" y="1700808"/>
            <a:ext cx="2033388" cy="23385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64250" y="4221088"/>
            <a:ext cx="3315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DDA"/>
                </a:solidFill>
                <a:latin typeface="+mj-lt"/>
              </a:rPr>
              <a:t>Rok ve Francii</a:t>
            </a:r>
          </a:p>
          <a:p>
            <a:pPr algn="ctr"/>
            <a:endParaRPr lang="cs-CZ" sz="2000" b="1" dirty="0" smtClean="0">
              <a:solidFill>
                <a:srgbClr val="007DDA"/>
              </a:solidFill>
              <a:latin typeface="+mj-lt"/>
            </a:endParaRPr>
          </a:p>
          <a:p>
            <a:endParaRPr lang="cs-CZ" sz="2000" dirty="0">
              <a:latin typeface="+mj-lt"/>
            </a:endParaRPr>
          </a:p>
          <a:p>
            <a:pPr algn="ctr"/>
            <a:r>
              <a:rPr lang="cs-CZ" sz="2000" dirty="0" smtClean="0">
                <a:latin typeface="+mj-lt"/>
              </a:rPr>
              <a:t>Program individuální mobility na 1 školní rok ve Francii</a:t>
            </a:r>
            <a:endParaRPr lang="fr-FR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6591" y="4221088"/>
            <a:ext cx="33123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cs-CZ" altLang="fr-FR" sz="2400" b="1" dirty="0" smtClean="0">
                <a:solidFill>
                  <a:srgbClr val="007DDA"/>
                </a:solidFill>
                <a:latin typeface="+mj-lt"/>
              </a:rPr>
              <a:t>České sekce </a:t>
            </a:r>
            <a:endParaRPr lang="fr-FR" altLang="fr-FR" sz="2400" b="1" dirty="0">
              <a:solidFill>
                <a:srgbClr val="007DDA"/>
              </a:solidFill>
              <a:latin typeface="+mj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cs-CZ" altLang="fr-FR" sz="2400" b="1" dirty="0" smtClean="0">
                <a:solidFill>
                  <a:srgbClr val="007DDA"/>
                </a:solidFill>
                <a:latin typeface="+mj-lt"/>
              </a:rPr>
              <a:t>v</a:t>
            </a:r>
            <a:r>
              <a:rPr lang="fr-FR" altLang="fr-FR" sz="2400" b="1" dirty="0" smtClean="0">
                <a:solidFill>
                  <a:srgbClr val="007DDA"/>
                </a:solidFill>
                <a:latin typeface="+mj-lt"/>
              </a:rPr>
              <a:t> Dijon</a:t>
            </a:r>
            <a:r>
              <a:rPr lang="cs-CZ" altLang="fr-FR" sz="2400" b="1" dirty="0" smtClean="0">
                <a:solidFill>
                  <a:srgbClr val="007DDA"/>
                </a:solidFill>
                <a:latin typeface="+mj-lt"/>
              </a:rPr>
              <a:t>u</a:t>
            </a:r>
            <a:r>
              <a:rPr lang="fr-FR" altLang="fr-FR" sz="2400" b="1" dirty="0" smtClean="0">
                <a:solidFill>
                  <a:srgbClr val="007DDA"/>
                </a:solidFill>
                <a:latin typeface="+mj-lt"/>
              </a:rPr>
              <a:t> </a:t>
            </a:r>
            <a:r>
              <a:rPr lang="cs-CZ" altLang="fr-FR" sz="2400" b="1" dirty="0" smtClean="0">
                <a:solidFill>
                  <a:srgbClr val="007DDA"/>
                </a:solidFill>
                <a:latin typeface="+mj-lt"/>
              </a:rPr>
              <a:t>a</a:t>
            </a:r>
            <a:r>
              <a:rPr lang="fr-FR" altLang="fr-FR" sz="2400" b="1" dirty="0" smtClean="0">
                <a:solidFill>
                  <a:srgbClr val="007DDA"/>
                </a:solidFill>
                <a:latin typeface="+mj-lt"/>
              </a:rPr>
              <a:t> </a:t>
            </a:r>
            <a:r>
              <a:rPr lang="cs-CZ" altLang="fr-FR" sz="2400" b="1" dirty="0" smtClean="0">
                <a:solidFill>
                  <a:srgbClr val="007DDA"/>
                </a:solidFill>
                <a:latin typeface="+mj-lt"/>
              </a:rPr>
              <a:t>v</a:t>
            </a:r>
            <a:r>
              <a:rPr lang="fr-FR" altLang="fr-FR" sz="2400" b="1" dirty="0" smtClean="0">
                <a:solidFill>
                  <a:srgbClr val="007DDA"/>
                </a:solidFill>
                <a:latin typeface="+mj-lt"/>
              </a:rPr>
              <a:t> Nîmes</a:t>
            </a:r>
          </a:p>
          <a:p>
            <a:pPr algn="ctr" eaLnBrk="1" hangingPunct="1">
              <a:buFont typeface="Arial" pitchFamily="34" charset="0"/>
              <a:buNone/>
            </a:pPr>
            <a:endParaRPr lang="fr-FR" altLang="fr-FR" sz="2000" b="1" dirty="0" smtClean="0">
              <a:solidFill>
                <a:srgbClr val="0072C8"/>
              </a:solidFill>
              <a:latin typeface="+mj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cs-CZ" altLang="fr-FR" sz="2000" dirty="0" smtClean="0">
                <a:latin typeface="+mj-lt"/>
              </a:rPr>
              <a:t>Tři roky studia ve Francii zakončené francouzskou maturitou</a:t>
            </a:r>
            <a:endParaRPr lang="fr-FR" altLang="fr-FR" sz="2000" dirty="0">
              <a:latin typeface="+mj-lt"/>
            </a:endParaRPr>
          </a:p>
          <a:p>
            <a:pPr algn="ctr" eaLnBrk="1" hangingPunct="1"/>
            <a:endParaRPr lang="fr-FR" altLang="fr-FR" dirty="0">
              <a:sym typeface="Wingdings" pitchFamily="2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060848"/>
            <a:ext cx="2669342" cy="18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7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1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92" y="1475656"/>
            <a:ext cx="8862792" cy="4680520"/>
          </a:xfrm>
          <a:prstGeom prst="rect">
            <a:avLst/>
          </a:prstGeom>
        </p:spPr>
      </p:pic>
      <p:pic>
        <p:nvPicPr>
          <p:cNvPr id="16385" name="Imag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40899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altLang="fr-FR" sz="3200" dirty="0" smtClean="0">
                <a:solidFill>
                  <a:srgbClr val="0072C8"/>
                </a:solidFill>
              </a:rPr>
              <a:t>Kvalitní francouzské vzdělání pro cizince</a:t>
            </a:r>
            <a:endParaRPr lang="fr-FR" altLang="fr-FR" sz="3200" dirty="0" smtClean="0">
              <a:solidFill>
                <a:srgbClr val="0072C8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06413" y="2075657"/>
            <a:ext cx="8197850" cy="921295"/>
          </a:xfrm>
          <a:prstGeom prst="roundRect">
            <a:avLst>
              <a:gd name="adj" fmla="val 16667"/>
            </a:avLst>
          </a:prstGeom>
          <a:solidFill>
            <a:schemeClr val="bg1">
              <a:alpha val="85881"/>
            </a:schemeClr>
          </a:solidFill>
          <a:ln w="9525">
            <a:solidFill>
              <a:srgbClr val="0094C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fr-FR" sz="3600" b="1" i="1" dirty="0" smtClean="0">
                <a:solidFill>
                  <a:srgbClr val="FC1C1C"/>
                </a:solidFill>
                <a:latin typeface="+mn-lt"/>
              </a:rPr>
              <a:t>4. země</a:t>
            </a:r>
            <a:r>
              <a:rPr lang="fr-FR" altLang="fr-FR" sz="3600" b="1" i="1" dirty="0" smtClean="0">
                <a:solidFill>
                  <a:srgbClr val="FC1C1C"/>
                </a:solidFill>
                <a:latin typeface="+mn-lt"/>
              </a:rPr>
              <a:t> </a:t>
            </a:r>
            <a:r>
              <a:rPr lang="cs-CZ" altLang="fr-FR" sz="2400" b="1" i="1" dirty="0" smtClean="0">
                <a:solidFill>
                  <a:srgbClr val="008AC9"/>
                </a:solidFill>
                <a:latin typeface="+mn-lt"/>
              </a:rPr>
              <a:t>v počtu přijatých zahraničních studentů</a:t>
            </a:r>
            <a:endParaRPr lang="fr-FR" altLang="fr-FR" sz="2400" b="1" i="1" dirty="0">
              <a:solidFill>
                <a:srgbClr val="008AC9"/>
              </a:solidFill>
              <a:latin typeface="+mn-lt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79437" y="4653757"/>
            <a:ext cx="8124825" cy="935483"/>
          </a:xfrm>
          <a:prstGeom prst="roundRect">
            <a:avLst>
              <a:gd name="adj" fmla="val 16667"/>
            </a:avLst>
          </a:prstGeom>
          <a:solidFill>
            <a:schemeClr val="bg1">
              <a:alpha val="85881"/>
            </a:schemeClr>
          </a:solidFill>
          <a:ln w="9525">
            <a:solidFill>
              <a:srgbClr val="0094C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fr-FR" sz="3600" b="1" i="1" dirty="0" smtClean="0">
                <a:solidFill>
                  <a:srgbClr val="FC1C1C"/>
                </a:solidFill>
                <a:latin typeface="+mn-lt"/>
              </a:rPr>
              <a:t>40 </a:t>
            </a:r>
            <a:r>
              <a:rPr lang="fr-FR" altLang="fr-FR" sz="3600" b="1" i="1" dirty="0" smtClean="0">
                <a:solidFill>
                  <a:srgbClr val="FC1C1C"/>
                </a:solidFill>
                <a:latin typeface="+mn-lt"/>
              </a:rPr>
              <a:t>%</a:t>
            </a:r>
            <a:r>
              <a:rPr lang="fr-FR" altLang="fr-FR" sz="3600" b="1" i="1" dirty="0" smtClean="0">
                <a:solidFill>
                  <a:srgbClr val="008AC9"/>
                </a:solidFill>
                <a:latin typeface="+mn-lt"/>
              </a:rPr>
              <a:t> </a:t>
            </a:r>
            <a:r>
              <a:rPr lang="cs-CZ" altLang="fr-FR" sz="2400" b="1" i="1" dirty="0" smtClean="0">
                <a:solidFill>
                  <a:srgbClr val="008AC9"/>
                </a:solidFill>
                <a:latin typeface="+mn-lt"/>
              </a:rPr>
              <a:t>doktorandů ve Francii tvoří cizinci </a:t>
            </a:r>
            <a:endParaRPr lang="fr-FR" altLang="fr-FR" sz="2400" b="1" i="1" dirty="0">
              <a:solidFill>
                <a:srgbClr val="008AC9"/>
              </a:solidFill>
              <a:latin typeface="+mn-lt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44513" y="3429000"/>
            <a:ext cx="8197850" cy="1001712"/>
          </a:xfrm>
          <a:prstGeom prst="roundRect">
            <a:avLst>
              <a:gd name="adj" fmla="val 16667"/>
            </a:avLst>
          </a:prstGeom>
          <a:solidFill>
            <a:schemeClr val="bg1">
              <a:alpha val="85881"/>
            </a:schemeClr>
          </a:solidFill>
          <a:ln w="9525">
            <a:solidFill>
              <a:srgbClr val="0094C8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9pPr>
          </a:lstStyle>
          <a:p>
            <a:pPr lvl="0" algn="ctr" eaLnBrk="1" hangingPunct="1"/>
            <a:r>
              <a:rPr lang="cs-CZ" altLang="fr-FR" sz="3200" b="1" i="1" dirty="0" smtClean="0">
                <a:solidFill>
                  <a:srgbClr val="FC1C1C"/>
                </a:solidFill>
                <a:latin typeface="+mn-lt"/>
              </a:rPr>
              <a:t>1. neanglofonní země </a:t>
            </a:r>
            <a:r>
              <a:rPr lang="cs-CZ" altLang="fr-FR" sz="2000" b="1" i="1" dirty="0">
                <a:solidFill>
                  <a:srgbClr val="008AC9"/>
                </a:solidFill>
                <a:latin typeface="Calibri"/>
                <a:ea typeface="+mn-ea"/>
              </a:rPr>
              <a:t>v počtu přijatých zahraničních studentů</a:t>
            </a:r>
            <a:endParaRPr lang="fr-FR" altLang="fr-FR" sz="2000" b="1" i="1" dirty="0">
              <a:solidFill>
                <a:srgbClr val="008AC9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2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8788" y="8731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altLang="fr-FR" sz="3200" dirty="0" smtClean="0">
                <a:solidFill>
                  <a:srgbClr val="0072C8"/>
                </a:solidFill>
              </a:rPr>
              <a:t>Kvalitní francouzské vzdělání pro cizince</a:t>
            </a:r>
            <a:endParaRPr lang="fr-FR" altLang="fr-FR" sz="3200" dirty="0" smtClean="0">
              <a:solidFill>
                <a:srgbClr val="0072C8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5910" y="1052736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2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251520" y="4962004"/>
            <a:ext cx="7196336" cy="10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2C8"/>
                </a:solidFill>
              </a:rPr>
              <a:t>PRACOVAT</a:t>
            </a:r>
            <a:endParaRPr lang="fr-FR" dirty="0">
              <a:solidFill>
                <a:srgbClr val="0072C8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51520" y="4280292"/>
            <a:ext cx="62646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>
                <a:solidFill>
                  <a:schemeClr val="bg1">
                    <a:lumMod val="65000"/>
                  </a:schemeClr>
                </a:solidFill>
              </a:rPr>
              <a:t>Možnost pro Vaše dítě </a:t>
            </a:r>
            <a:r>
              <a:rPr lang="fr-FR" sz="2800" b="1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fr-F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4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6" descr="http://t3.gstatic.com/images?q=tbn:ANd9GcQGIcbDufd1HsOBc1eyHaDA3DX3reijmkV51975DHaupw0rdC8&amp;t=1&amp;h=125&amp;w=296&amp;usg=__KKT9-Q3K6hdcSM4KiNWL9hcXP4c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6413" y="5822195"/>
            <a:ext cx="1530295" cy="64837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" name="Imag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40899" y="332656"/>
            <a:ext cx="8229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altLang="fr-FR" sz="3600" dirty="0" smtClean="0">
                <a:solidFill>
                  <a:srgbClr val="0072C8"/>
                </a:solidFill>
              </a:rPr>
              <a:t>Francouzští investoři v České republice</a:t>
            </a:r>
            <a:endParaRPr lang="fr-FR" altLang="fr-FR" sz="3600" dirty="0" smtClean="0">
              <a:solidFill>
                <a:srgbClr val="0072C8"/>
              </a:solidFill>
            </a:endParaRPr>
          </a:p>
        </p:txBody>
      </p:sp>
      <p:pic>
        <p:nvPicPr>
          <p:cNvPr id="10" name="Picture 10" descr="800px-Decathlon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414" y="1855770"/>
            <a:ext cx="1409528" cy="41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http://t0.gstatic.com/images?q=tbn:ANd9GcTAG_SnT-2wCVInA25juYVRB0hCGuO6rm1qFXbIP61TIVkJQbM&amp;t=1&amp;usg=__s5Mx_PAzypFOg-jRDWMNYzmDyBw=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72" t="27822" r="7979" b="17822"/>
          <a:stretch/>
        </p:blipFill>
        <p:spPr bwMode="auto">
          <a:xfrm>
            <a:off x="4895976" y="5767226"/>
            <a:ext cx="1639772" cy="7583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http://t3.gstatic.com/images?q=tbn:ANd9GcQmQDps4DFkhcSR1tWr6XhuwqZxnSZ-J_abqIHoEWGRSobYWWM&amp;t=1&amp;usg=__5EPOmX7bA9i3A6zsR74-e8_m4nM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322" y="5125171"/>
            <a:ext cx="1201496" cy="8358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4" descr="http://t2.gstatic.com/images?q=tbn:ANd9GcQ2KrRkS--ZGFqZ8wbQEFxSUO0qisrj3oP-ETYQuGA-6WtGFd8&amp;t=1&amp;h=118&amp;w=313&amp;usg=__6XurQvPZVMArDr7N641EFvkqQP0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322" y="4305661"/>
            <a:ext cx="1723884" cy="6545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http://t2.gstatic.com/images?q=tbn:ANd9GcRUbpMzaB2J8vIoCo92l77H8xfI95u6enM4cI4xAIu6IL46q5c&amp;t=1&amp;usg=__n1ZFA2BGTrIggc1P3UdJic0Jkko=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431" y="1634420"/>
            <a:ext cx="2126431" cy="97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http://t3.gstatic.com/images?q=tbn:ANd9GcQwFE1aIuTE5o8EnnLzhh7joiqSaSiHkTdaL0PzIU6mkqGY4Qo&amp;t=1&amp;usg=__R61-_PrSTLi5jSn1m0BgN9zOoQ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373" y="1834903"/>
            <a:ext cx="1496490" cy="11215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burnyourfuel.com/My_Files/Peugeot-Citroen/PSA-Peugeot-Citroen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1196" y="2867978"/>
            <a:ext cx="2684951" cy="4120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://t1.gstatic.com/images?q=tbn:ANd9GcQ7Srq0Da3a8K3qiuT2bBGd0dEGiSBR4oYNZRjLnsH-4Cm2h78&amp;t=1&amp;usg=__0AtZLrdDTgrbeXjqUs65BXPUL00=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4975" y="4296678"/>
            <a:ext cx="1161546" cy="5992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http://t1.gstatic.com/images?q=tbn:ANd9GcTgeYJluGMK7PkfKNvw3rWd9YlWHYyuuU0SSaunFez8zE4Suv4&amp;t=1&amp;usg=__uFA9JCOlVQkQqGodhZhOy8-Ky1M=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719" y="1339199"/>
            <a:ext cx="1834508" cy="4578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http://t2.gstatic.com/images?q=tbn:ANd9GcSxr7HcJ9dOt_wjxI-5Son3vkSCVWClzE1bM57N_J5Fn9rDpSA&amp;t=1&amp;usg=__GB74OzoFH-eGib1YlKWLXza1KdQ=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416" y="5876489"/>
            <a:ext cx="1545658" cy="6975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http://t0.gstatic.com/images?q=tbn:ANd9GcSwykCuuWZ4QV6WWeEGvKuZtrQRCb0OJeEl0y-g1rYPH2mmHH8&amp;t=1&amp;usg=__FNY4l6SmG4taV3wU5o9x-SpE4Lk=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469" y="4256919"/>
            <a:ext cx="1115455" cy="5930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 descr="http://t1.gstatic.com/images?q=tbn:ANd9GcR5kp3Bow_5S50ihli0nX0ww8na4j_-oA2ZT7I3MMmjJpUXLOU&amp;t=1&amp;usg=__A53a7Bh6BLSuK_MGga5XD4dMdmc=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634" y="3239798"/>
            <a:ext cx="2507467" cy="10171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 descr="http://t1.gstatic.com/images?q=tbn:ANd9GcS3D-F8tmk6vshWiGR_nj3X-CJmtLD69iUNK4gertw7n8iUKs8&amp;t=1&amp;usg=__7OfJ_EnHcSh2bbduTb-Td-EPdN8=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5343" y="1196857"/>
            <a:ext cx="559264" cy="46400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http://t1.gstatic.com/images?q=tbn:ANd9GcQcQ4NjiLl3lawlhNoq_CsZt2UbmwJhmCyui48jYFK0Q0l4nNA&amp;t=1&amp;usg=__hqfW8aUouT4ypm3-ZfBx9F8i-Zg=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24389"/>
            <a:ext cx="1253733" cy="995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4" descr="http://t0.gstatic.com/images?q=tbn:ANd9GcSpoCC_RkwLiMmnnYcU1tcENk7lTH7KJ0kMoOcljP39dGNgrNE&amp;t=1&amp;usg=__QiWBkF-Wg62nt5SDXVEzkhbAn3o=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227" y="3079855"/>
            <a:ext cx="1392011" cy="4670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6" descr="http://t1.gstatic.com/images?q=tbn:ANd9GcRzY9JRqIL1HWcwhI2PFBAVgA_c4M38AWjFuj3FGUvxW39N2qQ&amp;t=1&amp;usg=__M-NAe9t47Qmu4OtSrXRUvlCn0iw=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1010" y="2355010"/>
            <a:ext cx="1812998" cy="6545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8" descr="http://t3.gstatic.com/images?q=tbn:ANd9GcSQ17mT8Nr8WlYJfuBOWGHOi31nPzj6oDKH7k7qICVKJymdebI&amp;t=1&amp;usg=__ag6BW2aXvX8dW2_fXyR8rvH1Sak=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915" y="4980349"/>
            <a:ext cx="1671646" cy="5807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4" descr="http://t2.gstatic.com/images?q=tbn:ANd9GcTqMiR97CLziollsktbpqhDLxvSnNeSoB0-QrOO956VOioEdiE&amp;t=1&amp;h=169&amp;w=165&amp;usg=__a9lFZ_nAm9TqsizwT_sbzHoGA6Q=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1529" y="2538590"/>
            <a:ext cx="814312" cy="8358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6" descr="http://t0.gstatic.com/images?q=tbn:ANd9GcRE41sEFhpCVccTwmVyL892zwNuCoxQhrDGoaLFMBU3Hsf40e0&amp;t=1&amp;h=93&amp;w=398&amp;usg=__67pHri6gppMTeiyRDIiMizd0H4w=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87" y="4645407"/>
            <a:ext cx="1425813" cy="3349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2" descr="http://t3.gstatic.com/images?q=tbn:ANd9GcToq7q7C6F7f2ffi0naoSFQ38Ffp9IkJAE1TNcU177re-JPLQE&amp;t=1&amp;h=167&amp;w=167&amp;usg=__xkhHi07EBTigLB0H6zR8jPPZSb0=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1010" y="5122099"/>
            <a:ext cx="835823" cy="8388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8" descr="http://t0.gstatic.com/images?q=tbn:ANd9GcSvtbmRsr-OmLxWPSQh774WewcqPfxOeMTey7R8fpQ9LZUHmVo&amp;t=1&amp;usg=__UIPqkQVgQDoSpmlGa_toIyUsGBA=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3709" y="4469299"/>
            <a:ext cx="1812999" cy="2796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http://t1.gstatic.com/images?q=tbn:ANd9GcSrp3fqwihRIwPTvxtmqvr6Q8iR_8VKb8dkKRDgytwDaal6C5k&amp;t=1&amp;usg=__DKHh28SFmKnzySLOwxJoBc78_tc=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5369" y="4878164"/>
            <a:ext cx="691398" cy="7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http://t1.gstatic.com/images?q=tbn:ANd9GcT8vwvQTZ4Ouy6MUT-jJhjrfp61CmM6VZhNCTVoQ2B-Llf6KOk&amp;t=1&amp;usg=__JrASbAKHdti93rrubUPXtCLTRqc=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57623"/>
            <a:ext cx="1115453" cy="39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 descr="http://t2.gstatic.com/images?q=tbn:ANd9GcQtxXD03TfgcfK3AKTFATp6hfovb9XOo3I7D2Zopw7uTKJEOqQ&amp;t=1&amp;usg=__yv-b-LHqXrNSHgkql2iMGYcvBkA=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9408" y="3635310"/>
            <a:ext cx="1773053" cy="66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" descr="http://t3.gstatic.com/images?q=tbn:ANd9GcT4lLW3sXFXdyB0LNkHlGOnYhWTb7vZBGFc6qs0A5EfwES6Qi0&amp;t=1&amp;usg=__-QUv7e_V-FvYKdHxEWh6-u9gLA8=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1374" y="1008052"/>
            <a:ext cx="1115454" cy="83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0" descr="http://t2.gstatic.com/images?q=tbn:ANd9GcR6bOwgCPoC_SGNFhGfEnMPbwLxA2xGQtB-IbJTQqPCH2o0WdI&amp;t=1&amp;usg=__yBXP94nHZesToQSksR6plc2fks0=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0319" y="3209316"/>
            <a:ext cx="841968" cy="8604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209316"/>
            <a:ext cx="1778862" cy="65225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4" t="18944" r="8294" b="22494"/>
          <a:stretch/>
        </p:blipFill>
        <p:spPr>
          <a:xfrm>
            <a:off x="3685934" y="1317393"/>
            <a:ext cx="1626406" cy="538377"/>
          </a:xfrm>
          <a:prstGeom prst="rect">
            <a:avLst/>
          </a:prstGeom>
        </p:spPr>
      </p:pic>
      <p:pic>
        <p:nvPicPr>
          <p:cNvPr id="4098" name="Picture 2" descr="Résultat de recherche d'images pour &quot;sanofi&quot;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1910" y="1245913"/>
            <a:ext cx="855489" cy="6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6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/>
          <p:nvPr/>
        </p:nvSpPr>
        <p:spPr>
          <a:xfrm>
            <a:off x="6759432" y="3599554"/>
            <a:ext cx="720080" cy="743244"/>
          </a:xfrm>
          <a:prstGeom prst="ellipse">
            <a:avLst/>
          </a:prstGeom>
          <a:solidFill>
            <a:srgbClr val="0094C8"/>
          </a:solidFill>
          <a:ln>
            <a:solidFill>
              <a:srgbClr val="0094C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110286" y="6093296"/>
            <a:ext cx="720080" cy="743244"/>
          </a:xfrm>
          <a:prstGeom prst="ellipse">
            <a:avLst/>
          </a:prstGeom>
          <a:solidFill>
            <a:srgbClr val="0094C8"/>
          </a:solidFill>
          <a:ln>
            <a:solidFill>
              <a:srgbClr val="0094C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182117" y="5443390"/>
            <a:ext cx="720080" cy="743244"/>
          </a:xfrm>
          <a:prstGeom prst="ellipse">
            <a:avLst/>
          </a:prstGeom>
          <a:solidFill>
            <a:srgbClr val="0094C8"/>
          </a:solidFill>
          <a:ln>
            <a:solidFill>
              <a:srgbClr val="0094C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2591116" y="2922985"/>
            <a:ext cx="720080" cy="743244"/>
          </a:xfrm>
          <a:prstGeom prst="ellipse">
            <a:avLst/>
          </a:prstGeom>
          <a:solidFill>
            <a:srgbClr val="0094C8"/>
          </a:solidFill>
          <a:ln>
            <a:solidFill>
              <a:srgbClr val="0094C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526" y="188640"/>
            <a:ext cx="8229600" cy="818381"/>
          </a:xfrm>
        </p:spPr>
        <p:txBody>
          <a:bodyPr/>
          <a:lstStyle/>
          <a:p>
            <a:r>
              <a:rPr lang="cs-CZ" sz="3200" dirty="0" smtClean="0">
                <a:solidFill>
                  <a:srgbClr val="0072C8"/>
                </a:solidFill>
              </a:rPr>
              <a:t>Francouzština poroste s Vaším dítětem…</a:t>
            </a:r>
            <a:endParaRPr lang="fr-FR" sz="3200" dirty="0">
              <a:solidFill>
                <a:srgbClr val="0072C8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39088" y="310994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6 let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30906" y="56303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11 let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2" name="Connecteur en arc 11"/>
          <p:cNvCxnSpPr/>
          <p:nvPr/>
        </p:nvCxnSpPr>
        <p:spPr>
          <a:xfrm>
            <a:off x="1277801" y="2115370"/>
            <a:ext cx="1385323" cy="1082535"/>
          </a:xfrm>
          <a:prstGeom prst="curvedConnector3">
            <a:avLst/>
          </a:prstGeom>
          <a:ln w="19050">
            <a:solidFill>
              <a:srgbClr val="00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/>
          <p:cNvCxnSpPr/>
          <p:nvPr/>
        </p:nvCxnSpPr>
        <p:spPr>
          <a:xfrm rot="5400000" flipH="1" flipV="1">
            <a:off x="1338131" y="3865293"/>
            <a:ext cx="2149504" cy="1298390"/>
          </a:xfrm>
          <a:prstGeom prst="curvedConnector3">
            <a:avLst>
              <a:gd name="adj1" fmla="val 50000"/>
            </a:avLst>
          </a:prstGeom>
          <a:ln w="19050">
            <a:solidFill>
              <a:srgbClr val="00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rc 30"/>
          <p:cNvCxnSpPr/>
          <p:nvPr/>
        </p:nvCxnSpPr>
        <p:spPr>
          <a:xfrm>
            <a:off x="1902197" y="5970374"/>
            <a:ext cx="2208089" cy="514792"/>
          </a:xfrm>
          <a:prstGeom prst="curvedConnector3">
            <a:avLst>
              <a:gd name="adj1" fmla="val 50000"/>
            </a:avLst>
          </a:prstGeom>
          <a:ln w="19050">
            <a:solidFill>
              <a:srgbClr val="00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858258" y="62267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15 let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507404" y="374087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18 let 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39" name="Connecteur en arc 38"/>
          <p:cNvCxnSpPr/>
          <p:nvPr/>
        </p:nvCxnSpPr>
        <p:spPr>
          <a:xfrm rot="5400000" flipH="1" flipV="1">
            <a:off x="4629826" y="4310746"/>
            <a:ext cx="2374960" cy="1973881"/>
          </a:xfrm>
          <a:prstGeom prst="curvedConnector3">
            <a:avLst>
              <a:gd name="adj1" fmla="val 50000"/>
            </a:avLst>
          </a:prstGeom>
          <a:ln w="19050">
            <a:solidFill>
              <a:srgbClr val="00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rc 46"/>
          <p:cNvCxnSpPr/>
          <p:nvPr/>
        </p:nvCxnSpPr>
        <p:spPr>
          <a:xfrm flipV="1">
            <a:off x="7119472" y="2212307"/>
            <a:ext cx="1385775" cy="1383980"/>
          </a:xfrm>
          <a:prstGeom prst="curvedConnector3">
            <a:avLst/>
          </a:prstGeom>
          <a:ln w="19050">
            <a:solidFill>
              <a:srgbClr val="009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8082311" y="188453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2C8"/>
                </a:solidFill>
              </a:rPr>
              <a:t>…</a:t>
            </a:r>
            <a:endParaRPr lang="fr-FR" sz="2400" dirty="0">
              <a:solidFill>
                <a:srgbClr val="0072C8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182117" y="1346285"/>
            <a:ext cx="1368152" cy="815252"/>
          </a:xfrm>
          <a:prstGeom prst="roundRect">
            <a:avLst/>
          </a:prstGeom>
          <a:ln>
            <a:solidFill>
              <a:srgbClr val="0094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600" dirty="0">
                <a:ea typeface="Calibri"/>
                <a:cs typeface="Times New Roman"/>
              </a:rPr>
              <a:t>Hodina </a:t>
            </a:r>
            <a:r>
              <a:rPr lang="cs-CZ" sz="1600" dirty="0" smtClean="0">
                <a:ea typeface="Calibri"/>
                <a:cs typeface="Times New Roman"/>
              </a:rPr>
              <a:t>pohádek</a:t>
            </a:r>
            <a:endParaRPr lang="fr-FR" sz="1600" dirty="0">
              <a:ea typeface="Calibri"/>
              <a:cs typeface="Times New Roman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249886" y="2780928"/>
            <a:ext cx="2017858" cy="1800199"/>
          </a:xfrm>
          <a:prstGeom prst="roundRect">
            <a:avLst/>
          </a:prstGeom>
          <a:ln>
            <a:solidFill>
              <a:srgbClr val="0094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ea typeface="Calibri"/>
                <a:cs typeface="Times New Roman"/>
              </a:rPr>
              <a:t>Mediatéka </a:t>
            </a:r>
            <a:endParaRPr lang="fr-F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ea typeface="Calibri"/>
                <a:cs typeface="Times New Roman"/>
              </a:rPr>
              <a:t>Kino pro školy </a:t>
            </a:r>
            <a:endParaRPr lang="fr-F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ea typeface="Calibri"/>
                <a:cs typeface="Times New Roman"/>
              </a:rPr>
              <a:t>DELF </a:t>
            </a:r>
            <a:r>
              <a:rPr lang="cs-CZ" sz="1400" dirty="0" smtClean="0">
                <a:ea typeface="Calibri"/>
                <a:cs typeface="Times New Roman"/>
              </a:rPr>
              <a:t>Prim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400" dirty="0" smtClean="0">
                <a:ea typeface="Calibri"/>
                <a:cs typeface="Times New Roman"/>
              </a:rPr>
              <a:t>Francouzština s Bílou paní</a:t>
            </a:r>
            <a:endParaRPr lang="fr-FR" sz="1400" dirty="0">
              <a:ea typeface="Calibri"/>
              <a:cs typeface="Times New Roman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502884" y="1974581"/>
            <a:ext cx="720080" cy="743244"/>
          </a:xfrm>
          <a:prstGeom prst="ellipse">
            <a:avLst/>
          </a:prstGeom>
          <a:solidFill>
            <a:srgbClr val="0094C8"/>
          </a:solidFill>
          <a:ln>
            <a:solidFill>
              <a:srgbClr val="0094C8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6240" y="216153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3 roky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2435350" y="4581127"/>
            <a:ext cx="1980884" cy="1533262"/>
          </a:xfrm>
          <a:prstGeom prst="roundRect">
            <a:avLst/>
          </a:prstGeom>
          <a:ln>
            <a:solidFill>
              <a:srgbClr val="0094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ea typeface="Calibri"/>
                <a:cs typeface="Times New Roman"/>
              </a:rPr>
              <a:t>DELF junior </a:t>
            </a:r>
            <a:r>
              <a:rPr lang="fr-FR" sz="1400" dirty="0" smtClean="0">
                <a:ea typeface="Calibri"/>
                <a:cs typeface="Times New Roman"/>
              </a:rPr>
              <a:t>/ scolaire</a:t>
            </a:r>
            <a:endParaRPr lang="fr-F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400" dirty="0" smtClean="0">
                <a:ea typeface="Calibri"/>
                <a:cs typeface="Times New Roman"/>
              </a:rPr>
              <a:t>Soutěže a konkurzy</a:t>
            </a:r>
            <a:endParaRPr lang="fr-FR" sz="14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400" dirty="0" smtClean="0">
                <a:ea typeface="Calibri"/>
                <a:cs typeface="Times New Roman"/>
              </a:rPr>
              <a:t>Spolupráce </a:t>
            </a:r>
            <a:r>
              <a:rPr lang="cs-CZ" sz="1400" dirty="0">
                <a:ea typeface="Calibri"/>
                <a:cs typeface="Times New Roman"/>
              </a:rPr>
              <a:t>s fr. školami </a:t>
            </a:r>
            <a:endParaRPr lang="fr-FR" sz="1400" dirty="0">
              <a:ea typeface="Calibri"/>
              <a:cs typeface="Times New Roman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6228184" y="4836911"/>
            <a:ext cx="2454900" cy="1773439"/>
          </a:xfrm>
          <a:prstGeom prst="roundRect">
            <a:avLst/>
          </a:prstGeom>
          <a:ln>
            <a:solidFill>
              <a:srgbClr val="0094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cs-CZ" sz="1400" dirty="0">
                <a:ea typeface="Calibri"/>
                <a:cs typeface="Times New Roman"/>
              </a:rPr>
              <a:t>Zahraniční </a:t>
            </a:r>
            <a:r>
              <a:rPr lang="cs-CZ" sz="1400" dirty="0" smtClean="0">
                <a:ea typeface="Calibri"/>
                <a:cs typeface="Times New Roman"/>
              </a:rPr>
              <a:t>mobilita: </a:t>
            </a:r>
            <a:endParaRPr lang="fr-FR" sz="1400" dirty="0" smtClean="0"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cs-CZ" sz="1400" dirty="0" smtClean="0">
                <a:ea typeface="Calibri"/>
                <a:cs typeface="Times New Roman"/>
              </a:rPr>
              <a:t>České sekce</a:t>
            </a:r>
            <a:r>
              <a:rPr lang="fr-FR" sz="1400" dirty="0">
                <a:ea typeface="Calibri"/>
                <a:cs typeface="Times New Roman"/>
              </a:rPr>
              <a:t> </a:t>
            </a:r>
            <a:r>
              <a:rPr lang="fr-FR" sz="1400" dirty="0" smtClean="0">
                <a:ea typeface="Calibri"/>
                <a:cs typeface="Times New Roman"/>
              </a:rPr>
              <a:t>/</a:t>
            </a:r>
            <a:r>
              <a:rPr lang="cs-CZ" sz="1400" dirty="0" smtClean="0">
                <a:ea typeface="Calibri"/>
                <a:cs typeface="Times New Roman"/>
              </a:rPr>
              <a:t>1 rok ve Francii </a:t>
            </a:r>
            <a:endParaRPr lang="fr-FR" sz="14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400" dirty="0" smtClean="0">
                <a:ea typeface="Calibri"/>
                <a:cs typeface="Times New Roman"/>
              </a:rPr>
              <a:t>DELF </a:t>
            </a:r>
            <a:endParaRPr lang="fr-FR" sz="14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400" dirty="0" smtClean="0">
                <a:ea typeface="Calibri"/>
                <a:cs typeface="Times New Roman"/>
              </a:rPr>
              <a:t>Bilingvní </a:t>
            </a:r>
            <a:r>
              <a:rPr lang="cs-CZ" sz="1400" dirty="0">
                <a:ea typeface="Calibri"/>
                <a:cs typeface="Times New Roman"/>
              </a:rPr>
              <a:t>a evropské sekce </a:t>
            </a:r>
            <a:endParaRPr lang="fr-F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400" dirty="0">
                <a:ea typeface="Calibri"/>
                <a:cs typeface="Times New Roman"/>
              </a:rPr>
              <a:t>Konkurzy a soutěže </a:t>
            </a:r>
            <a:endParaRPr lang="fr-FR" sz="1400" dirty="0">
              <a:ea typeface="Calibri"/>
              <a:cs typeface="Times New Roman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6228184" y="941113"/>
            <a:ext cx="1980884" cy="1533262"/>
          </a:xfrm>
          <a:prstGeom prst="roundRect">
            <a:avLst/>
          </a:prstGeom>
          <a:ln>
            <a:solidFill>
              <a:srgbClr val="0094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400" dirty="0" err="1">
                <a:ea typeface="Calibri"/>
                <a:cs typeface="Times New Roman"/>
              </a:rPr>
              <a:t>Campus</a:t>
            </a:r>
            <a:r>
              <a:rPr lang="cs-CZ" sz="1400" dirty="0">
                <a:ea typeface="Calibri"/>
                <a:cs typeface="Times New Roman"/>
              </a:rPr>
              <a:t> France</a:t>
            </a:r>
            <a:endParaRPr lang="fr-F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400" dirty="0" smtClean="0">
                <a:ea typeface="Calibri"/>
                <a:cs typeface="Times New Roman"/>
              </a:rPr>
              <a:t>Dvojité </a:t>
            </a:r>
            <a:r>
              <a:rPr lang="cs-CZ" sz="1400" dirty="0">
                <a:ea typeface="Calibri"/>
                <a:cs typeface="Times New Roman"/>
              </a:rPr>
              <a:t>diplomy </a:t>
            </a:r>
            <a:endParaRPr lang="fr-FR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sz="1400" dirty="0" smtClean="0">
                <a:ea typeface="Calibri"/>
                <a:cs typeface="Times New Roman"/>
              </a:rPr>
              <a:t>DALF</a:t>
            </a:r>
            <a:endParaRPr lang="fr-FR" sz="1400" dirty="0" smtClean="0">
              <a:ea typeface="Calibri"/>
              <a:cs typeface="Times New Roman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00" t="12785" r="21056" b="54560"/>
          <a:stretch/>
        </p:blipFill>
        <p:spPr>
          <a:xfrm>
            <a:off x="3425792" y="1763154"/>
            <a:ext cx="2572850" cy="24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4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43004"/>
            <a:ext cx="7772400" cy="103832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0" dirty="0" smtClean="0">
                <a:solidFill>
                  <a:srgbClr val="0072C8"/>
                </a:solidFill>
              </a:rPr>
              <a:t>FRANCOUZŠTINA </a:t>
            </a:r>
            <a:r>
              <a:rPr lang="cs-CZ" sz="2400" b="0" dirty="0" smtClean="0">
                <a:solidFill>
                  <a:srgbClr val="0072C8"/>
                </a:solidFill>
              </a:rPr>
              <a:t>nebo </a:t>
            </a:r>
            <a:r>
              <a:rPr lang="cs-CZ" b="0" dirty="0" smtClean="0">
                <a:solidFill>
                  <a:srgbClr val="0072C8"/>
                </a:solidFill>
              </a:rPr>
              <a:t>Francie ?</a:t>
            </a:r>
            <a:endParaRPr lang="fr-FR" b="0" dirty="0">
              <a:solidFill>
                <a:srgbClr val="0072C8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>
          <a:xfrm>
            <a:off x="755576" y="4437112"/>
            <a:ext cx="7056784" cy="76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Co se Vám vybaví, když se řekne ….</a:t>
            </a:r>
            <a:endParaRPr lang="fr-FR" sz="2800" dirty="0"/>
          </a:p>
        </p:txBody>
      </p:sp>
      <p:sp>
        <p:nvSpPr>
          <p:cNvPr id="15363" name="ZoneTexte 4"/>
          <p:cNvSpPr txBox="1">
            <a:spLocks noChangeArrowheads="1"/>
          </p:cNvSpPr>
          <p:nvPr/>
        </p:nvSpPr>
        <p:spPr bwMode="auto">
          <a:xfrm>
            <a:off x="468313" y="173038"/>
            <a:ext cx="70564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Ebrima"/>
                <a:ea typeface="Ebrima"/>
                <a:cs typeface="Ebrima"/>
              </a:rPr>
              <a:t>22</a:t>
            </a:r>
            <a:r>
              <a:rPr lang="fr-FR" b="1" baseline="30000">
                <a:solidFill>
                  <a:schemeClr val="bg1"/>
                </a:solidFill>
                <a:latin typeface="Ebrima"/>
                <a:ea typeface="Ebrima"/>
                <a:cs typeface="Ebrima"/>
              </a:rPr>
              <a:t>ème</a:t>
            </a:r>
            <a:r>
              <a:rPr lang="fr-FR" b="1">
                <a:solidFill>
                  <a:schemeClr val="bg1"/>
                </a:solidFill>
                <a:latin typeface="Ebrima"/>
                <a:ea typeface="Ebrima"/>
                <a:cs typeface="Ebrima"/>
              </a:rPr>
              <a:t> séminaire national </a:t>
            </a:r>
          </a:p>
          <a:p>
            <a:r>
              <a:rPr lang="fr-FR" b="1">
                <a:solidFill>
                  <a:schemeClr val="bg1"/>
                </a:solidFill>
                <a:latin typeface="Ebrima"/>
                <a:ea typeface="Ebrima"/>
                <a:cs typeface="Ebrima"/>
              </a:rPr>
              <a:t>de l’Association des enseignants de français en Russie</a:t>
            </a:r>
          </a:p>
          <a:p>
            <a:r>
              <a:rPr lang="fr-FR" b="1">
                <a:solidFill>
                  <a:schemeClr val="bg1"/>
                </a:solidFill>
                <a:latin typeface="Ebrima"/>
                <a:ea typeface="Ebrima"/>
                <a:cs typeface="Ebrima"/>
              </a:rPr>
              <a:t>27 janvier – 02 février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91866" y="260648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altLang="fr-FR" sz="3600" dirty="0" smtClean="0">
                <a:solidFill>
                  <a:srgbClr val="0072C8"/>
                </a:solidFill>
              </a:rPr>
              <a:t>Přítomnost Francouzského institutu v Praze</a:t>
            </a:r>
            <a:endParaRPr lang="fr-FR" altLang="fr-FR" sz="3600" dirty="0" smtClean="0">
              <a:solidFill>
                <a:srgbClr val="0072C8"/>
              </a:solidFill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xmlns="" val="1000849052"/>
              </p:ext>
            </p:extLst>
          </p:nvPr>
        </p:nvGraphicFramePr>
        <p:xfrm>
          <a:off x="289112" y="1151366"/>
          <a:ext cx="8568952" cy="5350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193953" y="364197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IFP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10889" y="5373216"/>
            <a:ext cx="134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Ateliéry pro učitele </a:t>
            </a:r>
          </a:p>
          <a:p>
            <a:pPr algn="ctr"/>
            <a:r>
              <a:rPr lang="cs-CZ" sz="1600" b="1" dirty="0" smtClean="0">
                <a:solidFill>
                  <a:schemeClr val="bg1"/>
                </a:solidFill>
              </a:rPr>
              <a:t>a žáky</a:t>
            </a:r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728" y="3430364"/>
            <a:ext cx="137171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0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9552" y="332656"/>
            <a:ext cx="8229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altLang="fr-FR" sz="3600" dirty="0" smtClean="0">
                <a:solidFill>
                  <a:srgbClr val="0072C8"/>
                </a:solidFill>
              </a:rPr>
              <a:t>Přítomnost Francouzských aliancí v ČR</a:t>
            </a:r>
            <a:endParaRPr lang="fr-FR" altLang="fr-FR" sz="3600" dirty="0" smtClean="0">
              <a:solidFill>
                <a:srgbClr val="0072C8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93953" y="364197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IFP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www.alliancefrancaise.cz/local/cache-vignettes/L782xH520/carte_afs-3-419af.jpg?15392732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1671"/>
            <a:ext cx="6800478" cy="45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54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251520" y="4962004"/>
            <a:ext cx="8496944" cy="10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2C8"/>
                </a:solidFill>
              </a:rPr>
              <a:t>FRANCOUZŠTINA, JAZYK NA CELÝ ŽIVOT </a:t>
            </a:r>
            <a:r>
              <a:rPr lang="fr-FR" dirty="0" smtClean="0">
                <a:solidFill>
                  <a:srgbClr val="0072C8"/>
                </a:solidFill>
              </a:rPr>
              <a:t>…</a:t>
            </a:r>
            <a:endParaRPr lang="fr-FR" dirty="0">
              <a:solidFill>
                <a:srgbClr val="0072C8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51520" y="4280292"/>
            <a:ext cx="62646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>
                <a:solidFill>
                  <a:schemeClr val="bg1">
                    <a:lumMod val="65000"/>
                  </a:schemeClr>
                </a:solidFill>
              </a:rPr>
              <a:t>Pro Vaše dítě </a:t>
            </a:r>
            <a:r>
              <a:rPr lang="fr-FR" sz="2800" b="1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endParaRPr lang="fr-F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2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fr-FR" sz="3600" dirty="0" smtClean="0">
                <a:solidFill>
                  <a:srgbClr val="0072C8"/>
                </a:solidFill>
              </a:rPr>
              <a:t>Francouzština je oficiální jazyk </a:t>
            </a:r>
            <a:r>
              <a:rPr lang="fr-FR" altLang="ja-JP" sz="3600" dirty="0" smtClean="0">
                <a:solidFill>
                  <a:srgbClr val="0072C8"/>
                </a:solidFill>
              </a:rPr>
              <a:t>…</a:t>
            </a:r>
            <a:endParaRPr lang="fr-FR" altLang="fr-FR" sz="3600" dirty="0" smtClean="0">
              <a:solidFill>
                <a:srgbClr val="0072C8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108520" y="1916832"/>
            <a:ext cx="9104313" cy="285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fr-FR" altLang="fr-FR" sz="5400" b="1" i="1" dirty="0" smtClean="0">
                <a:solidFill>
                  <a:srgbClr val="008AC9"/>
                </a:solidFill>
                <a:latin typeface="Georgia" pitchFamily="18" charset="0"/>
              </a:rPr>
              <a:t>  </a:t>
            </a:r>
            <a:r>
              <a:rPr lang="cs-CZ" altLang="fr-FR" sz="4800" b="1" dirty="0" smtClean="0">
                <a:solidFill>
                  <a:srgbClr val="FC1C1C"/>
                </a:solidFill>
              </a:rPr>
              <a:t>lásky</a:t>
            </a:r>
            <a:r>
              <a:rPr lang="fr-FR" altLang="ja-JP" sz="4800" b="1" dirty="0" smtClean="0">
                <a:solidFill>
                  <a:srgbClr val="FC1C1C"/>
                </a:solidFill>
              </a:rPr>
              <a:t> !,</a:t>
            </a:r>
            <a:r>
              <a:rPr lang="fr-FR" altLang="ja-JP" sz="4800" b="1" dirty="0" smtClean="0">
                <a:solidFill>
                  <a:srgbClr val="008AC9"/>
                </a:solidFill>
              </a:rPr>
              <a:t> </a:t>
            </a:r>
            <a:r>
              <a:rPr lang="cs-CZ" altLang="ja-JP" sz="4400" b="1" dirty="0" smtClean="0">
                <a:solidFill>
                  <a:srgbClr val="008AC9"/>
                </a:solidFill>
              </a:rPr>
              <a:t>OSN</a:t>
            </a:r>
            <a:r>
              <a:rPr lang="fr-FR" altLang="ja-JP" sz="4400" b="1" dirty="0" smtClean="0">
                <a:solidFill>
                  <a:srgbClr val="008AC9"/>
                </a:solidFill>
              </a:rPr>
              <a:t>, </a:t>
            </a:r>
            <a:r>
              <a:rPr lang="cs-CZ" altLang="ja-JP" sz="4400" b="1" dirty="0" smtClean="0">
                <a:solidFill>
                  <a:srgbClr val="008AC9"/>
                </a:solidFill>
              </a:rPr>
              <a:t>EU</a:t>
            </a:r>
            <a:r>
              <a:rPr lang="fr-FR" altLang="ja-JP" sz="4400" b="1" dirty="0" smtClean="0">
                <a:solidFill>
                  <a:srgbClr val="008AC9"/>
                </a:solidFill>
              </a:rPr>
              <a:t>, </a:t>
            </a:r>
            <a:r>
              <a:rPr lang="cs-CZ" altLang="ja-JP" sz="4000" b="1" dirty="0" smtClean="0">
                <a:solidFill>
                  <a:srgbClr val="008AC9"/>
                </a:solidFill>
              </a:rPr>
              <a:t>NATO</a:t>
            </a:r>
            <a:r>
              <a:rPr lang="fr-FR" altLang="ja-JP" sz="4000" b="1" dirty="0" smtClean="0">
                <a:solidFill>
                  <a:srgbClr val="008AC9"/>
                </a:solidFill>
              </a:rPr>
              <a:t>, </a:t>
            </a:r>
            <a:r>
              <a:rPr lang="cs-CZ" altLang="ja-JP" sz="4000" b="1" dirty="0" smtClean="0">
                <a:solidFill>
                  <a:srgbClr val="008AC9"/>
                </a:solidFill>
              </a:rPr>
              <a:t>UNESCO, </a:t>
            </a:r>
            <a:r>
              <a:rPr lang="cs-CZ" altLang="ja-JP" sz="4000" b="1" dirty="0" smtClean="0">
                <a:solidFill>
                  <a:srgbClr val="FF0000"/>
                </a:solidFill>
              </a:rPr>
              <a:t>Olympijských her</a:t>
            </a:r>
            <a:r>
              <a:rPr lang="fr-FR" altLang="ja-JP" sz="4000" b="1" dirty="0" smtClean="0">
                <a:solidFill>
                  <a:srgbClr val="FF0000"/>
                </a:solidFill>
              </a:rPr>
              <a:t>,</a:t>
            </a:r>
            <a:r>
              <a:rPr lang="cs-CZ" altLang="ja-JP" b="1" dirty="0" smtClean="0">
                <a:solidFill>
                  <a:srgbClr val="008AC9"/>
                </a:solidFill>
              </a:rPr>
              <a:t> Červeného kříže</a:t>
            </a:r>
            <a:r>
              <a:rPr lang="fr-FR" altLang="ja-JP" sz="3600" b="1" dirty="0">
                <a:solidFill>
                  <a:srgbClr val="008AC9"/>
                </a:solidFill>
              </a:rPr>
              <a:t>, </a:t>
            </a:r>
            <a:r>
              <a:rPr lang="cs-CZ" altLang="ja-JP" sz="3600" b="1" dirty="0" smtClean="0">
                <a:solidFill>
                  <a:srgbClr val="FF0000"/>
                </a:solidFill>
              </a:rPr>
              <a:t>gastronomie, </a:t>
            </a:r>
            <a:r>
              <a:rPr lang="cs-CZ" altLang="ja-JP" sz="3600" b="1" dirty="0" smtClean="0">
                <a:solidFill>
                  <a:srgbClr val="008AC9"/>
                </a:solidFill>
              </a:rPr>
              <a:t>diplomacie</a:t>
            </a:r>
            <a:r>
              <a:rPr lang="fr-FR" altLang="ja-JP" sz="4000" b="1" dirty="0" smtClean="0">
                <a:solidFill>
                  <a:srgbClr val="008AC9"/>
                </a:solidFill>
              </a:rPr>
              <a:t>, </a:t>
            </a:r>
            <a:r>
              <a:rPr lang="cs-CZ" altLang="ja-JP" b="1" dirty="0" smtClean="0">
                <a:solidFill>
                  <a:srgbClr val="FC1C1C"/>
                </a:solidFill>
              </a:rPr>
              <a:t>módy</a:t>
            </a:r>
            <a:r>
              <a:rPr lang="fr-FR" altLang="ja-JP" b="1" dirty="0" smtClean="0">
                <a:solidFill>
                  <a:srgbClr val="FF0000"/>
                </a:solidFill>
              </a:rPr>
              <a:t>,</a:t>
            </a:r>
            <a:r>
              <a:rPr lang="fr-FR" altLang="ja-JP" b="1" dirty="0" smtClean="0">
                <a:solidFill>
                  <a:srgbClr val="008AC9"/>
                </a:solidFill>
              </a:rPr>
              <a:t> </a:t>
            </a:r>
            <a:r>
              <a:rPr lang="cs-CZ" altLang="ja-JP" b="1" dirty="0">
                <a:solidFill>
                  <a:srgbClr val="008AC9"/>
                </a:solidFill>
              </a:rPr>
              <a:t>turismu, cyklistiky</a:t>
            </a:r>
            <a:r>
              <a:rPr lang="fr-FR" altLang="ja-JP" sz="3600" b="1" dirty="0" smtClean="0">
                <a:solidFill>
                  <a:srgbClr val="008AC9"/>
                </a:solidFill>
              </a:rPr>
              <a:t>, </a:t>
            </a:r>
            <a:r>
              <a:rPr lang="cs-CZ" altLang="ja-JP" sz="2400" b="1" dirty="0" smtClean="0">
                <a:solidFill>
                  <a:srgbClr val="FF0000"/>
                </a:solidFill>
              </a:rPr>
              <a:t>umění</a:t>
            </a:r>
            <a:r>
              <a:rPr lang="fr-FR" altLang="ja-JP" sz="2400" b="1" dirty="0" smtClean="0">
                <a:solidFill>
                  <a:srgbClr val="008AC9"/>
                </a:solidFill>
              </a:rPr>
              <a:t>, </a:t>
            </a:r>
            <a:r>
              <a:rPr lang="cs-CZ" altLang="ja-JP" sz="2000" b="1" dirty="0" err="1" smtClean="0">
                <a:solidFill>
                  <a:srgbClr val="008AC9"/>
                </a:solidFill>
              </a:rPr>
              <a:t>Audrey</a:t>
            </a:r>
            <a:r>
              <a:rPr lang="cs-CZ" altLang="ja-JP" sz="2000" b="1" dirty="0" smtClean="0">
                <a:solidFill>
                  <a:srgbClr val="008AC9"/>
                </a:solidFill>
              </a:rPr>
              <a:t> </a:t>
            </a:r>
            <a:r>
              <a:rPr lang="cs-CZ" altLang="ja-JP" sz="2000" b="1" dirty="0" err="1" smtClean="0">
                <a:solidFill>
                  <a:srgbClr val="008AC9"/>
                </a:solidFill>
              </a:rPr>
              <a:t>Tautou</a:t>
            </a:r>
            <a:r>
              <a:rPr lang="fr-FR" altLang="ja-JP" sz="2000" b="1" dirty="0" smtClean="0">
                <a:solidFill>
                  <a:srgbClr val="008AC9"/>
                </a:solidFill>
              </a:rPr>
              <a:t>, </a:t>
            </a:r>
            <a:r>
              <a:rPr lang="cs-CZ" altLang="ja-JP" sz="2000" b="1" dirty="0" smtClean="0">
                <a:solidFill>
                  <a:srgbClr val="FF0000"/>
                </a:solidFill>
              </a:rPr>
              <a:t>sýru,</a:t>
            </a:r>
            <a:r>
              <a:rPr lang="cs-CZ" altLang="ja-JP" sz="2000" b="1" dirty="0" smtClean="0">
                <a:solidFill>
                  <a:srgbClr val="008AC9"/>
                </a:solidFill>
              </a:rPr>
              <a:t> …</a:t>
            </a:r>
            <a:endParaRPr lang="fr-FR" altLang="ja-JP" sz="2000" b="1" i="1" dirty="0" smtClean="0">
              <a:solidFill>
                <a:srgbClr val="008AC9"/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fr-FR" altLang="ja-JP" sz="2400" b="1" i="1" dirty="0" smtClean="0">
                <a:solidFill>
                  <a:srgbClr val="008AC9"/>
                </a:solidFill>
                <a:latin typeface="Georgia" pitchFamily="18" charset="0"/>
              </a:rPr>
              <a:t> </a:t>
            </a:r>
            <a:endParaRPr lang="fr-FR" altLang="fr-FR" sz="2400" b="1" i="1" dirty="0" smtClean="0">
              <a:solidFill>
                <a:srgbClr val="008AC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9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975420" y="2852936"/>
            <a:ext cx="7196336" cy="10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2C8"/>
                </a:solidFill>
              </a:rPr>
              <a:t>VAŠE DÍTĚ</a:t>
            </a:r>
            <a:r>
              <a:rPr lang="fr-FR" dirty="0" smtClean="0">
                <a:solidFill>
                  <a:srgbClr val="0072C8"/>
                </a:solidFill>
              </a:rPr>
              <a:t>?</a:t>
            </a:r>
            <a:endParaRPr lang="fr-FR" dirty="0">
              <a:solidFill>
                <a:srgbClr val="0072C8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1441240" y="1844824"/>
            <a:ext cx="62646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>
                <a:solidFill>
                  <a:schemeClr val="bg1">
                    <a:lumMod val="65000"/>
                  </a:schemeClr>
                </a:solidFill>
              </a:rPr>
              <a:t>Tak proč ne právě </a:t>
            </a:r>
            <a:endParaRPr lang="fr-F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8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280720">
            <a:off x="558843" y="3409927"/>
            <a:ext cx="3627020" cy="2284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131840" y="1394376"/>
            <a:ext cx="2439987" cy="1612900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4800" b="1" i="1" dirty="0" smtClean="0">
                <a:solidFill>
                  <a:srgbClr val="00B0F0"/>
                </a:solidFill>
                <a:latin typeface="Georgia" pitchFamily="18" charset="0"/>
              </a:rPr>
              <a:t>Merci !</a:t>
            </a:r>
            <a:endParaRPr lang="fr-FR" altLang="fr-FR" sz="4800" b="1" i="1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5157192"/>
            <a:ext cx="2195736" cy="12712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0953623">
            <a:off x="4944404" y="2782173"/>
            <a:ext cx="3513788" cy="2225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Titre 4"/>
          <p:cNvSpPr txBox="1">
            <a:spLocks/>
          </p:cNvSpPr>
          <p:nvPr/>
        </p:nvSpPr>
        <p:spPr>
          <a:xfrm rot="1195591">
            <a:off x="-71521" y="3734601"/>
            <a:ext cx="4887745" cy="174534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cs-CZ" sz="2000" b="1" dirty="0" smtClean="0">
                <a:solidFill>
                  <a:srgbClr val="0070C0"/>
                </a:solidFill>
                <a:latin typeface="Segoe Print" pitchFamily="2" charset="0"/>
                <a:cs typeface="JasmineUPC" panose="02020603050405020304" pitchFamily="18" charset="-34"/>
              </a:rPr>
              <a:t>Klára Schindlerová</a:t>
            </a:r>
          </a:p>
          <a:p>
            <a:pPr>
              <a:defRPr/>
            </a:pPr>
            <a:r>
              <a:rPr lang="cs-CZ" sz="1600" dirty="0" smtClean="0">
                <a:solidFill>
                  <a:srgbClr val="0070C0"/>
                </a:solidFill>
                <a:latin typeface="Segoe Print" pitchFamily="2" charset="0"/>
                <a:cs typeface="JasmineUPC" panose="02020603050405020304" pitchFamily="18" charset="-34"/>
              </a:rPr>
              <a:t>Projektová manažerka </a:t>
            </a:r>
          </a:p>
          <a:p>
            <a:pPr>
              <a:defRPr/>
            </a:pPr>
            <a:r>
              <a:rPr lang="cs-CZ" sz="1600" dirty="0" smtClean="0">
                <a:solidFill>
                  <a:srgbClr val="0070C0"/>
                </a:solidFill>
                <a:latin typeface="Segoe Print" pitchFamily="2" charset="0"/>
                <a:cs typeface="JasmineUPC" panose="02020603050405020304" pitchFamily="18" charset="-34"/>
              </a:rPr>
              <a:t>Vzdělávací a jazyková spolupráce</a:t>
            </a:r>
          </a:p>
          <a:p>
            <a:pPr>
              <a:defRPr/>
            </a:pPr>
            <a:endParaRPr lang="fr-FR" sz="1600" dirty="0" smtClean="0">
              <a:solidFill>
                <a:srgbClr val="0070C0"/>
              </a:solidFill>
              <a:latin typeface="Segoe Print" pitchFamily="2" charset="0"/>
              <a:cs typeface="JasmineUPC" panose="02020603050405020304" pitchFamily="18" charset="-34"/>
            </a:endParaRPr>
          </a:p>
          <a:p>
            <a:pPr>
              <a:defRPr/>
            </a:pPr>
            <a:r>
              <a:rPr lang="cs-CZ" sz="1600" b="1" dirty="0" err="1">
                <a:solidFill>
                  <a:srgbClr val="0070C0"/>
                </a:solidFill>
                <a:latin typeface="+mn-lt"/>
                <a:cs typeface="JasmineUPC" panose="02020603050405020304" pitchFamily="18" charset="-34"/>
                <a:hlinkClick r:id="rId3"/>
              </a:rPr>
              <a:t>k</a:t>
            </a:r>
            <a:r>
              <a:rPr lang="cs-CZ" sz="1600" b="1" dirty="0" err="1" smtClean="0">
                <a:solidFill>
                  <a:srgbClr val="0070C0"/>
                </a:solidFill>
                <a:latin typeface="+mn-lt"/>
                <a:cs typeface="JasmineUPC" panose="02020603050405020304" pitchFamily="18" charset="-34"/>
                <a:hlinkClick r:id="rId3"/>
              </a:rPr>
              <a:t>lara.schindlerova</a:t>
            </a:r>
            <a:r>
              <a:rPr lang="fr-FR" sz="1600" b="1" dirty="0" smtClean="0">
                <a:solidFill>
                  <a:srgbClr val="0070C0"/>
                </a:solidFill>
                <a:latin typeface="+mn-lt"/>
                <a:cs typeface="JasmineUPC" panose="02020603050405020304" pitchFamily="18" charset="-34"/>
                <a:hlinkClick r:id="rId3"/>
              </a:rPr>
              <a:t>@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  <a:cs typeface="JasmineUPC" panose="02020603050405020304" pitchFamily="18" charset="-34"/>
                <a:hlinkClick r:id="rId3"/>
              </a:rPr>
              <a:t>ifp.cz</a:t>
            </a:r>
            <a:r>
              <a:rPr lang="cs-CZ" sz="1600" b="1" dirty="0" smtClean="0">
                <a:solidFill>
                  <a:srgbClr val="0070C0"/>
                </a:solidFill>
                <a:latin typeface="+mn-lt"/>
                <a:cs typeface="JasmineUPC" panose="02020603050405020304" pitchFamily="18" charset="-34"/>
              </a:rPr>
              <a:t> </a:t>
            </a:r>
          </a:p>
          <a:p>
            <a:pPr>
              <a:defRPr/>
            </a:pPr>
            <a:r>
              <a:rPr lang="cs-CZ" sz="1600" dirty="0" smtClean="0">
                <a:solidFill>
                  <a:srgbClr val="0072C8"/>
                </a:solidFill>
                <a:latin typeface="+mn-lt"/>
                <a:cs typeface="JasmineUPC" panose="02020603050405020304" pitchFamily="18" charset="-34"/>
              </a:rPr>
              <a:t>+420 221 401 057</a:t>
            </a:r>
          </a:p>
          <a:p>
            <a:pPr>
              <a:defRPr/>
            </a:pPr>
            <a:r>
              <a:rPr lang="fr-FR" sz="1800" b="1" dirty="0" smtClean="0">
                <a:solidFill>
                  <a:srgbClr val="0070C0"/>
                </a:solidFill>
                <a:latin typeface="+mn-lt"/>
                <a:cs typeface="JasmineUPC" panose="02020603050405020304" pitchFamily="18" charset="-34"/>
              </a:rPr>
              <a:t> </a:t>
            </a:r>
            <a:endParaRPr lang="fr-FR" sz="1800" b="1" dirty="0">
              <a:solidFill>
                <a:srgbClr val="0070C0"/>
              </a:solidFill>
              <a:latin typeface="+mn-lt"/>
              <a:cs typeface="JasmineUPC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 rot="21004301">
            <a:off x="4486837" y="32374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rgbClr val="0070C0"/>
                </a:solidFill>
                <a:latin typeface="Segoe Print" pitchFamily="2" charset="0"/>
                <a:cs typeface="JasmineUPC" panose="02020603050405020304" pitchFamily="18" charset="-34"/>
              </a:rPr>
              <a:t>Hélène BUISSON</a:t>
            </a:r>
            <a:endParaRPr lang="cs-CZ" sz="2000" b="1" dirty="0">
              <a:solidFill>
                <a:srgbClr val="0070C0"/>
              </a:solidFill>
              <a:latin typeface="Segoe Print" pitchFamily="2" charset="0"/>
              <a:cs typeface="JasmineUPC" panose="02020603050405020304" pitchFamily="18" charset="-34"/>
            </a:endParaRPr>
          </a:p>
          <a:p>
            <a:pPr algn="ctr">
              <a:defRPr/>
            </a:pPr>
            <a:r>
              <a:rPr lang="cs-CZ" sz="1600" dirty="0" smtClean="0">
                <a:solidFill>
                  <a:srgbClr val="0070C0"/>
                </a:solidFill>
                <a:latin typeface="Segoe Print" pitchFamily="2" charset="0"/>
                <a:cs typeface="JasmineUPC" panose="02020603050405020304" pitchFamily="18" charset="-34"/>
              </a:rPr>
              <a:t>Atašé pro francouzský jazyk</a:t>
            </a:r>
            <a:endParaRPr lang="cs-CZ" sz="1600" dirty="0">
              <a:solidFill>
                <a:srgbClr val="0070C0"/>
              </a:solidFill>
              <a:latin typeface="Segoe Print" pitchFamily="2" charset="0"/>
              <a:cs typeface="JasmineUPC" panose="02020603050405020304" pitchFamily="18" charset="-34"/>
            </a:endParaRPr>
          </a:p>
          <a:p>
            <a:pPr algn="ctr">
              <a:defRPr/>
            </a:pPr>
            <a:endParaRPr lang="fr-FR" sz="1600" dirty="0">
              <a:solidFill>
                <a:srgbClr val="0070C0"/>
              </a:solidFill>
              <a:latin typeface="Segoe Print" pitchFamily="2" charset="0"/>
              <a:cs typeface="JasmineUPC" panose="02020603050405020304" pitchFamily="18" charset="-34"/>
            </a:endParaRPr>
          </a:p>
          <a:p>
            <a:pPr algn="ctr">
              <a:defRPr/>
            </a:pPr>
            <a:r>
              <a:rPr lang="fr-FR" sz="1600" b="1" dirty="0" err="1" smtClean="0">
                <a:solidFill>
                  <a:srgbClr val="0070C0"/>
                </a:solidFill>
                <a:latin typeface="+mn-lt"/>
                <a:cs typeface="JasmineUPC" panose="02020603050405020304" pitchFamily="18" charset="-34"/>
                <a:hlinkClick r:id="rId4"/>
              </a:rPr>
              <a:t>helene.buisson</a:t>
            </a:r>
            <a:r>
              <a:rPr lang="fr-FR" sz="1600" b="1" dirty="0" smtClean="0">
                <a:solidFill>
                  <a:srgbClr val="0070C0"/>
                </a:solidFill>
                <a:latin typeface="+mn-lt"/>
                <a:cs typeface="JasmineUPC" panose="02020603050405020304" pitchFamily="18" charset="-34"/>
                <a:hlinkClick r:id="rId4"/>
              </a:rPr>
              <a:t>@</a:t>
            </a:r>
            <a:r>
              <a:rPr lang="cs-CZ" sz="1600" b="1" dirty="0">
                <a:solidFill>
                  <a:srgbClr val="0070C0"/>
                </a:solidFill>
                <a:latin typeface="+mn-lt"/>
                <a:cs typeface="JasmineUPC" panose="02020603050405020304" pitchFamily="18" charset="-34"/>
                <a:hlinkClick r:id="rId4"/>
              </a:rPr>
              <a:t>ifp.cz</a:t>
            </a:r>
            <a:r>
              <a:rPr lang="cs-CZ" sz="1600" b="1" dirty="0">
                <a:solidFill>
                  <a:srgbClr val="0070C0"/>
                </a:solidFill>
                <a:latin typeface="+mn-lt"/>
                <a:cs typeface="JasmineUPC" panose="02020603050405020304" pitchFamily="18" charset="-34"/>
              </a:rPr>
              <a:t> </a:t>
            </a:r>
          </a:p>
          <a:p>
            <a:pPr algn="ctr">
              <a:defRPr/>
            </a:pPr>
            <a:r>
              <a:rPr lang="cs-CZ" sz="1600" dirty="0">
                <a:solidFill>
                  <a:srgbClr val="0072C8"/>
                </a:solidFill>
                <a:latin typeface="+mn-lt"/>
                <a:cs typeface="JasmineUPC" panose="02020603050405020304" pitchFamily="18" charset="-34"/>
              </a:rPr>
              <a:t>+420 221 401 </a:t>
            </a:r>
            <a:r>
              <a:rPr lang="fr-FR" sz="1600" dirty="0" smtClean="0">
                <a:solidFill>
                  <a:srgbClr val="0072C8"/>
                </a:solidFill>
                <a:latin typeface="+mn-lt"/>
                <a:cs typeface="JasmineUPC" panose="02020603050405020304" pitchFamily="18" charset="-34"/>
              </a:rPr>
              <a:t>064</a:t>
            </a:r>
            <a:endParaRPr lang="cs-CZ" sz="1600" dirty="0">
              <a:solidFill>
                <a:srgbClr val="0072C8"/>
              </a:solidFill>
              <a:latin typeface="+mn-lt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43" r="25605"/>
          <a:stretch/>
        </p:blipFill>
        <p:spPr bwMode="auto">
          <a:xfrm rot="20949973">
            <a:off x="204785" y="2662190"/>
            <a:ext cx="94066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" name="Imag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0072C8"/>
                </a:solidFill>
              </a:rPr>
              <a:t>Hromada stereotypů</a:t>
            </a:r>
            <a:r>
              <a:rPr lang="fr-FR" sz="3600" dirty="0" smtClean="0">
                <a:solidFill>
                  <a:srgbClr val="0072C8"/>
                </a:solidFill>
              </a:rPr>
              <a:t>… </a:t>
            </a:r>
          </a:p>
        </p:txBody>
      </p:sp>
      <p:pic>
        <p:nvPicPr>
          <p:cNvPr id="3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9535">
            <a:off x="6039745" y="5121806"/>
            <a:ext cx="2538412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93" t="23062" r="25331" b="2433"/>
          <a:stretch/>
        </p:blipFill>
        <p:spPr>
          <a:xfrm>
            <a:off x="3915970" y="2708920"/>
            <a:ext cx="1192869" cy="1825855"/>
          </a:xfrm>
          <a:prstGeom prst="rect">
            <a:avLst/>
          </a:prstGeom>
        </p:spPr>
      </p:pic>
      <p:pic>
        <p:nvPicPr>
          <p:cNvPr id="26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791" y="3370473"/>
            <a:ext cx="21717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14" descr="6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74336">
            <a:off x="3562350" y="4514850"/>
            <a:ext cx="2197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541">
            <a:off x="1508907" y="1350077"/>
            <a:ext cx="3130550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17125">
            <a:off x="321238" y="895396"/>
            <a:ext cx="17653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piaf-cd"/>
          <p:cNvPicPr>
            <a:picLocks noChangeAspect="1" noChangeArrowheads="1"/>
          </p:cNvPicPr>
          <p:nvPr/>
        </p:nvPicPr>
        <p:blipFill>
          <a:blip r:embed="rId11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43645">
            <a:off x="5773894" y="3415053"/>
            <a:ext cx="18605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13" descr="degus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2" t="4388" r="5795" b="4967"/>
          <a:stretch>
            <a:fillRect/>
          </a:stretch>
        </p:blipFill>
        <p:spPr bwMode="auto">
          <a:xfrm rot="21281584">
            <a:off x="7116763" y="1314450"/>
            <a:ext cx="16652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73880">
            <a:off x="4695977" y="1177661"/>
            <a:ext cx="2426394" cy="189139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0084" y="5391149"/>
            <a:ext cx="1602879" cy="16028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67"/>
          <a:stretch/>
        </p:blipFill>
        <p:spPr>
          <a:xfrm rot="20789043">
            <a:off x="301186" y="4662433"/>
            <a:ext cx="2139957" cy="1799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96752"/>
            <a:ext cx="7882905" cy="492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Imag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47597"/>
            <a:ext cx="8229600" cy="1143000"/>
          </a:xfrm>
        </p:spPr>
        <p:txBody>
          <a:bodyPr/>
          <a:lstStyle/>
          <a:p>
            <a:r>
              <a:rPr lang="cs-CZ" sz="3600" dirty="0" smtClean="0">
                <a:solidFill>
                  <a:srgbClr val="0072C8"/>
                </a:solidFill>
              </a:rPr>
              <a:t>Ale také rychlost </a:t>
            </a:r>
            <a:r>
              <a:rPr lang="fr-FR" sz="3600" dirty="0" smtClean="0">
                <a:solidFill>
                  <a:srgbClr val="0072C8"/>
                </a:solidFill>
              </a:rPr>
              <a:t>…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79512" y="1052736"/>
            <a:ext cx="1731491" cy="720080"/>
          </a:xfrm>
          <a:prstGeom prst="roundRect">
            <a:avLst>
              <a:gd name="adj" fmla="val 16667"/>
            </a:avLst>
          </a:prstGeom>
          <a:solidFill>
            <a:srgbClr val="0072C8"/>
          </a:solidFill>
          <a:ln w="9525">
            <a:solidFill>
              <a:srgbClr val="007DD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3600" b="1" i="1" dirty="0" smtClean="0">
                <a:solidFill>
                  <a:schemeClr val="bg1"/>
                </a:solidFill>
                <a:latin typeface="+mj-lt"/>
              </a:rPr>
              <a:t>TGV</a:t>
            </a:r>
            <a:endParaRPr lang="fr-FR" altLang="fr-FR" sz="3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995936" y="5717708"/>
            <a:ext cx="5038725" cy="809625"/>
          </a:xfrm>
          <a:prstGeom prst="roundRect">
            <a:avLst>
              <a:gd name="adj" fmla="val 16667"/>
            </a:avLst>
          </a:prstGeom>
          <a:solidFill>
            <a:srgbClr val="0072C8"/>
          </a:solidFill>
          <a:ln w="9525">
            <a:solidFill>
              <a:srgbClr val="007DD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altLang="fr-FR" sz="2400" b="1" dirty="0" smtClean="0">
                <a:solidFill>
                  <a:schemeClr val="bg1"/>
                </a:solidFill>
                <a:latin typeface="+mn-lt"/>
              </a:rPr>
              <a:t>Jeden z nejrychlejších vlaků na světě</a:t>
            </a:r>
            <a:endParaRPr lang="fr-FR" altLang="fr-FR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7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 de recherche d'images pour &quot;airbus a380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575" y="1340768"/>
            <a:ext cx="796802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Imag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8925" y="357011"/>
            <a:ext cx="85693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dirty="0" smtClean="0">
                <a:solidFill>
                  <a:srgbClr val="0072C8"/>
                </a:solidFill>
                <a:latin typeface="+mj-lt"/>
              </a:rPr>
              <a:t>Oblaka … </a:t>
            </a:r>
            <a:endParaRPr lang="fr-FR" sz="3600" dirty="0">
              <a:solidFill>
                <a:srgbClr val="0072C8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79512" y="1017882"/>
            <a:ext cx="2182225" cy="702915"/>
          </a:xfrm>
          <a:prstGeom prst="roundRect">
            <a:avLst>
              <a:gd name="adj" fmla="val 16667"/>
            </a:avLst>
          </a:prstGeom>
          <a:solidFill>
            <a:srgbClr val="0072C8"/>
          </a:solidFill>
          <a:ln w="9525">
            <a:solidFill>
              <a:srgbClr val="007DD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3600" b="1" i="1" dirty="0">
                <a:solidFill>
                  <a:schemeClr val="bg1"/>
                </a:solidFill>
                <a:latin typeface="+mj-lt"/>
              </a:rPr>
              <a:t>Airbus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267744" y="5616475"/>
            <a:ext cx="6711726" cy="809625"/>
          </a:xfrm>
          <a:prstGeom prst="roundRect">
            <a:avLst>
              <a:gd name="adj" fmla="val 16667"/>
            </a:avLst>
          </a:prstGeom>
          <a:solidFill>
            <a:srgbClr val="0072C8"/>
          </a:solidFill>
          <a:ln w="9525">
            <a:solidFill>
              <a:srgbClr val="007DD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2400" b="1" dirty="0" smtClean="0">
                <a:solidFill>
                  <a:schemeClr val="bg1"/>
                </a:solidFill>
                <a:latin typeface="+mn-lt"/>
              </a:rPr>
              <a:t>Největší výrobce civilních dopravních letadel </a:t>
            </a:r>
            <a:endParaRPr lang="fr-FR" altLang="fr-FR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7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ariane fusé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714" y="1196752"/>
            <a:ext cx="6696744" cy="48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Imag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55598" y="404664"/>
            <a:ext cx="85693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dirty="0" smtClean="0">
                <a:solidFill>
                  <a:srgbClr val="0072C8"/>
                </a:solidFill>
                <a:latin typeface="+mj-lt"/>
                <a:cs typeface="Arial" pitchFamily="34" charset="0"/>
              </a:rPr>
              <a:t>Vesmír …</a:t>
            </a:r>
            <a:endParaRPr lang="fr-FR" sz="3600" dirty="0">
              <a:solidFill>
                <a:srgbClr val="0072C8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55599" y="1038076"/>
            <a:ext cx="1984154" cy="760561"/>
          </a:xfrm>
          <a:prstGeom prst="roundRect">
            <a:avLst>
              <a:gd name="adj" fmla="val 16667"/>
            </a:avLst>
          </a:prstGeom>
          <a:solidFill>
            <a:srgbClr val="0072C8"/>
          </a:solidFill>
          <a:ln w="9525">
            <a:solidFill>
              <a:srgbClr val="007DD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3200" b="1" i="1" dirty="0">
                <a:solidFill>
                  <a:schemeClr val="bg1"/>
                </a:solidFill>
                <a:latin typeface="+mj-lt"/>
              </a:rPr>
              <a:t>Ariane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980329" y="5736280"/>
            <a:ext cx="5944594" cy="809625"/>
          </a:xfrm>
          <a:prstGeom prst="roundRect">
            <a:avLst>
              <a:gd name="adj" fmla="val 16667"/>
            </a:avLst>
          </a:prstGeom>
          <a:solidFill>
            <a:srgbClr val="0072C8"/>
          </a:solidFill>
          <a:ln w="9525">
            <a:solidFill>
              <a:srgbClr val="007DD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2400" b="1" dirty="0" smtClean="0">
                <a:solidFill>
                  <a:schemeClr val="bg1"/>
                </a:solidFill>
                <a:latin typeface="+mn-lt"/>
              </a:rPr>
              <a:t>Světová jednička mezi kosmickými raketami</a:t>
            </a:r>
            <a:endParaRPr lang="fr-FR" altLang="fr-FR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7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54176" y="620688"/>
            <a:ext cx="856932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3600" dirty="0" smtClean="0">
                <a:solidFill>
                  <a:srgbClr val="0072C8"/>
                </a:solidFill>
                <a:latin typeface="+mj-lt"/>
                <a:cs typeface="Arial" pitchFamily="34" charset="0"/>
              </a:rPr>
              <a:t>Podpora start-</a:t>
            </a:r>
            <a:r>
              <a:rPr lang="cs-CZ" sz="3600" dirty="0" err="1" smtClean="0">
                <a:solidFill>
                  <a:srgbClr val="0072C8"/>
                </a:solidFill>
                <a:latin typeface="+mj-lt"/>
                <a:cs typeface="Arial" pitchFamily="34" charset="0"/>
              </a:rPr>
              <a:t>upů</a:t>
            </a:r>
            <a:r>
              <a:rPr lang="cs-CZ" sz="3600" dirty="0" smtClean="0">
                <a:solidFill>
                  <a:srgbClr val="0072C8"/>
                </a:solidFill>
                <a:latin typeface="+mj-lt"/>
                <a:cs typeface="Arial" pitchFamily="34" charset="0"/>
              </a:rPr>
              <a:t> a mladých talentů … </a:t>
            </a:r>
            <a:endParaRPr lang="fr-FR" sz="3600" dirty="0">
              <a:solidFill>
                <a:srgbClr val="0072C8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697541" y="5445224"/>
            <a:ext cx="5944594" cy="809625"/>
          </a:xfrm>
          <a:prstGeom prst="roundRect">
            <a:avLst>
              <a:gd name="adj" fmla="val 16667"/>
            </a:avLst>
          </a:prstGeom>
          <a:solidFill>
            <a:srgbClr val="0072C8"/>
          </a:solidFill>
          <a:ln w="9525">
            <a:solidFill>
              <a:srgbClr val="007DDA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fr-FR" sz="2000" b="1" dirty="0" smtClean="0">
                <a:solidFill>
                  <a:schemeClr val="bg1"/>
                </a:solidFill>
                <a:latin typeface="+mn-lt"/>
              </a:rPr>
              <a:t>Sdružení mladých podnikatelů ve Francii a v zahraničí</a:t>
            </a:r>
            <a:endParaRPr lang="fr-FR" altLang="fr-FR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Résultat de recherche d'images pour &quot;french tech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5442" y="1556792"/>
            <a:ext cx="6128792" cy="36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14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35280" cy="1143000"/>
          </a:xfrm>
        </p:spPr>
        <p:txBody>
          <a:bodyPr/>
          <a:lstStyle/>
          <a:p>
            <a:r>
              <a:rPr lang="cs-CZ" sz="3000" dirty="0" smtClean="0">
                <a:solidFill>
                  <a:srgbClr val="0072C8"/>
                </a:solidFill>
                <a:latin typeface="Arial" pitchFamily="34" charset="0"/>
                <a:cs typeface="Arial" pitchFamily="34" charset="0"/>
              </a:rPr>
              <a:t>Francouzština se ovšem nerovná jen Francie !</a:t>
            </a:r>
            <a:endParaRPr lang="fr-FR" sz="3000" dirty="0" smtClean="0">
              <a:solidFill>
                <a:srgbClr val="0072C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Image_-_Le_monde_francoph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899" y="1448815"/>
            <a:ext cx="668337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303338" y="1739528"/>
            <a:ext cx="6540500" cy="1041400"/>
          </a:xfrm>
          <a:prstGeom prst="roundRect">
            <a:avLst>
              <a:gd name="adj" fmla="val 16667"/>
            </a:avLst>
          </a:prstGeom>
          <a:solidFill>
            <a:srgbClr val="0094C8">
              <a:alpha val="92155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elix Titling" pitchFamily="82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2400" b="1" i="1" dirty="0" smtClean="0">
                <a:solidFill>
                  <a:schemeClr val="bg1"/>
                </a:solidFill>
                <a:latin typeface="Georgia" pitchFamily="18" charset="0"/>
              </a:rPr>
              <a:t>300 </a:t>
            </a:r>
            <a:r>
              <a:rPr lang="cs-CZ" altLang="fr-FR" sz="2400" b="1" i="1" dirty="0" smtClean="0">
                <a:solidFill>
                  <a:schemeClr val="bg1"/>
                </a:solidFill>
                <a:latin typeface="Georgia" pitchFamily="18" charset="0"/>
              </a:rPr>
              <a:t>milionů frankofonních osob</a:t>
            </a:r>
            <a:endParaRPr lang="fr-FR" altLang="fr-FR" sz="2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303338" y="4869160"/>
            <a:ext cx="6540500" cy="1058862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  <a:alpha val="9294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fr-FR" sz="2400" b="1" i="1" dirty="0" smtClean="0">
                <a:solidFill>
                  <a:schemeClr val="bg1"/>
                </a:solidFill>
                <a:latin typeface="Georgia" pitchFamily="18" charset="0"/>
              </a:rPr>
              <a:t>Vyučovaná ve školách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cs-CZ" altLang="fr-FR" sz="2400" b="1" i="1" dirty="0" smtClean="0">
                <a:solidFill>
                  <a:schemeClr val="bg1"/>
                </a:solidFill>
                <a:latin typeface="Georgia" pitchFamily="18" charset="0"/>
              </a:rPr>
              <a:t>téměř všech zemí světa </a:t>
            </a:r>
            <a:endParaRPr lang="fr-FR" altLang="fr-FR" sz="2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303338" y="3237408"/>
            <a:ext cx="6540500" cy="1055688"/>
          </a:xfrm>
          <a:prstGeom prst="roundRect">
            <a:avLst>
              <a:gd name="adj" fmla="val 16667"/>
            </a:avLst>
          </a:prstGeom>
          <a:solidFill>
            <a:srgbClr val="61D6FF">
              <a:alpha val="92155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fr-FR" sz="2400" b="1" i="1" dirty="0" smtClean="0">
                <a:solidFill>
                  <a:schemeClr val="bg1"/>
                </a:solidFill>
                <a:latin typeface="Georgia" pitchFamily="18" charset="0"/>
              </a:rPr>
              <a:t>Zastoupení na všech kontinentech </a:t>
            </a:r>
            <a:endParaRPr lang="fr-FR" altLang="fr-FR" sz="24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7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691313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1"/>
          <p:cNvSpPr txBox="1">
            <a:spLocks/>
          </p:cNvSpPr>
          <p:nvPr/>
        </p:nvSpPr>
        <p:spPr bwMode="auto">
          <a:xfrm>
            <a:off x="251520" y="4962004"/>
            <a:ext cx="7196336" cy="103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72C8"/>
                </a:solidFill>
              </a:rPr>
              <a:t>ROZVÍJET SE</a:t>
            </a:r>
            <a:endParaRPr lang="fr-FR" dirty="0">
              <a:solidFill>
                <a:srgbClr val="0072C8"/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251520" y="4280292"/>
            <a:ext cx="626469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b="1" dirty="0" smtClean="0">
                <a:solidFill>
                  <a:schemeClr val="bg1">
                    <a:lumMod val="65000"/>
                  </a:schemeClr>
                </a:solidFill>
              </a:rPr>
              <a:t>Možnost pro vaše dítě …</a:t>
            </a:r>
            <a:endParaRPr lang="fr-F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7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</TotalTime>
  <Words>821</Words>
  <Application>Microsoft Office PowerPoint</Application>
  <PresentationFormat>Předvádění na obrazovce (4:3)</PresentationFormat>
  <Paragraphs>181</Paragraphs>
  <Slides>25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27" baseType="lpstr">
      <vt:lpstr>Thème Office</vt:lpstr>
      <vt:lpstr>2_Thème Office</vt:lpstr>
      <vt:lpstr>Snímek 1</vt:lpstr>
      <vt:lpstr>FRANCOUZŠTINA nebo Francie ?</vt:lpstr>
      <vt:lpstr>Hromada stereotypů… </vt:lpstr>
      <vt:lpstr>Ale také rychlost …</vt:lpstr>
      <vt:lpstr>Snímek 5</vt:lpstr>
      <vt:lpstr>Snímek 6</vt:lpstr>
      <vt:lpstr>Snímek 7</vt:lpstr>
      <vt:lpstr>Francouzština se ovšem nerovná jen Francie !</vt:lpstr>
      <vt:lpstr>Snímek 9</vt:lpstr>
      <vt:lpstr>Intelektuálně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Francouzština poroste s Vaším dítětem…</vt:lpstr>
      <vt:lpstr>Přítomnost Francouzského institutu v Praze</vt:lpstr>
      <vt:lpstr>Přítomnost Francouzských aliancí v ČR</vt:lpstr>
      <vt:lpstr>Snímek 22</vt:lpstr>
      <vt:lpstr>Francouzština je oficiální jazyk …</vt:lpstr>
      <vt:lpstr>Snímek 24</vt:lpstr>
      <vt:lpstr>Snímek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Pjp^j</dc:title>
  <dc:creator>HeleneB</dc:creator>
  <cp:lastModifiedBy>Madla</cp:lastModifiedBy>
  <cp:revision>211</cp:revision>
  <dcterms:created xsi:type="dcterms:W3CDTF">2013-01-26T05:10:29Z</dcterms:created>
  <dcterms:modified xsi:type="dcterms:W3CDTF">2019-10-03T08:13:09Z</dcterms:modified>
</cp:coreProperties>
</file>