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0" r:id="rId4"/>
    <p:sldId id="258" r:id="rId5"/>
    <p:sldId id="260" r:id="rId6"/>
    <p:sldId id="263" r:id="rId7"/>
    <p:sldId id="264" r:id="rId8"/>
    <p:sldId id="268" r:id="rId9"/>
    <p:sldId id="262" r:id="rId10"/>
    <p:sldId id="271" r:id="rId11"/>
    <p:sldId id="267" r:id="rId12"/>
    <p:sldId id="269" r:id="rId13"/>
    <p:sldId id="273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88" autoAdjust="0"/>
  </p:normalViewPr>
  <p:slideViewPr>
    <p:cSldViewPr>
      <p:cViewPr varScale="1">
        <p:scale>
          <a:sx n="92" d="100"/>
          <a:sy n="92" d="100"/>
        </p:scale>
        <p:origin x="21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885B1-092E-466E-B45D-DD737402E307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469A9-0D8F-4043-BA70-4A586F713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36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aseline="0" dirty="0"/>
              <a:t>Terminologie</a:t>
            </a:r>
          </a:p>
          <a:p>
            <a:r>
              <a:rPr lang="en-GB" baseline="0" dirty="0"/>
              <a:t>h</a:t>
            </a:r>
            <a:r>
              <a:rPr lang="cs-CZ" baseline="0" dirty="0" err="1"/>
              <a:t>oofdzin</a:t>
            </a:r>
            <a:r>
              <a:rPr lang="cs-CZ" baseline="0" dirty="0"/>
              <a:t>= </a:t>
            </a:r>
            <a:r>
              <a:rPr lang="cs-CZ" baseline="0" dirty="0" err="1"/>
              <a:t>zelfstandige</a:t>
            </a:r>
            <a:r>
              <a:rPr lang="cs-CZ" baseline="0" dirty="0"/>
              <a:t> </a:t>
            </a:r>
            <a:r>
              <a:rPr lang="cs-CZ" baseline="0" dirty="0" err="1"/>
              <a:t>zin</a:t>
            </a:r>
            <a:r>
              <a:rPr lang="cs-CZ" baseline="0" dirty="0"/>
              <a:t> </a:t>
            </a:r>
            <a:r>
              <a:rPr lang="en-GB" baseline="0" dirty="0"/>
              <a:t>(</a:t>
            </a:r>
            <a:r>
              <a:rPr lang="en-GB" baseline="0" dirty="0" err="1"/>
              <a:t>een</a:t>
            </a:r>
            <a:r>
              <a:rPr lang="en-GB" baseline="0" dirty="0"/>
              <a:t> zin </a:t>
            </a:r>
            <a:r>
              <a:rPr lang="en-GB" baseline="0" dirty="0" err="1"/>
              <a:t>inclusief</a:t>
            </a:r>
            <a:r>
              <a:rPr lang="en-GB" baseline="0" dirty="0"/>
              <a:t> </a:t>
            </a:r>
            <a:r>
              <a:rPr lang="en-GB" baseline="0" dirty="0" err="1"/>
              <a:t>alle</a:t>
            </a:r>
            <a:r>
              <a:rPr lang="en-GB" baseline="0" dirty="0"/>
              <a:t> </a:t>
            </a:r>
            <a:r>
              <a:rPr lang="en-GB" baseline="0" dirty="0" err="1"/>
              <a:t>afhankelijke</a:t>
            </a:r>
            <a:r>
              <a:rPr lang="en-GB" baseline="0" dirty="0"/>
              <a:t> </a:t>
            </a:r>
            <a:r>
              <a:rPr lang="en-GB" baseline="0" dirty="0" err="1"/>
              <a:t>bijzinnen</a:t>
            </a:r>
            <a:r>
              <a:rPr lang="en-GB" baseline="0" dirty="0"/>
              <a:t>)</a:t>
            </a:r>
            <a:endParaRPr lang="cs-CZ" baseline="0" dirty="0"/>
          </a:p>
          <a:p>
            <a:r>
              <a:rPr lang="en-GB" baseline="0" dirty="0"/>
              <a:t>b</a:t>
            </a:r>
            <a:r>
              <a:rPr lang="cs-CZ" baseline="0" dirty="0" err="1"/>
              <a:t>ijzin</a:t>
            </a:r>
            <a:r>
              <a:rPr lang="cs-CZ" baseline="0" dirty="0"/>
              <a:t> = </a:t>
            </a:r>
            <a:r>
              <a:rPr lang="cs-CZ" baseline="0" dirty="0" err="1"/>
              <a:t>ondergeschikte</a:t>
            </a:r>
            <a:r>
              <a:rPr lang="cs-CZ" baseline="0" dirty="0"/>
              <a:t> </a:t>
            </a:r>
            <a:r>
              <a:rPr lang="cs-CZ" baseline="0" dirty="0" err="1"/>
              <a:t>zin</a:t>
            </a:r>
            <a:r>
              <a:rPr lang="cs-CZ" baseline="0" dirty="0"/>
              <a:t> = </a:t>
            </a:r>
            <a:r>
              <a:rPr lang="cs-CZ" baseline="0" dirty="0" err="1"/>
              <a:t>afhankelijke</a:t>
            </a:r>
            <a:r>
              <a:rPr lang="cs-CZ" baseline="0" dirty="0"/>
              <a:t> </a:t>
            </a:r>
            <a:r>
              <a:rPr lang="cs-CZ" baseline="0" dirty="0" err="1"/>
              <a:t>zin</a:t>
            </a:r>
            <a:endParaRPr lang="cs-CZ" baseline="0" dirty="0"/>
          </a:p>
          <a:p>
            <a:r>
              <a:rPr lang="cs-CZ" baseline="0" dirty="0" err="1"/>
              <a:t>rompzin</a:t>
            </a:r>
            <a:r>
              <a:rPr lang="cs-CZ" baseline="0" dirty="0"/>
              <a:t> = </a:t>
            </a:r>
            <a:r>
              <a:rPr lang="cs-CZ" baseline="0" dirty="0" err="1"/>
              <a:t>hoofdzin</a:t>
            </a:r>
            <a:r>
              <a:rPr lang="cs-CZ" baseline="0" dirty="0"/>
              <a:t> </a:t>
            </a:r>
            <a:r>
              <a:rPr lang="cs-CZ" baseline="0" dirty="0" err="1"/>
              <a:t>zonder</a:t>
            </a:r>
            <a:r>
              <a:rPr lang="cs-CZ" baseline="0" dirty="0"/>
              <a:t> </a:t>
            </a:r>
            <a:r>
              <a:rPr lang="cs-CZ" baseline="0" dirty="0" err="1"/>
              <a:t>bijzinnen</a:t>
            </a:r>
            <a:r>
              <a:rPr lang="cs-CZ" baseline="0" dirty="0"/>
              <a:t> (</a:t>
            </a:r>
            <a:r>
              <a:rPr lang="cs-CZ" baseline="0" dirty="0" err="1"/>
              <a:t>wat</a:t>
            </a:r>
            <a:r>
              <a:rPr lang="cs-CZ" baseline="0" dirty="0"/>
              <a:t> </a:t>
            </a:r>
            <a:r>
              <a:rPr lang="cs-CZ" baseline="0" dirty="0" err="1"/>
              <a:t>er</a:t>
            </a:r>
            <a:r>
              <a:rPr lang="cs-CZ" baseline="0" dirty="0"/>
              <a:t> </a:t>
            </a:r>
            <a:r>
              <a:rPr lang="cs-CZ" baseline="0" dirty="0" err="1"/>
              <a:t>overblijft</a:t>
            </a:r>
            <a:r>
              <a:rPr lang="cs-CZ" baseline="0" dirty="0"/>
              <a:t>) </a:t>
            </a:r>
            <a:endParaRPr lang="en-GB" baseline="0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NEVENSCHIKKING</a:t>
            </a:r>
          </a:p>
          <a:p>
            <a:r>
              <a:rPr lang="nl-NL" dirty="0"/>
              <a:t>In het algemeen verbinden nevenschikkende voegwoorden syntactisch gelijksoortige taalelementen</a:t>
            </a:r>
            <a:r>
              <a:rPr lang="cs-CZ" baseline="0" dirty="0"/>
              <a:t> = </a:t>
            </a:r>
            <a:r>
              <a:rPr lang="cs-CZ" dirty="0" err="1"/>
              <a:t>zinnen</a:t>
            </a:r>
            <a:r>
              <a:rPr lang="cs-CZ" dirty="0"/>
              <a:t>, </a:t>
            </a:r>
            <a:r>
              <a:rPr lang="cs-CZ" dirty="0" err="1"/>
              <a:t>constituenten</a:t>
            </a:r>
            <a:r>
              <a:rPr lang="cs-CZ" dirty="0"/>
              <a:t> en </a:t>
            </a:r>
            <a:r>
              <a:rPr lang="cs-CZ" dirty="0" err="1"/>
              <a:t>woorddelen</a:t>
            </a:r>
            <a:endParaRPr lang="en-GB" dirty="0"/>
          </a:p>
          <a:p>
            <a:r>
              <a:rPr lang="en-GB" dirty="0"/>
              <a:t>ONDERSCHIKKING</a:t>
            </a:r>
            <a:r>
              <a:rPr lang="en-GB" baseline="0" dirty="0"/>
              <a:t> – </a:t>
            </a:r>
            <a:r>
              <a:rPr lang="en-GB" baseline="0" dirty="0" err="1"/>
              <a:t>verbindt</a:t>
            </a:r>
            <a:r>
              <a:rPr lang="en-GB" baseline="0" dirty="0"/>
              <a:t> </a:t>
            </a:r>
            <a:r>
              <a:rPr lang="en-GB" baseline="0" dirty="0" err="1"/>
              <a:t>afhankelijke</a:t>
            </a:r>
            <a:r>
              <a:rPr lang="en-GB" baseline="0" dirty="0"/>
              <a:t> </a:t>
            </a:r>
            <a:r>
              <a:rPr lang="en-GB" baseline="0" dirty="0" err="1"/>
              <a:t>zinsdelen</a:t>
            </a:r>
            <a:r>
              <a:rPr lang="en-GB" baseline="0" dirty="0"/>
              <a:t> (</a:t>
            </a:r>
            <a:r>
              <a:rPr lang="en-GB" baseline="0" dirty="0" err="1"/>
              <a:t>woordgroepen</a:t>
            </a:r>
            <a:r>
              <a:rPr lang="en-GB" baseline="0" dirty="0"/>
              <a:t>, </a:t>
            </a:r>
            <a:r>
              <a:rPr lang="en-GB" baseline="0" dirty="0" err="1"/>
              <a:t>bijzinnen</a:t>
            </a:r>
            <a:r>
              <a:rPr lang="en-GB" baseline="0" dirty="0"/>
              <a:t>)</a:t>
            </a:r>
            <a:endParaRPr lang="nl-NL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04826-C51F-4CAF-B72A-7B69A02F8E7A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081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aseline="0" dirty="0"/>
              <a:t>Terminologie</a:t>
            </a:r>
          </a:p>
          <a:p>
            <a:r>
              <a:rPr lang="en-GB" baseline="0" dirty="0"/>
              <a:t>h</a:t>
            </a:r>
            <a:r>
              <a:rPr lang="cs-CZ" baseline="0" dirty="0" err="1"/>
              <a:t>oofdzin</a:t>
            </a:r>
            <a:r>
              <a:rPr lang="cs-CZ" baseline="0" dirty="0"/>
              <a:t>= </a:t>
            </a:r>
            <a:r>
              <a:rPr lang="cs-CZ" baseline="0" dirty="0" err="1"/>
              <a:t>zelfstandige</a:t>
            </a:r>
            <a:r>
              <a:rPr lang="cs-CZ" baseline="0" dirty="0"/>
              <a:t> </a:t>
            </a:r>
            <a:r>
              <a:rPr lang="cs-CZ" baseline="0" dirty="0" err="1"/>
              <a:t>zin</a:t>
            </a:r>
            <a:r>
              <a:rPr lang="cs-CZ" baseline="0" dirty="0"/>
              <a:t> </a:t>
            </a:r>
            <a:r>
              <a:rPr lang="en-GB" baseline="0" dirty="0"/>
              <a:t>(</a:t>
            </a:r>
            <a:r>
              <a:rPr lang="en-GB" baseline="0" dirty="0" err="1"/>
              <a:t>een</a:t>
            </a:r>
            <a:r>
              <a:rPr lang="en-GB" baseline="0" dirty="0"/>
              <a:t> zin </a:t>
            </a:r>
            <a:r>
              <a:rPr lang="en-GB" baseline="0" dirty="0" err="1"/>
              <a:t>inclusief</a:t>
            </a:r>
            <a:r>
              <a:rPr lang="en-GB" baseline="0" dirty="0"/>
              <a:t> </a:t>
            </a:r>
            <a:r>
              <a:rPr lang="en-GB" baseline="0" dirty="0" err="1"/>
              <a:t>alle</a:t>
            </a:r>
            <a:r>
              <a:rPr lang="en-GB" baseline="0" dirty="0"/>
              <a:t> </a:t>
            </a:r>
            <a:r>
              <a:rPr lang="en-GB" baseline="0" dirty="0" err="1"/>
              <a:t>afhankelijke</a:t>
            </a:r>
            <a:r>
              <a:rPr lang="en-GB" baseline="0" dirty="0"/>
              <a:t> </a:t>
            </a:r>
            <a:r>
              <a:rPr lang="en-GB" baseline="0" dirty="0" err="1"/>
              <a:t>bijzinnen</a:t>
            </a:r>
            <a:r>
              <a:rPr lang="en-GB" baseline="0" dirty="0"/>
              <a:t>)</a:t>
            </a:r>
            <a:endParaRPr lang="cs-CZ" baseline="0" dirty="0"/>
          </a:p>
          <a:p>
            <a:r>
              <a:rPr lang="en-GB" baseline="0" dirty="0"/>
              <a:t>b</a:t>
            </a:r>
            <a:r>
              <a:rPr lang="cs-CZ" baseline="0" dirty="0" err="1"/>
              <a:t>ijzin</a:t>
            </a:r>
            <a:r>
              <a:rPr lang="cs-CZ" baseline="0" dirty="0"/>
              <a:t> = </a:t>
            </a:r>
            <a:r>
              <a:rPr lang="cs-CZ" baseline="0" dirty="0" err="1"/>
              <a:t>ondergeschikte</a:t>
            </a:r>
            <a:r>
              <a:rPr lang="cs-CZ" baseline="0" dirty="0"/>
              <a:t> </a:t>
            </a:r>
            <a:r>
              <a:rPr lang="cs-CZ" baseline="0" dirty="0" err="1"/>
              <a:t>zin</a:t>
            </a:r>
            <a:r>
              <a:rPr lang="cs-CZ" baseline="0" dirty="0"/>
              <a:t> = </a:t>
            </a:r>
            <a:r>
              <a:rPr lang="cs-CZ" baseline="0" dirty="0" err="1"/>
              <a:t>afhankelijke</a:t>
            </a:r>
            <a:r>
              <a:rPr lang="cs-CZ" baseline="0" dirty="0"/>
              <a:t> </a:t>
            </a:r>
            <a:r>
              <a:rPr lang="cs-CZ" baseline="0" dirty="0" err="1"/>
              <a:t>zin</a:t>
            </a:r>
            <a:endParaRPr lang="cs-CZ" baseline="0" dirty="0"/>
          </a:p>
          <a:p>
            <a:r>
              <a:rPr lang="cs-CZ" baseline="0" dirty="0" err="1"/>
              <a:t>rompzin</a:t>
            </a:r>
            <a:r>
              <a:rPr lang="cs-CZ" baseline="0" dirty="0"/>
              <a:t> = </a:t>
            </a:r>
            <a:r>
              <a:rPr lang="cs-CZ" baseline="0" dirty="0" err="1"/>
              <a:t>hoofdzin</a:t>
            </a:r>
            <a:r>
              <a:rPr lang="cs-CZ" baseline="0" dirty="0"/>
              <a:t> </a:t>
            </a:r>
            <a:r>
              <a:rPr lang="cs-CZ" baseline="0" dirty="0" err="1"/>
              <a:t>zonder</a:t>
            </a:r>
            <a:r>
              <a:rPr lang="cs-CZ" baseline="0" dirty="0"/>
              <a:t> </a:t>
            </a:r>
            <a:r>
              <a:rPr lang="cs-CZ" baseline="0" dirty="0" err="1"/>
              <a:t>bijzinnen</a:t>
            </a:r>
            <a:r>
              <a:rPr lang="cs-CZ" baseline="0" dirty="0"/>
              <a:t> (</a:t>
            </a:r>
            <a:r>
              <a:rPr lang="cs-CZ" baseline="0" dirty="0" err="1"/>
              <a:t>wat</a:t>
            </a:r>
            <a:r>
              <a:rPr lang="cs-CZ" baseline="0" dirty="0"/>
              <a:t> </a:t>
            </a:r>
            <a:r>
              <a:rPr lang="cs-CZ" baseline="0" dirty="0" err="1"/>
              <a:t>er</a:t>
            </a:r>
            <a:r>
              <a:rPr lang="cs-CZ" baseline="0" dirty="0"/>
              <a:t> </a:t>
            </a:r>
            <a:r>
              <a:rPr lang="cs-CZ" baseline="0" dirty="0" err="1"/>
              <a:t>overblijft</a:t>
            </a:r>
            <a:r>
              <a:rPr lang="cs-CZ" baseline="0" dirty="0"/>
              <a:t>) </a:t>
            </a:r>
            <a:endParaRPr lang="en-GB" baseline="0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NEVENSCHIKKING</a:t>
            </a:r>
          </a:p>
          <a:p>
            <a:r>
              <a:rPr lang="nl-NL" dirty="0"/>
              <a:t>In het algemeen verbinden nevenschikkende voegwoorden syntactisch gelijksoortige taalelementen</a:t>
            </a:r>
            <a:r>
              <a:rPr lang="cs-CZ" baseline="0" dirty="0"/>
              <a:t> = </a:t>
            </a:r>
            <a:r>
              <a:rPr lang="cs-CZ" dirty="0" err="1"/>
              <a:t>zinnen</a:t>
            </a:r>
            <a:r>
              <a:rPr lang="cs-CZ" dirty="0"/>
              <a:t>, </a:t>
            </a:r>
            <a:r>
              <a:rPr lang="cs-CZ" dirty="0" err="1"/>
              <a:t>constituenten</a:t>
            </a:r>
            <a:r>
              <a:rPr lang="cs-CZ" dirty="0"/>
              <a:t> en </a:t>
            </a:r>
            <a:r>
              <a:rPr lang="cs-CZ" dirty="0" err="1"/>
              <a:t>woorddelen</a:t>
            </a:r>
            <a:endParaRPr lang="en-GB" dirty="0"/>
          </a:p>
          <a:p>
            <a:r>
              <a:rPr lang="en-GB" dirty="0"/>
              <a:t>ONDERSCHIKKING</a:t>
            </a:r>
            <a:r>
              <a:rPr lang="en-GB" baseline="0" dirty="0"/>
              <a:t> – </a:t>
            </a:r>
            <a:r>
              <a:rPr lang="en-GB" baseline="0" dirty="0" err="1"/>
              <a:t>verbindt</a:t>
            </a:r>
            <a:r>
              <a:rPr lang="en-GB" baseline="0" dirty="0"/>
              <a:t> </a:t>
            </a:r>
            <a:r>
              <a:rPr lang="en-GB" baseline="0" dirty="0" err="1"/>
              <a:t>afhankelijke</a:t>
            </a:r>
            <a:r>
              <a:rPr lang="en-GB" baseline="0" dirty="0"/>
              <a:t> </a:t>
            </a:r>
            <a:r>
              <a:rPr lang="en-GB" baseline="0" dirty="0" err="1"/>
              <a:t>zinsdelen</a:t>
            </a:r>
            <a:r>
              <a:rPr lang="en-GB" baseline="0" dirty="0"/>
              <a:t> (</a:t>
            </a:r>
            <a:r>
              <a:rPr lang="en-GB" baseline="0" dirty="0" err="1"/>
              <a:t>woordgroepen</a:t>
            </a:r>
            <a:r>
              <a:rPr lang="en-GB" baseline="0" dirty="0"/>
              <a:t>, </a:t>
            </a:r>
            <a:r>
              <a:rPr lang="en-GB" baseline="0" dirty="0" err="1"/>
              <a:t>bijzinnen</a:t>
            </a:r>
            <a:r>
              <a:rPr lang="en-GB" baseline="0" dirty="0"/>
              <a:t>)</a:t>
            </a:r>
            <a:endParaRPr lang="nl-NL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04826-C51F-4CAF-B72A-7B69A02F8E7A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445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baseline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469A9-0D8F-4043-BA70-4A586F71300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NEVENSCHIKKING / COODINATIE/</a:t>
            </a:r>
            <a:r>
              <a:rPr lang="nl-NL" baseline="0" dirty="0"/>
              <a:t> </a:t>
            </a:r>
            <a:r>
              <a:rPr lang="nl-NL" dirty="0"/>
              <a:t> PARATAXIS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- In het algemeen verbinden nevenschikkende </a:t>
            </a:r>
            <a:r>
              <a:rPr lang="nl-NL" b="1" dirty="0"/>
              <a:t>voegwoorden syntactisch gelijksoortige taalelementen.</a:t>
            </a:r>
            <a:endParaRPr lang="cs-CZ" b="1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LET OP: </a:t>
            </a:r>
            <a:r>
              <a:rPr lang="cs-CZ" dirty="0"/>
              <a:t>odporovací</a:t>
            </a:r>
            <a:r>
              <a:rPr lang="en-GB" baseline="0" dirty="0"/>
              <a:t> x </a:t>
            </a:r>
            <a:r>
              <a:rPr lang="cs-CZ" dirty="0"/>
              <a:t>vylučovací </a:t>
            </a:r>
            <a:r>
              <a:rPr lang="en-GB" dirty="0" err="1"/>
              <a:t>poměr</a:t>
            </a:r>
            <a:r>
              <a:rPr lang="en-GB" baseline="0" dirty="0"/>
              <a:t> </a:t>
            </a:r>
            <a:r>
              <a:rPr lang="cs-CZ" baseline="0" dirty="0"/>
              <a:t> = v NL oboje jako </a:t>
            </a:r>
            <a:r>
              <a:rPr lang="cs-CZ" b="1" i="1" baseline="0" dirty="0" err="1"/>
              <a:t>tegenstellend</a:t>
            </a:r>
            <a:endParaRPr lang="cs-CZ" b="1" i="1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/>
              <a:t>- Důvodové</a:t>
            </a:r>
            <a:r>
              <a:rPr lang="en-GB" baseline="0" dirty="0"/>
              <a:t>/</a:t>
            </a:r>
            <a:r>
              <a:rPr lang="en-GB" baseline="0" dirty="0" err="1"/>
              <a:t>přičinné</a:t>
            </a:r>
            <a:r>
              <a:rPr lang="cs-CZ" baseline="0" dirty="0"/>
              <a:t> (neboť, </a:t>
            </a:r>
            <a:r>
              <a:rPr lang="cs-CZ" baseline="0" dirty="0" err="1"/>
              <a:t>vzdyt</a:t>
            </a:r>
            <a:r>
              <a:rPr lang="cs-CZ" baseline="0" dirty="0"/>
              <a:t>, totiž = WANT, důsledkové (proto, a tedy… = DUS)</a:t>
            </a:r>
            <a:endParaRPr lang="cs-CZ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err="1"/>
              <a:t>Voegwoorden</a:t>
            </a:r>
            <a:r>
              <a:rPr lang="en-GB" baseline="0" dirty="0"/>
              <a:t>  x </a:t>
            </a:r>
            <a:r>
              <a:rPr lang="cs-CZ" baseline="0" dirty="0" err="1"/>
              <a:t>voegwoordelijke</a:t>
            </a:r>
            <a:r>
              <a:rPr lang="cs-CZ" baseline="0" dirty="0"/>
              <a:t> </a:t>
            </a:r>
            <a:r>
              <a:rPr lang="cs-CZ" baseline="0" dirty="0" err="1"/>
              <a:t>bijwoorden</a:t>
            </a:r>
            <a:r>
              <a:rPr lang="en-GB" baseline="0" dirty="0"/>
              <a:t> (</a:t>
            </a:r>
            <a:r>
              <a:rPr lang="nl-NL" dirty="0"/>
              <a:t>bovendien, echter, trouwens, nochtans, desondanks, ook</a:t>
            </a:r>
            <a:r>
              <a:rPr lang="en-GB" baseline="0" dirty="0"/>
              <a:t>…)</a:t>
            </a:r>
            <a:r>
              <a:rPr lang="cs-CZ" baseline="0" dirty="0"/>
              <a:t> –</a:t>
            </a:r>
            <a:r>
              <a:rPr lang="cs-CZ" baseline="0" dirty="0" err="1"/>
              <a:t>beho</a:t>
            </a:r>
            <a:r>
              <a:rPr lang="en-GB" baseline="0" dirty="0" err="1"/>
              <a:t>ren</a:t>
            </a:r>
            <a:r>
              <a:rPr lang="cs-CZ" baseline="0" dirty="0"/>
              <a:t> </a:t>
            </a:r>
            <a:r>
              <a:rPr lang="cs-CZ" baseline="0" dirty="0" err="1"/>
              <a:t>tot</a:t>
            </a:r>
            <a:r>
              <a:rPr lang="cs-CZ" baseline="0" dirty="0"/>
              <a:t> de </a:t>
            </a:r>
            <a:r>
              <a:rPr lang="cs-CZ" baseline="0" dirty="0" err="1"/>
              <a:t>zinstructuur</a:t>
            </a:r>
            <a:r>
              <a:rPr lang="cs-CZ" baseline="0" dirty="0"/>
              <a:t>...</a:t>
            </a:r>
          </a:p>
          <a:p>
            <a:endParaRPr lang="cs-CZ" b="1" dirty="0"/>
          </a:p>
          <a:p>
            <a:pPr marL="0" indent="0">
              <a:buFontTx/>
              <a:buNone/>
            </a:pPr>
            <a:r>
              <a:rPr lang="cs-CZ" b="1" u="sng" baseline="0" dirty="0"/>
              <a:t>NOCH</a:t>
            </a:r>
            <a:r>
              <a:rPr lang="en-GB" b="1" u="sng" baseline="0" dirty="0"/>
              <a:t>- </a:t>
            </a:r>
            <a:r>
              <a:rPr lang="en-GB" b="0" u="none" baseline="0" dirty="0"/>
              <a:t>A</a:t>
            </a:r>
            <a:r>
              <a:rPr lang="cs-CZ" dirty="0" err="1"/>
              <a:t>aneenschakelend</a:t>
            </a:r>
            <a:r>
              <a:rPr lang="cs-CZ" dirty="0"/>
              <a:t> </a:t>
            </a:r>
            <a:r>
              <a:rPr lang="cs-CZ" dirty="0" err="1"/>
              <a:t>verband</a:t>
            </a:r>
            <a:r>
              <a:rPr lang="cs-CZ" b="1" u="sng" baseline="0" dirty="0"/>
              <a:t> ani </a:t>
            </a:r>
            <a:r>
              <a:rPr lang="cs-CZ" b="1" i="1" u="none" baseline="0" dirty="0"/>
              <a:t>(= en </a:t>
            </a:r>
            <a:r>
              <a:rPr lang="cs-CZ" b="1" i="1" u="none" baseline="0" dirty="0" err="1"/>
              <a:t>ook</a:t>
            </a:r>
            <a:r>
              <a:rPr lang="cs-CZ" b="1" i="1" u="none" baseline="0" dirty="0"/>
              <a:t> </a:t>
            </a:r>
            <a:r>
              <a:rPr lang="cs-CZ" b="1" i="1" u="none" baseline="0" dirty="0" err="1"/>
              <a:t>niet</a:t>
            </a:r>
            <a:r>
              <a:rPr lang="cs-CZ" b="1" i="1" u="none" baseline="0" dirty="0"/>
              <a:t>)</a:t>
            </a:r>
          </a:p>
          <a:p>
            <a:pPr marL="171450" indent="-171450">
              <a:buFontTx/>
              <a:buChar char="-"/>
            </a:pPr>
            <a:r>
              <a:rPr lang="nl-NL" b="1" dirty="0"/>
              <a:t>'Anne NOCH / EN OOK NIET Myra had het gezien' of 'Noch Anne, noch Myra had het gezien'?</a:t>
            </a:r>
            <a:r>
              <a:rPr lang="nl-NL" dirty="0"/>
              <a:t>	</a:t>
            </a:r>
            <a:endParaRPr lang="en-GB" dirty="0"/>
          </a:p>
          <a:p>
            <a:pPr marL="171450" indent="-171450">
              <a:buFontTx/>
              <a:buChar char="-"/>
            </a:pPr>
            <a:r>
              <a:rPr lang="nl-NL" dirty="0"/>
              <a:t>Ze hadden tijd </a:t>
            </a:r>
            <a:r>
              <a:rPr lang="nl-NL" i="1" dirty="0"/>
              <a:t>NOCH</a:t>
            </a:r>
            <a:r>
              <a:rPr lang="nl-NL" i="1" baseline="0" dirty="0"/>
              <a:t> / EEN OOK GEEN</a:t>
            </a:r>
            <a:r>
              <a:rPr lang="nl-NL" dirty="0"/>
              <a:t> lust. </a:t>
            </a:r>
            <a:endParaRPr lang="cs-CZ" dirty="0"/>
          </a:p>
          <a:p>
            <a:pPr marL="0" indent="0">
              <a:buFontTx/>
              <a:buNone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Tx/>
              <a:buNone/>
            </a:pPr>
            <a:r>
              <a:rPr lang="nl-NL" i="1" dirty="0"/>
              <a:t>NOCH</a:t>
            </a:r>
            <a:r>
              <a:rPr lang="nl-NL" dirty="0"/>
              <a:t> komt ook voor </a:t>
            </a:r>
            <a:r>
              <a:rPr lang="nl-NL" u="sng" dirty="0"/>
              <a:t>in de vaste uitdrukkingen </a:t>
            </a:r>
            <a:r>
              <a:rPr lang="nl-NL" i="1" dirty="0"/>
              <a:t>kind noch kraai hebben, geld noch goed hebben, heg noch steg weten, boe noch bah </a:t>
            </a:r>
            <a:r>
              <a:rPr lang="nl-NL" i="1" u="none" dirty="0"/>
              <a:t>zeggen</a:t>
            </a:r>
            <a:r>
              <a:rPr lang="en-GB" i="1" u="none" dirty="0"/>
              <a:t>,</a:t>
            </a:r>
            <a:r>
              <a:rPr lang="en-GB" i="1" u="none" baseline="0" dirty="0"/>
              <a:t> </a:t>
            </a:r>
            <a:r>
              <a:rPr lang="nl-NL" i="1" u="none" dirty="0"/>
              <a:t>van tijd </a:t>
            </a:r>
            <a:r>
              <a:rPr lang="nl-NL" sz="1200" b="1" i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noch</a:t>
            </a:r>
            <a:r>
              <a:rPr lang="nl-NL" i="1" u="none" dirty="0"/>
              <a:t> uur weten,</a:t>
            </a:r>
            <a:r>
              <a:rPr lang="nl-NL" i="1" u="none" baseline="0" dirty="0"/>
              <a:t> </a:t>
            </a:r>
            <a:r>
              <a:rPr lang="cs-CZ" sz="1200" i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cs-CZ" sz="1200" i="1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noch</a:t>
            </a:r>
            <a:r>
              <a:rPr lang="cs-CZ" sz="1200" i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vlees</a:t>
            </a:r>
            <a:r>
              <a:rPr lang="cs-CZ" sz="1200" i="1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zijn</a:t>
            </a: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469A9-0D8F-4043-BA70-4A586F71300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Of</a:t>
            </a:r>
            <a:r>
              <a:rPr lang="cs-CZ" dirty="0"/>
              <a:t> en dat – </a:t>
            </a:r>
            <a:r>
              <a:rPr lang="cs-CZ" dirty="0" err="1"/>
              <a:t>ook</a:t>
            </a:r>
            <a:r>
              <a:rPr lang="cs-CZ" dirty="0"/>
              <a:t> in </a:t>
            </a:r>
            <a:r>
              <a:rPr lang="cs-CZ" dirty="0" err="1"/>
              <a:t>uitroepende</a:t>
            </a:r>
            <a:r>
              <a:rPr lang="cs-CZ" dirty="0"/>
              <a:t> </a:t>
            </a:r>
            <a:r>
              <a:rPr lang="cs-CZ" dirty="0" err="1"/>
              <a:t>zinnen</a:t>
            </a:r>
            <a:r>
              <a:rPr lang="cs-CZ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gek</a:t>
            </a:r>
            <a:r>
              <a:rPr lang="cs-CZ" dirty="0"/>
              <a:t> dat </a:t>
            </a:r>
            <a:r>
              <a:rPr lang="cs-CZ" dirty="0" err="1"/>
              <a:t>hij</a:t>
            </a:r>
            <a:r>
              <a:rPr lang="cs-CZ" baseline="0" dirty="0"/>
              <a:t> </a:t>
            </a:r>
            <a:r>
              <a:rPr lang="cs-CZ" baseline="0" dirty="0" err="1"/>
              <a:t>is</a:t>
            </a:r>
            <a:r>
              <a:rPr lang="cs-CZ" baseline="0" dirty="0"/>
              <a:t>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/>
              <a:t>Nou </a:t>
            </a:r>
            <a:r>
              <a:rPr lang="cs-CZ" baseline="0" dirty="0" err="1"/>
              <a:t>of</a:t>
            </a:r>
            <a:r>
              <a:rPr lang="cs-CZ" baseline="0" dirty="0"/>
              <a:t> </a:t>
            </a:r>
            <a:r>
              <a:rPr lang="cs-CZ" baseline="0" dirty="0" err="1"/>
              <a:t>ik</a:t>
            </a:r>
            <a:r>
              <a:rPr lang="cs-CZ" baseline="0" dirty="0"/>
              <a:t> </a:t>
            </a:r>
            <a:r>
              <a:rPr lang="cs-CZ" baseline="0" dirty="0" err="1"/>
              <a:t>het</a:t>
            </a:r>
            <a:r>
              <a:rPr lang="cs-CZ" baseline="0" dirty="0"/>
              <a:t> </a:t>
            </a:r>
            <a:r>
              <a:rPr lang="cs-CZ" baseline="0" dirty="0" err="1"/>
              <a:t>weet</a:t>
            </a:r>
            <a:r>
              <a:rPr lang="cs-CZ" baseline="0" dirty="0"/>
              <a:t>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baseline="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469A9-0D8F-4043-BA70-4A586F71300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75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Úkol: na </a:t>
            </a:r>
            <a:r>
              <a:rPr lang="en-GB" dirty="0"/>
              <a:t>10</a:t>
            </a:r>
            <a:r>
              <a:rPr lang="cs-CZ" dirty="0"/>
              <a:t> spoj</a:t>
            </a:r>
            <a:r>
              <a:rPr lang="en-GB" dirty="0" err="1"/>
              <a:t>ek</a:t>
            </a:r>
            <a:r>
              <a:rPr lang="cs-CZ" baseline="0" dirty="0"/>
              <a:t> </a:t>
            </a:r>
            <a:r>
              <a:rPr lang="cs-CZ" baseline="0" dirty="0" err="1"/>
              <a:t>vytvo</a:t>
            </a:r>
            <a:r>
              <a:rPr lang="en-GB" baseline="0" dirty="0" err="1"/>
              <a:t>řte</a:t>
            </a:r>
            <a:r>
              <a:rPr lang="cs-CZ" baseline="0" dirty="0"/>
              <a:t> vetu s </a:t>
            </a:r>
            <a:r>
              <a:rPr lang="cs-CZ" baseline="0" dirty="0" err="1"/>
              <a:t>jasn</a:t>
            </a:r>
            <a:r>
              <a:rPr lang="en-GB" baseline="0" dirty="0"/>
              <a:t>ý</a:t>
            </a:r>
            <a:r>
              <a:rPr lang="cs-CZ" baseline="0" dirty="0"/>
              <a:t>m obsahem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469A9-0D8F-4043-BA70-4A586F71300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83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Ik</a:t>
            </a:r>
            <a:r>
              <a:rPr lang="cs-CZ" dirty="0"/>
              <a:t> ben </a:t>
            </a:r>
            <a:r>
              <a:rPr lang="cs-CZ" dirty="0" err="1"/>
              <a:t>ziek</a:t>
            </a:r>
            <a:r>
              <a:rPr lang="cs-CZ" dirty="0"/>
              <a:t> </a:t>
            </a:r>
            <a:r>
              <a:rPr lang="cs-CZ" dirty="0" err="1"/>
              <a:t>daarom</a:t>
            </a:r>
            <a:r>
              <a:rPr lang="cs-CZ" dirty="0"/>
              <a:t> </a:t>
            </a:r>
            <a:r>
              <a:rPr lang="cs-CZ" dirty="0" err="1"/>
              <a:t>ga</a:t>
            </a:r>
            <a:r>
              <a:rPr lang="cs-CZ" dirty="0"/>
              <a:t> </a:t>
            </a:r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 </a:t>
            </a:r>
            <a:r>
              <a:rPr lang="cs-CZ" dirty="0" err="1"/>
              <a:t>mee</a:t>
            </a:r>
            <a:r>
              <a:rPr lang="cs-CZ" dirty="0"/>
              <a:t>. </a:t>
            </a:r>
          </a:p>
          <a:p>
            <a:r>
              <a:rPr lang="cs-CZ" sz="1200" b="1" i="1" kern="1200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D</a:t>
            </a:r>
            <a:r>
              <a:rPr lang="cs-CZ" i="1" dirty="0"/>
              <a:t>e </a:t>
            </a:r>
            <a:r>
              <a:rPr lang="cs-CZ" i="1" dirty="0" err="1"/>
              <a:t>trein</a:t>
            </a:r>
            <a:r>
              <a:rPr lang="cs-CZ" i="1" dirty="0"/>
              <a:t> had </a:t>
            </a:r>
            <a:r>
              <a:rPr lang="cs-CZ" i="1" dirty="0" err="1"/>
              <a:t>vertraging</a:t>
            </a:r>
            <a:r>
              <a:rPr lang="cs-CZ" i="1" dirty="0"/>
              <a:t>; </a:t>
            </a:r>
            <a:r>
              <a:rPr lang="cs-CZ" i="1" dirty="0" err="1"/>
              <a:t>daardoor</a:t>
            </a:r>
            <a:r>
              <a:rPr lang="cs-CZ" i="1" dirty="0"/>
              <a:t> </a:t>
            </a:r>
            <a:r>
              <a:rPr lang="cs-CZ" i="1" dirty="0" err="1"/>
              <a:t>kwam</a:t>
            </a:r>
            <a:r>
              <a:rPr lang="cs-CZ" i="1" dirty="0"/>
              <a:t> </a:t>
            </a:r>
            <a:r>
              <a:rPr lang="cs-CZ" i="1" dirty="0" err="1"/>
              <a:t>ik</a:t>
            </a:r>
            <a:r>
              <a:rPr lang="cs-CZ" i="1" dirty="0"/>
              <a:t> </a:t>
            </a:r>
            <a:r>
              <a:rPr lang="cs-CZ" i="1" dirty="0" err="1"/>
              <a:t>te</a:t>
            </a:r>
            <a:r>
              <a:rPr lang="cs-CZ" i="1" dirty="0"/>
              <a:t> </a:t>
            </a:r>
            <a:r>
              <a:rPr lang="cs-CZ" i="1" dirty="0" err="1"/>
              <a:t>laat</a:t>
            </a:r>
            <a:r>
              <a:rPr lang="cs-CZ" i="1" dirty="0"/>
              <a:t>.</a:t>
            </a:r>
          </a:p>
          <a:p>
            <a:r>
              <a:rPr lang="cs-CZ" i="1" dirty="0" err="1"/>
              <a:t>We</a:t>
            </a:r>
            <a:r>
              <a:rPr lang="cs-CZ" i="1" dirty="0"/>
              <a:t> </a:t>
            </a:r>
            <a:r>
              <a:rPr lang="cs-CZ" i="1" dirty="0" err="1"/>
              <a:t>gaan</a:t>
            </a:r>
            <a:r>
              <a:rPr lang="cs-CZ" i="1" dirty="0"/>
              <a:t> </a:t>
            </a:r>
            <a:r>
              <a:rPr lang="cs-CZ" i="1" dirty="0" err="1"/>
              <a:t>eten</a:t>
            </a:r>
            <a:r>
              <a:rPr lang="cs-CZ" i="1" dirty="0"/>
              <a:t>, </a:t>
            </a:r>
            <a:r>
              <a:rPr lang="cs-CZ" i="1" dirty="0" err="1"/>
              <a:t>daarvoor</a:t>
            </a:r>
            <a:r>
              <a:rPr lang="cs-CZ" i="1" dirty="0"/>
              <a:t> dek </a:t>
            </a:r>
            <a:r>
              <a:rPr lang="cs-CZ" i="1" dirty="0" err="1"/>
              <a:t>ik</a:t>
            </a:r>
            <a:r>
              <a:rPr lang="cs-CZ" i="1" dirty="0"/>
              <a:t> de </a:t>
            </a:r>
            <a:r>
              <a:rPr lang="cs-CZ" i="1" dirty="0" err="1"/>
              <a:t>tafel</a:t>
            </a:r>
            <a:r>
              <a:rPr lang="cs-CZ" i="1" dirty="0"/>
              <a:t>.</a:t>
            </a:r>
          </a:p>
          <a:p>
            <a:r>
              <a:rPr lang="cs-CZ" sz="1200" dirty="0" err="1"/>
              <a:t>Ik</a:t>
            </a:r>
            <a:r>
              <a:rPr lang="cs-CZ" sz="1200" dirty="0"/>
              <a:t> </a:t>
            </a:r>
            <a:r>
              <a:rPr lang="cs-CZ" sz="1200" dirty="0" err="1"/>
              <a:t>heb</a:t>
            </a:r>
            <a:r>
              <a:rPr lang="cs-CZ" sz="1200" dirty="0"/>
              <a:t> </a:t>
            </a:r>
            <a:r>
              <a:rPr lang="cs-CZ" sz="1200" dirty="0" err="1"/>
              <a:t>goed</a:t>
            </a:r>
            <a:r>
              <a:rPr lang="cs-CZ" sz="1200" dirty="0"/>
              <a:t> </a:t>
            </a:r>
            <a:r>
              <a:rPr lang="cs-CZ" sz="1200" dirty="0" err="1"/>
              <a:t>Nederlands</a:t>
            </a:r>
            <a:r>
              <a:rPr lang="cs-CZ" sz="1200" dirty="0"/>
              <a:t> </a:t>
            </a:r>
            <a:r>
              <a:rPr lang="cs-CZ" sz="1200" dirty="0" err="1"/>
              <a:t>geleerd</a:t>
            </a:r>
            <a:r>
              <a:rPr lang="cs-CZ" sz="1200" dirty="0"/>
              <a:t> en </a:t>
            </a:r>
            <a:r>
              <a:rPr lang="cs-CZ" sz="1200" dirty="0" err="1"/>
              <a:t>daarna</a:t>
            </a:r>
            <a:r>
              <a:rPr lang="cs-CZ" sz="1200" dirty="0"/>
              <a:t> </a:t>
            </a:r>
            <a:r>
              <a:rPr lang="cs-CZ" sz="1200" dirty="0" err="1"/>
              <a:t>heb</a:t>
            </a:r>
            <a:r>
              <a:rPr lang="cs-CZ" sz="1200" dirty="0"/>
              <a:t> </a:t>
            </a:r>
            <a:r>
              <a:rPr lang="cs-CZ" sz="1200" dirty="0" err="1"/>
              <a:t>ik</a:t>
            </a:r>
            <a:r>
              <a:rPr lang="cs-CZ" sz="1200" dirty="0"/>
              <a:t> </a:t>
            </a:r>
            <a:r>
              <a:rPr lang="cs-CZ" sz="1200" dirty="0" err="1"/>
              <a:t>goed</a:t>
            </a:r>
            <a:r>
              <a:rPr lang="cs-CZ" sz="1200" dirty="0"/>
              <a:t> </a:t>
            </a:r>
            <a:r>
              <a:rPr lang="cs-CZ" sz="1200" dirty="0" err="1"/>
              <a:t>werk</a:t>
            </a:r>
            <a:r>
              <a:rPr lang="cs-CZ" sz="1200" dirty="0"/>
              <a:t> </a:t>
            </a:r>
            <a:r>
              <a:rPr lang="cs-CZ" sz="1200" dirty="0" err="1"/>
              <a:t>gevonden</a:t>
            </a:r>
            <a:r>
              <a:rPr lang="cs-CZ" sz="1200" dirty="0"/>
              <a:t>….</a:t>
            </a:r>
            <a:endParaRPr lang="cs-CZ" i="1" dirty="0"/>
          </a:p>
          <a:p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9A9-0D8F-4043-BA70-4A586F71300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765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baseline="0" dirty="0" err="1"/>
              <a:t>Althans</a:t>
            </a:r>
            <a:r>
              <a:rPr lang="cs-CZ" baseline="0" dirty="0"/>
              <a:t> ( </a:t>
            </a:r>
            <a:r>
              <a:rPr lang="cs-CZ" baseline="0" dirty="0" err="1"/>
              <a:t>formeel</a:t>
            </a:r>
            <a:r>
              <a:rPr lang="cs-CZ" baseline="0" dirty="0"/>
              <a:t>, </a:t>
            </a:r>
            <a:r>
              <a:rPr lang="cs-CZ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alespon</a:t>
            </a:r>
            <a:r>
              <a:rPr lang="cs-CZ" baseline="0" dirty="0"/>
              <a:t>) = </a:t>
            </a:r>
            <a:r>
              <a:rPr lang="nl-NL" b="1" dirty="0"/>
              <a:t>je gebruikt dit woord als je je eerdere uitspraak nuanceert</a:t>
            </a:r>
            <a:endParaRPr lang="cs-CZ" b="1" dirty="0"/>
          </a:p>
          <a:p>
            <a:r>
              <a:rPr lang="nl-NL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 doe mee met de loterij, althans voorlopig.`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(= ten </a:t>
            </a:r>
            <a:r>
              <a:rPr lang="cs-CZ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minste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veel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…) – </a:t>
            </a:r>
            <a:r>
              <a:rPr lang="cs-CZ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alespon</a:t>
            </a:r>
            <a:r>
              <a:rPr lang="cs-CZ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endParaRPr lang="cs-CZ" baseline="0" dirty="0"/>
          </a:p>
          <a:p>
            <a:endParaRPr lang="cs-CZ" baseline="0" dirty="0"/>
          </a:p>
          <a:p>
            <a:r>
              <a:rPr lang="cs-CZ" b="1" baseline="0" dirty="0" err="1"/>
              <a:t>Derhalve</a:t>
            </a:r>
            <a:r>
              <a:rPr lang="cs-CZ" baseline="0" dirty="0"/>
              <a:t> (tedy, tudíž)</a:t>
            </a:r>
          </a:p>
          <a:p>
            <a:endParaRPr lang="cs-CZ" baseline="0" dirty="0"/>
          </a:p>
          <a:p>
            <a:r>
              <a:rPr lang="en-GB" baseline="0" dirty="0" err="1"/>
              <a:t>Další</a:t>
            </a:r>
            <a:r>
              <a:rPr lang="en-GB" baseline="0" dirty="0"/>
              <a:t> </a:t>
            </a:r>
            <a:r>
              <a:rPr lang="en-GB" baseline="0" dirty="0" err="1"/>
              <a:t>spojovací</a:t>
            </a:r>
            <a:r>
              <a:rPr lang="en-GB" baseline="0" dirty="0"/>
              <a:t> </a:t>
            </a:r>
            <a:r>
              <a:rPr lang="en-GB" baseline="0" dirty="0" err="1"/>
              <a:t>příslovce</a:t>
            </a:r>
            <a:r>
              <a:rPr lang="en-GB" baseline="0" dirty="0"/>
              <a:t> / conjunct: </a:t>
            </a:r>
            <a:r>
              <a:rPr lang="cs-CZ" b="1" i="1" dirty="0" err="1">
                <a:solidFill>
                  <a:srgbClr val="FF0000"/>
                </a:solidFill>
              </a:rPr>
              <a:t>integendeel</a:t>
            </a:r>
            <a:r>
              <a:rPr lang="cs-CZ" b="1" i="1" dirty="0">
                <a:solidFill>
                  <a:srgbClr val="FF0000"/>
                </a:solidFill>
              </a:rPr>
              <a:t>, </a:t>
            </a:r>
            <a:r>
              <a:rPr lang="cs-CZ" b="1" i="1" dirty="0" err="1">
                <a:solidFill>
                  <a:srgbClr val="FF0000"/>
                </a:solidFill>
              </a:rPr>
              <a:t>niettemin</a:t>
            </a:r>
            <a:r>
              <a:rPr lang="en-GB" b="1" i="1" dirty="0">
                <a:solidFill>
                  <a:srgbClr val="FF0000"/>
                </a:solidFill>
              </a:rPr>
              <a:t>,</a:t>
            </a:r>
            <a:r>
              <a:rPr lang="en-GB" b="1" i="1" baseline="0" dirty="0">
                <a:solidFill>
                  <a:srgbClr val="FF0000"/>
                </a:solidFill>
              </a:rPr>
              <a:t> </a:t>
            </a:r>
            <a:r>
              <a:rPr lang="en-GB" b="1" i="1" baseline="0" dirty="0" err="1">
                <a:solidFill>
                  <a:srgbClr val="FF0000"/>
                </a:solidFill>
              </a:rPr>
              <a:t>daarom</a:t>
            </a:r>
            <a:r>
              <a:rPr lang="en-GB" b="1" i="1" baseline="0" dirty="0">
                <a:solidFill>
                  <a:srgbClr val="FF0000"/>
                </a:solidFill>
              </a:rPr>
              <a:t>, </a:t>
            </a:r>
            <a:r>
              <a:rPr lang="en-GB" b="1" i="1" baseline="0" dirty="0" err="1">
                <a:solidFill>
                  <a:srgbClr val="FF0000"/>
                </a:solidFill>
              </a:rPr>
              <a:t>doordat</a:t>
            </a:r>
            <a:r>
              <a:rPr lang="en-GB" b="1" i="1" baseline="0" dirty="0">
                <a:solidFill>
                  <a:srgbClr val="FF0000"/>
                </a:solidFill>
              </a:rPr>
              <a:t>…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469A9-0D8F-4043-BA70-4A586F71300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Derhalve</a:t>
            </a:r>
            <a:r>
              <a:rPr lang="cs-CZ" dirty="0"/>
              <a:t> /dus/</a:t>
            </a:r>
            <a:r>
              <a:rPr lang="cs-CZ" dirty="0" err="1"/>
              <a:t>daarom</a:t>
            </a:r>
            <a:endParaRPr lang="cs-CZ" dirty="0"/>
          </a:p>
          <a:p>
            <a:r>
              <a:rPr lang="cs-CZ" dirty="0"/>
              <a:t>DESONDANKS</a:t>
            </a:r>
          </a:p>
          <a:p>
            <a:r>
              <a:rPr lang="cs-CZ" dirty="0" err="1"/>
              <a:t>Alhans</a:t>
            </a:r>
            <a:endParaRPr lang="cs-CZ" dirty="0"/>
          </a:p>
          <a:p>
            <a:r>
              <a:rPr lang="cs-CZ" dirty="0" err="1"/>
              <a:t>echter</a:t>
            </a:r>
            <a:endParaRPr lang="cs-CZ" dirty="0"/>
          </a:p>
          <a:p>
            <a:r>
              <a:rPr lang="cs-CZ" dirty="0" err="1"/>
              <a:t>Toch</a:t>
            </a:r>
            <a:endParaRPr lang="cs-CZ" dirty="0"/>
          </a:p>
          <a:p>
            <a:r>
              <a:rPr lang="cs-CZ" dirty="0"/>
              <a:t>NIETTEMIN = MAAR, ECHTER, TOCH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A469A9-0D8F-4043-BA70-4A586F71300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57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D0439-335E-4350-A3DA-D694D2B071C0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60ABD-92F3-40CD-96F8-818BEFD0E8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-ans.ivdnt.org/topics/pid/ans1003lingtopic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-ans.ivdnt.org/topics/pid/ans0805lingtopic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640960" cy="1470025"/>
          </a:xfrm>
        </p:spPr>
        <p:txBody>
          <a:bodyPr>
            <a:normAutofit fontScale="90000"/>
          </a:bodyPr>
          <a:lstStyle/>
          <a:p>
            <a:r>
              <a:rPr lang="nl-NL" dirty="0"/>
              <a:t>Syntaxi</a:t>
            </a:r>
            <a:r>
              <a:rPr lang="cs-CZ" dirty="0"/>
              <a:t>s: </a:t>
            </a:r>
            <a:r>
              <a:rPr lang="cs-CZ" dirty="0" err="1"/>
              <a:t>volgorde</a:t>
            </a:r>
            <a:r>
              <a:rPr lang="cs-CZ" dirty="0"/>
              <a:t/>
            </a:r>
            <a:br>
              <a:rPr lang="cs-CZ" dirty="0"/>
            </a:br>
            <a:r>
              <a:rPr lang="cs-CZ" sz="4900" b="1" dirty="0" err="1"/>
              <a:t>nevenschikking</a:t>
            </a:r>
            <a:r>
              <a:rPr lang="cs-CZ" sz="4900" b="1" dirty="0"/>
              <a:t> en </a:t>
            </a:r>
            <a:r>
              <a:rPr lang="cs-CZ" sz="4900" b="1" dirty="0" err="1"/>
              <a:t>onderschikking</a:t>
            </a:r>
            <a:endParaRPr lang="en-US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348880"/>
            <a:ext cx="4297065" cy="38619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s-CZ" sz="3600" dirty="0" err="1">
                <a:solidFill>
                  <a:srgbClr val="0070C0"/>
                </a:solidFill>
              </a:rPr>
              <a:t>Vul</a:t>
            </a:r>
            <a:r>
              <a:rPr lang="cs-CZ" sz="3600" dirty="0">
                <a:solidFill>
                  <a:srgbClr val="0070C0"/>
                </a:solidFill>
              </a:rPr>
              <a:t> in: </a:t>
            </a:r>
            <a:r>
              <a:rPr lang="cs-CZ" sz="3600" i="1" dirty="0">
                <a:solidFill>
                  <a:srgbClr val="C00000"/>
                </a:solidFill>
              </a:rPr>
              <a:t>ALTHANS, BOVENDIEN, DESONDANKS, ECHTER, DERHALVE, NIETTEMIN, TROUWENS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5257800"/>
          </a:xfrm>
        </p:spPr>
        <p:txBody>
          <a:bodyPr>
            <a:normAutofit fontScale="92500"/>
          </a:bodyPr>
          <a:lstStyle/>
          <a:p>
            <a:r>
              <a:rPr lang="nl-NL" dirty="0"/>
              <a:t>Ik ben ziek en kan </a:t>
            </a:r>
            <a:r>
              <a:rPr lang="cs-CZ" dirty="0"/>
              <a:t>______</a:t>
            </a:r>
            <a:r>
              <a:rPr lang="nl-NL" dirty="0"/>
              <a:t> niet komen.</a:t>
            </a:r>
            <a:endParaRPr lang="cs-CZ" dirty="0"/>
          </a:p>
          <a:p>
            <a:r>
              <a:rPr lang="nl-NL" dirty="0"/>
              <a:t>Mijn auto doet raar, </a:t>
            </a:r>
            <a:r>
              <a:rPr lang="cs-CZ" dirty="0"/>
              <a:t>________</a:t>
            </a:r>
            <a:r>
              <a:rPr lang="nl-NL" dirty="0"/>
              <a:t> ga ik ermee weg.</a:t>
            </a:r>
            <a:endParaRPr lang="cs-CZ" dirty="0"/>
          </a:p>
          <a:p>
            <a:r>
              <a:rPr lang="nl-NL" dirty="0"/>
              <a:t>Hij heeft veel activiteiten en </a:t>
            </a:r>
            <a:r>
              <a:rPr lang="cs-CZ" dirty="0" err="1"/>
              <a:t>hobbyclubs</a:t>
            </a:r>
            <a:r>
              <a:rPr lang="nl-NL" dirty="0"/>
              <a:t>, </a:t>
            </a:r>
            <a:r>
              <a:rPr lang="cs-CZ" dirty="0"/>
              <a:t>______</a:t>
            </a:r>
            <a:r>
              <a:rPr lang="nl-NL" dirty="0"/>
              <a:t> doordeweeks.</a:t>
            </a:r>
            <a:endParaRPr lang="cs-CZ" dirty="0"/>
          </a:p>
          <a:p>
            <a:r>
              <a:rPr lang="nl-NL" dirty="0">
                <a:solidFill>
                  <a:srgbClr val="422526"/>
                </a:solidFill>
              </a:rPr>
              <a:t>Ik wil zo snel mogelijk een afspraak met je maken, ik kan </a:t>
            </a:r>
            <a:r>
              <a:rPr lang="cs-CZ" dirty="0">
                <a:solidFill>
                  <a:srgbClr val="422526"/>
                </a:solidFill>
              </a:rPr>
              <a:t>____</a:t>
            </a:r>
            <a:r>
              <a:rPr lang="nl-NL" dirty="0">
                <a:solidFill>
                  <a:srgbClr val="422526"/>
                </a:solidFill>
              </a:rPr>
              <a:t> pas volgende week</a:t>
            </a:r>
            <a:endParaRPr lang="cs-CZ" dirty="0"/>
          </a:p>
          <a:p>
            <a:r>
              <a:rPr lang="nl-NL" dirty="0">
                <a:solidFill>
                  <a:srgbClr val="422526"/>
                </a:solidFill>
              </a:rPr>
              <a:t>Ik heb vannacht goed geslapen en toch ben ik moe.</a:t>
            </a:r>
            <a:endParaRPr lang="cs-CZ" dirty="0"/>
          </a:p>
          <a:p>
            <a:r>
              <a:rPr lang="nl-NL" dirty="0"/>
              <a:t> </a:t>
            </a:r>
            <a:r>
              <a:rPr lang="cs-CZ" dirty="0" err="1"/>
              <a:t>Aan</a:t>
            </a:r>
            <a:r>
              <a:rPr lang="cs-CZ" dirty="0"/>
              <a:t> </a:t>
            </a:r>
            <a:r>
              <a:rPr lang="cs-CZ" dirty="0" err="1"/>
              <a:t>yoga-doen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lekker</a:t>
            </a:r>
            <a:r>
              <a:rPr lang="cs-CZ" dirty="0"/>
              <a:t> en ________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gezond</a:t>
            </a:r>
            <a:r>
              <a:rPr lang="cs-CZ" dirty="0"/>
              <a:t>. </a:t>
            </a:r>
          </a:p>
          <a:p>
            <a:r>
              <a:rPr lang="cs-CZ" dirty="0" err="1"/>
              <a:t>Het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heftige</a:t>
            </a:r>
            <a:r>
              <a:rPr lang="cs-CZ" dirty="0"/>
              <a:t> </a:t>
            </a:r>
            <a:r>
              <a:rPr lang="cs-CZ" dirty="0" err="1"/>
              <a:t>discussie</a:t>
            </a:r>
            <a:r>
              <a:rPr lang="cs-CZ" dirty="0"/>
              <a:t>, ______</a:t>
            </a:r>
            <a:r>
              <a:rPr lang="nl-NL" dirty="0"/>
              <a:t> moeten we een evenwicht zien te vinden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4829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C2CF5A-8898-1ADF-A732-CBCEF748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Autofit/>
          </a:bodyPr>
          <a:lstStyle/>
          <a:p>
            <a:r>
              <a:rPr lang="cs-CZ" sz="2800" b="1" dirty="0" err="1">
                <a:latin typeface="+mn-lt"/>
              </a:rPr>
              <a:t>Oefening</a:t>
            </a:r>
            <a:r>
              <a:rPr lang="cs-CZ" sz="2800" dirty="0"/>
              <a:t>- </a:t>
            </a:r>
            <a:r>
              <a:rPr lang="cs-CZ" sz="2800" dirty="0" err="1"/>
              <a:t>keuze</a:t>
            </a:r>
            <a:r>
              <a:rPr lang="cs-CZ" sz="2800" dirty="0"/>
              <a:t>: </a:t>
            </a:r>
            <a:r>
              <a:rPr lang="cs-CZ" sz="2800" b="1" i="1" dirty="0">
                <a:solidFill>
                  <a:srgbClr val="C00000"/>
                </a:solidFill>
              </a:rPr>
              <a:t>dus, </a:t>
            </a:r>
            <a:r>
              <a:rPr lang="cs-CZ" sz="2800" b="1" i="1" dirty="0" err="1">
                <a:solidFill>
                  <a:srgbClr val="C00000"/>
                </a:solidFill>
              </a:rPr>
              <a:t>alsmede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  <a:r>
              <a:rPr lang="cs-CZ" sz="2800" b="1" i="1" dirty="0" err="1">
                <a:solidFill>
                  <a:srgbClr val="C00000"/>
                </a:solidFill>
              </a:rPr>
              <a:t>daarom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  <a:r>
              <a:rPr lang="cs-CZ" sz="2800" b="1" i="1" dirty="0" err="1">
                <a:solidFill>
                  <a:srgbClr val="C00000"/>
                </a:solidFill>
              </a:rPr>
              <a:t>ofwel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  <a:r>
              <a:rPr lang="cs-CZ" sz="2800" b="1" i="1" dirty="0" err="1">
                <a:solidFill>
                  <a:srgbClr val="C00000"/>
                </a:solidFill>
              </a:rPr>
              <a:t>hetzij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  <a:r>
              <a:rPr lang="cs-CZ" sz="2800" b="1" i="1" dirty="0" err="1">
                <a:solidFill>
                  <a:srgbClr val="C00000"/>
                </a:solidFill>
              </a:rPr>
              <a:t>noch</a:t>
            </a:r>
            <a:r>
              <a:rPr lang="cs-CZ" sz="3600" b="1" i="1" dirty="0">
                <a:solidFill>
                  <a:srgbClr val="C00000"/>
                </a:solidFill>
              </a:rPr>
              <a:t/>
            </a:r>
            <a:br>
              <a:rPr lang="cs-CZ" sz="3600" b="1" i="1" dirty="0">
                <a:solidFill>
                  <a:srgbClr val="C00000"/>
                </a:solidFill>
              </a:rPr>
            </a:br>
            <a:r>
              <a:rPr lang="cs-CZ" sz="3600" b="1" dirty="0">
                <a:latin typeface="+mn-lt"/>
              </a:rPr>
              <a:t>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C2DFF8-D667-93EA-E5AE-BE7D0CCC7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60212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400" b="1" dirty="0">
                <a:solidFill>
                  <a:srgbClr val="0070C0"/>
                </a:solidFill>
              </a:rPr>
              <a:t>U </a:t>
            </a:r>
            <a:r>
              <a:rPr lang="cs-CZ" sz="2400" b="1" dirty="0" err="1">
                <a:solidFill>
                  <a:srgbClr val="0070C0"/>
                </a:solidFill>
              </a:rPr>
              <a:t>dient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dit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formulier</a:t>
            </a:r>
            <a:r>
              <a:rPr lang="cs-CZ" sz="2400" b="1" dirty="0">
                <a:solidFill>
                  <a:srgbClr val="0070C0"/>
                </a:solidFill>
              </a:rPr>
              <a:t> _______ u </a:t>
            </a:r>
            <a:r>
              <a:rPr lang="cs-CZ" sz="2400" b="1" dirty="0" err="1">
                <a:solidFill>
                  <a:srgbClr val="0070C0"/>
                </a:solidFill>
              </a:rPr>
              <a:t>paspoort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te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tonen</a:t>
            </a:r>
            <a:r>
              <a:rPr lang="cs-CZ" sz="2400" b="1" dirty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400" b="1" dirty="0">
                <a:solidFill>
                  <a:srgbClr val="0070C0"/>
                </a:solidFill>
              </a:rPr>
              <a:t>___ op de </a:t>
            </a:r>
            <a:r>
              <a:rPr lang="cs-CZ" sz="2400" b="1" dirty="0" err="1">
                <a:solidFill>
                  <a:srgbClr val="0070C0"/>
                </a:solidFill>
              </a:rPr>
              <a:t>radio</a:t>
            </a:r>
            <a:r>
              <a:rPr lang="cs-CZ" sz="2400" b="1" dirty="0">
                <a:solidFill>
                  <a:srgbClr val="0070C0"/>
                </a:solidFill>
              </a:rPr>
              <a:t> ___ op de </a:t>
            </a:r>
            <a:r>
              <a:rPr lang="cs-CZ" sz="2400" b="1" dirty="0" err="1">
                <a:solidFill>
                  <a:srgbClr val="0070C0"/>
                </a:solidFill>
              </a:rPr>
              <a:t>tv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heb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ik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heb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gehoord</a:t>
            </a:r>
            <a:r>
              <a:rPr lang="cs-CZ" sz="2400" b="1" dirty="0">
                <a:solidFill>
                  <a:srgbClr val="0070C0"/>
                </a:solidFill>
              </a:rPr>
              <a:t>. (= </a:t>
            </a:r>
            <a:r>
              <a:rPr lang="cs-CZ" sz="2400" b="1" dirty="0" err="1">
                <a:solidFill>
                  <a:srgbClr val="0070C0"/>
                </a:solidFill>
              </a:rPr>
              <a:t>nergens</a:t>
            </a:r>
            <a:r>
              <a:rPr lang="cs-CZ" sz="2400" b="1" dirty="0">
                <a:solidFill>
                  <a:srgbClr val="0070C0"/>
                </a:solidFill>
              </a:rPr>
              <a:t>)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400" b="1" dirty="0">
                <a:solidFill>
                  <a:srgbClr val="0070C0"/>
                </a:solidFill>
              </a:rPr>
              <a:t>De </a:t>
            </a:r>
            <a:r>
              <a:rPr lang="cs-CZ" sz="2400" b="1" dirty="0" err="1">
                <a:solidFill>
                  <a:srgbClr val="0070C0"/>
                </a:solidFill>
              </a:rPr>
              <a:t>tv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is</a:t>
            </a:r>
            <a:r>
              <a:rPr lang="cs-CZ" sz="2400" b="1" dirty="0">
                <a:solidFill>
                  <a:srgbClr val="0070C0"/>
                </a:solidFill>
              </a:rPr>
              <a:t> kapot, _____ </a:t>
            </a:r>
            <a:r>
              <a:rPr lang="cs-CZ" sz="2400" b="1" dirty="0" err="1">
                <a:solidFill>
                  <a:srgbClr val="0070C0"/>
                </a:solidFill>
              </a:rPr>
              <a:t>we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kunnen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vanavond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niet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naar</a:t>
            </a:r>
            <a:r>
              <a:rPr lang="cs-CZ" sz="2400" b="1" dirty="0">
                <a:solidFill>
                  <a:srgbClr val="0070C0"/>
                </a:solidFill>
              </a:rPr>
              <a:t> de film </a:t>
            </a:r>
            <a:r>
              <a:rPr lang="cs-CZ" sz="2400" b="1" dirty="0" err="1">
                <a:solidFill>
                  <a:srgbClr val="0070C0"/>
                </a:solidFill>
              </a:rPr>
              <a:t>kijken</a:t>
            </a:r>
            <a:r>
              <a:rPr lang="cs-CZ" sz="2400" b="1" dirty="0">
                <a:solidFill>
                  <a:srgbClr val="0070C0"/>
                </a:solidFill>
              </a:rPr>
              <a:t>. 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400" b="1" dirty="0">
                <a:solidFill>
                  <a:srgbClr val="0070C0"/>
                </a:solidFill>
              </a:rPr>
              <a:t>De </a:t>
            </a:r>
            <a:r>
              <a:rPr lang="cs-CZ" sz="2400" b="1" dirty="0" err="1">
                <a:solidFill>
                  <a:srgbClr val="0070C0"/>
                </a:solidFill>
              </a:rPr>
              <a:t>tv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is</a:t>
            </a:r>
            <a:r>
              <a:rPr lang="cs-CZ" sz="2400" b="1" dirty="0">
                <a:solidFill>
                  <a:srgbClr val="0070C0"/>
                </a:solidFill>
              </a:rPr>
              <a:t> kapot, _____ </a:t>
            </a:r>
            <a:r>
              <a:rPr lang="cs-CZ" sz="2400" b="1" dirty="0" err="1">
                <a:solidFill>
                  <a:srgbClr val="0070C0"/>
                </a:solidFill>
              </a:rPr>
              <a:t>kunnen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we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vanavond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niet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naar</a:t>
            </a:r>
            <a:r>
              <a:rPr lang="cs-CZ" sz="2400" b="1" dirty="0">
                <a:solidFill>
                  <a:srgbClr val="0070C0"/>
                </a:solidFill>
              </a:rPr>
              <a:t> de film </a:t>
            </a:r>
            <a:r>
              <a:rPr lang="cs-CZ" sz="2400" b="1" dirty="0" err="1">
                <a:solidFill>
                  <a:srgbClr val="0070C0"/>
                </a:solidFill>
              </a:rPr>
              <a:t>kijken</a:t>
            </a:r>
            <a:r>
              <a:rPr lang="cs-CZ" sz="2400" b="1" dirty="0">
                <a:solidFill>
                  <a:srgbClr val="0070C0"/>
                </a:solidFill>
              </a:rPr>
              <a:t>. 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400" b="1" dirty="0">
                <a:solidFill>
                  <a:srgbClr val="0070C0"/>
                </a:solidFill>
              </a:rPr>
              <a:t>U </a:t>
            </a:r>
            <a:r>
              <a:rPr lang="cs-CZ" sz="2400" b="1" dirty="0" err="1">
                <a:solidFill>
                  <a:srgbClr val="0070C0"/>
                </a:solidFill>
              </a:rPr>
              <a:t>kunt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contant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betalen</a:t>
            </a:r>
            <a:r>
              <a:rPr lang="cs-CZ" sz="2400" b="1" dirty="0">
                <a:solidFill>
                  <a:srgbClr val="0070C0"/>
                </a:solidFill>
              </a:rPr>
              <a:t>, ______ </a:t>
            </a:r>
            <a:r>
              <a:rPr lang="cs-CZ" sz="2400" b="1" dirty="0" err="1">
                <a:solidFill>
                  <a:srgbClr val="0070C0"/>
                </a:solidFill>
              </a:rPr>
              <a:t>stort</a:t>
            </a:r>
            <a:r>
              <a:rPr lang="cs-CZ" sz="2400" b="1" dirty="0">
                <a:solidFill>
                  <a:srgbClr val="0070C0"/>
                </a:solidFill>
              </a:rPr>
              <a:t> u </a:t>
            </a:r>
            <a:r>
              <a:rPr lang="cs-CZ" sz="2400" b="1" dirty="0" err="1">
                <a:solidFill>
                  <a:srgbClr val="0070C0"/>
                </a:solidFill>
              </a:rPr>
              <a:t>het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geld</a:t>
            </a:r>
            <a:r>
              <a:rPr lang="cs-CZ" sz="2400" b="1" dirty="0">
                <a:solidFill>
                  <a:srgbClr val="0070C0"/>
                </a:solidFill>
              </a:rPr>
              <a:t> op </a:t>
            </a:r>
            <a:r>
              <a:rPr lang="cs-CZ" sz="2400" b="1" dirty="0" err="1">
                <a:solidFill>
                  <a:srgbClr val="0070C0"/>
                </a:solidFill>
              </a:rPr>
              <a:t>onze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rekening</a:t>
            </a:r>
            <a:r>
              <a:rPr lang="cs-CZ" sz="2400" b="1" dirty="0">
                <a:solidFill>
                  <a:srgbClr val="0070C0"/>
                </a:solidFill>
              </a:rPr>
              <a:t>. 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400" b="1" dirty="0">
                <a:solidFill>
                  <a:srgbClr val="0070C0"/>
                </a:solidFill>
              </a:rPr>
              <a:t>U </a:t>
            </a:r>
            <a:r>
              <a:rPr lang="cs-CZ" sz="2400" b="1" dirty="0" err="1">
                <a:solidFill>
                  <a:srgbClr val="0070C0"/>
                </a:solidFill>
              </a:rPr>
              <a:t>komt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binnenkort</a:t>
            </a:r>
            <a:r>
              <a:rPr lang="cs-CZ" sz="2400" b="1" dirty="0">
                <a:solidFill>
                  <a:srgbClr val="0070C0"/>
                </a:solidFill>
              </a:rPr>
              <a:t> in </a:t>
            </a:r>
            <a:r>
              <a:rPr lang="cs-CZ" sz="2400" b="1" dirty="0" err="1">
                <a:solidFill>
                  <a:srgbClr val="0070C0"/>
                </a:solidFill>
              </a:rPr>
              <a:t>aanmerking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voor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woonruimte</a:t>
            </a:r>
            <a:r>
              <a:rPr lang="cs-CZ" sz="2400" b="1" dirty="0">
                <a:solidFill>
                  <a:srgbClr val="0070C0"/>
                </a:solidFill>
              </a:rPr>
              <a:t>, ______ </a:t>
            </a:r>
            <a:r>
              <a:rPr lang="cs-CZ" sz="2400" b="1" dirty="0" err="1">
                <a:solidFill>
                  <a:srgbClr val="0070C0"/>
                </a:solidFill>
              </a:rPr>
              <a:t>voor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een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flat</a:t>
            </a:r>
            <a:r>
              <a:rPr lang="cs-CZ" sz="2400" b="1" dirty="0">
                <a:solidFill>
                  <a:srgbClr val="0070C0"/>
                </a:solidFill>
              </a:rPr>
              <a:t>, </a:t>
            </a:r>
            <a:r>
              <a:rPr lang="cs-CZ" sz="2400" b="1" dirty="0" err="1">
                <a:solidFill>
                  <a:srgbClr val="0070C0"/>
                </a:solidFill>
              </a:rPr>
              <a:t>hetzij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voor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een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heel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huis</a:t>
            </a:r>
            <a:r>
              <a:rPr lang="cs-CZ" sz="2400" b="1" dirty="0">
                <a:solidFill>
                  <a:srgbClr val="0070C0"/>
                </a:solidFill>
              </a:rPr>
              <a:t>. 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400" b="1" dirty="0" err="1">
                <a:solidFill>
                  <a:srgbClr val="0070C0"/>
                </a:solidFill>
              </a:rPr>
              <a:t>Niemand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weet</a:t>
            </a:r>
            <a:r>
              <a:rPr lang="cs-CZ" sz="2400" b="1" dirty="0">
                <a:solidFill>
                  <a:srgbClr val="0070C0"/>
                </a:solidFill>
              </a:rPr>
              <a:t> dat. De </a:t>
            </a:r>
            <a:r>
              <a:rPr lang="cs-CZ" sz="2400" b="1" dirty="0" err="1">
                <a:solidFill>
                  <a:srgbClr val="0070C0"/>
                </a:solidFill>
              </a:rPr>
              <a:t>leerlingen</a:t>
            </a:r>
            <a:r>
              <a:rPr lang="cs-CZ" sz="2400" b="1" dirty="0">
                <a:solidFill>
                  <a:srgbClr val="0070C0"/>
                </a:solidFill>
              </a:rPr>
              <a:t> _____ </a:t>
            </a:r>
            <a:r>
              <a:rPr lang="cs-CZ" sz="2400" b="1" dirty="0" err="1">
                <a:solidFill>
                  <a:srgbClr val="0070C0"/>
                </a:solidFill>
              </a:rPr>
              <a:t>hun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ouders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hebben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er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flauw</a:t>
            </a:r>
            <a:r>
              <a:rPr lang="cs-CZ" sz="2400" b="1" dirty="0">
                <a:solidFill>
                  <a:srgbClr val="0070C0"/>
                </a:solidFill>
              </a:rPr>
              <a:t> </a:t>
            </a:r>
            <a:r>
              <a:rPr lang="cs-CZ" sz="2400" b="1" dirty="0" err="1">
                <a:solidFill>
                  <a:srgbClr val="0070C0"/>
                </a:solidFill>
              </a:rPr>
              <a:t>idee</a:t>
            </a:r>
            <a:r>
              <a:rPr lang="cs-CZ" sz="2400" b="1" dirty="0">
                <a:solidFill>
                  <a:srgbClr val="0070C0"/>
                </a:solidFill>
              </a:rPr>
              <a:t> van. 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27882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C2CF5A-8898-1ADF-A732-CBCEF748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8568952" cy="490066"/>
          </a:xfrm>
        </p:spPr>
        <p:txBody>
          <a:bodyPr>
            <a:noAutofit/>
          </a:bodyPr>
          <a:lstStyle/>
          <a:p>
            <a:r>
              <a:rPr lang="cs-CZ" sz="3600" b="1" dirty="0" err="1">
                <a:latin typeface="+mn-lt"/>
              </a:rPr>
              <a:t>Oefening</a:t>
            </a:r>
            <a:r>
              <a:rPr lang="cs-CZ" sz="3600" b="1" dirty="0">
                <a:latin typeface="+mn-lt"/>
              </a:rPr>
              <a:t> – </a:t>
            </a:r>
            <a:r>
              <a:rPr lang="cs-CZ" sz="3600" b="1" dirty="0" err="1">
                <a:latin typeface="+mn-lt"/>
              </a:rPr>
              <a:t>onderschikkende</a:t>
            </a:r>
            <a:r>
              <a:rPr lang="cs-CZ" sz="3600" b="1" dirty="0">
                <a:latin typeface="+mn-lt"/>
              </a:rPr>
              <a:t> </a:t>
            </a:r>
            <a:r>
              <a:rPr lang="cs-CZ" sz="3600" b="1" dirty="0" err="1">
                <a:latin typeface="+mn-lt"/>
              </a:rPr>
              <a:t>voegwoorden</a:t>
            </a:r>
            <a:endParaRPr lang="cs-CZ" sz="3600" b="1" dirty="0">
              <a:latin typeface="+mn-lt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C2DFF8-D667-93EA-E5AE-BE7D0CCC7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06698"/>
            <a:ext cx="9144000" cy="625130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400" dirty="0" err="1"/>
              <a:t>Keuze</a:t>
            </a:r>
            <a:r>
              <a:rPr lang="cs-CZ" sz="2400" dirty="0"/>
              <a:t>: </a:t>
            </a:r>
            <a:r>
              <a:rPr lang="cs-CZ" sz="2800" b="1" i="1" dirty="0" err="1">
                <a:solidFill>
                  <a:srgbClr val="C00000"/>
                </a:solidFill>
              </a:rPr>
              <a:t>zodra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  <a:r>
              <a:rPr lang="cs-CZ" sz="2800" b="1" i="1" dirty="0" err="1">
                <a:solidFill>
                  <a:srgbClr val="C00000"/>
                </a:solidFill>
              </a:rPr>
              <a:t>zodat</a:t>
            </a:r>
            <a:r>
              <a:rPr lang="cs-CZ" sz="2800" b="1" i="1" dirty="0">
                <a:solidFill>
                  <a:srgbClr val="C00000"/>
                </a:solidFill>
              </a:rPr>
              <a:t>,  </a:t>
            </a:r>
            <a:r>
              <a:rPr lang="cs-CZ" sz="2800" b="1" i="1" dirty="0" err="1">
                <a:solidFill>
                  <a:srgbClr val="C00000"/>
                </a:solidFill>
              </a:rPr>
              <a:t>sinds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  <a:r>
              <a:rPr lang="cs-CZ" sz="2800" b="1" i="1" dirty="0" err="1">
                <a:solidFill>
                  <a:srgbClr val="C00000"/>
                </a:solidFill>
              </a:rPr>
              <a:t>tenzij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  <a:r>
              <a:rPr lang="cs-CZ" sz="2800" b="1" i="1" dirty="0" err="1">
                <a:solidFill>
                  <a:srgbClr val="C00000"/>
                </a:solidFill>
              </a:rPr>
              <a:t>zoals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  <a:r>
              <a:rPr lang="cs-CZ" sz="2800" b="1" i="1" dirty="0" err="1">
                <a:solidFill>
                  <a:srgbClr val="C00000"/>
                </a:solidFill>
              </a:rPr>
              <a:t>hoewel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  <a:r>
              <a:rPr lang="cs-CZ" sz="2800" b="1" i="1" dirty="0" err="1">
                <a:solidFill>
                  <a:srgbClr val="C00000"/>
                </a:solidFill>
              </a:rPr>
              <a:t>doordat</a:t>
            </a:r>
            <a:r>
              <a:rPr lang="cs-CZ" sz="2800" b="1" i="1" dirty="0">
                <a:solidFill>
                  <a:srgbClr val="C00000"/>
                </a:solidFill>
              </a:rPr>
              <a:t>, 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700" b="1" dirty="0">
                <a:solidFill>
                  <a:srgbClr val="0070C0"/>
                </a:solidFill>
              </a:rPr>
              <a:t>U </a:t>
            </a:r>
            <a:r>
              <a:rPr lang="cs-CZ" sz="2700" b="1" dirty="0" err="1">
                <a:solidFill>
                  <a:srgbClr val="0070C0"/>
                </a:solidFill>
              </a:rPr>
              <a:t>krijgt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geen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korting</a:t>
            </a:r>
            <a:r>
              <a:rPr lang="cs-CZ" sz="2700" b="1" dirty="0">
                <a:solidFill>
                  <a:srgbClr val="0070C0"/>
                </a:solidFill>
              </a:rPr>
              <a:t> _____ u </a:t>
            </a:r>
            <a:r>
              <a:rPr lang="cs-CZ" sz="2700" b="1" dirty="0" err="1">
                <a:solidFill>
                  <a:srgbClr val="0070C0"/>
                </a:solidFill>
              </a:rPr>
              <a:t>contant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aan</a:t>
            </a:r>
            <a:r>
              <a:rPr lang="cs-CZ" sz="2700" b="1" dirty="0">
                <a:solidFill>
                  <a:srgbClr val="0070C0"/>
                </a:solidFill>
              </a:rPr>
              <a:t> de </a:t>
            </a:r>
            <a:r>
              <a:rPr lang="cs-CZ" sz="2700" b="1" dirty="0" err="1">
                <a:solidFill>
                  <a:srgbClr val="0070C0"/>
                </a:solidFill>
              </a:rPr>
              <a:t>kassa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betaalt</a:t>
            </a:r>
            <a:r>
              <a:rPr lang="cs-CZ" sz="2700" b="1" dirty="0">
                <a:solidFill>
                  <a:srgbClr val="0070C0"/>
                </a:solidFill>
              </a:rPr>
              <a:t>. 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700" b="1" dirty="0">
                <a:solidFill>
                  <a:srgbClr val="0070C0"/>
                </a:solidFill>
              </a:rPr>
              <a:t>____ </a:t>
            </a:r>
            <a:r>
              <a:rPr lang="cs-CZ" sz="2700" b="1" dirty="0" err="1">
                <a:solidFill>
                  <a:srgbClr val="0070C0"/>
                </a:solidFill>
              </a:rPr>
              <a:t>ik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thuis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was</a:t>
            </a:r>
            <a:r>
              <a:rPr lang="cs-CZ" sz="2700" b="1" dirty="0">
                <a:solidFill>
                  <a:srgbClr val="0070C0"/>
                </a:solidFill>
              </a:rPr>
              <a:t>, </a:t>
            </a:r>
            <a:r>
              <a:rPr lang="cs-CZ" sz="2700" b="1" dirty="0" err="1">
                <a:solidFill>
                  <a:srgbClr val="0070C0"/>
                </a:solidFill>
              </a:rPr>
              <a:t>vertelden</a:t>
            </a:r>
            <a:r>
              <a:rPr lang="cs-CZ" sz="2700" b="1" dirty="0">
                <a:solidFill>
                  <a:srgbClr val="0070C0"/>
                </a:solidFill>
              </a:rPr>
              <a:t> ze </a:t>
            </a:r>
            <a:r>
              <a:rPr lang="cs-CZ" sz="2700" b="1" dirty="0" err="1">
                <a:solidFill>
                  <a:srgbClr val="0070C0"/>
                </a:solidFill>
              </a:rPr>
              <a:t>me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het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goed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nieuws</a:t>
            </a:r>
            <a:r>
              <a:rPr lang="cs-CZ" sz="2700" b="1" dirty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700" b="1" dirty="0">
                <a:solidFill>
                  <a:srgbClr val="0070C0"/>
                </a:solidFill>
              </a:rPr>
              <a:t>____ u </a:t>
            </a:r>
            <a:r>
              <a:rPr lang="cs-CZ" sz="2700" b="1" dirty="0" err="1">
                <a:solidFill>
                  <a:srgbClr val="0070C0"/>
                </a:solidFill>
              </a:rPr>
              <a:t>misschien</a:t>
            </a:r>
            <a:r>
              <a:rPr lang="cs-CZ" sz="2700" b="1" dirty="0">
                <a:solidFill>
                  <a:srgbClr val="0070C0"/>
                </a:solidFill>
              </a:rPr>
              <a:t> al </a:t>
            </a:r>
            <a:r>
              <a:rPr lang="cs-CZ" sz="2700" b="1" dirty="0" err="1">
                <a:solidFill>
                  <a:srgbClr val="0070C0"/>
                </a:solidFill>
              </a:rPr>
              <a:t>hebt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gehoord</a:t>
            </a:r>
            <a:r>
              <a:rPr lang="cs-CZ" sz="2700" b="1" dirty="0">
                <a:solidFill>
                  <a:srgbClr val="0070C0"/>
                </a:solidFill>
              </a:rPr>
              <a:t>, </a:t>
            </a:r>
            <a:r>
              <a:rPr lang="cs-CZ" sz="2700" b="1" dirty="0" err="1">
                <a:solidFill>
                  <a:srgbClr val="0070C0"/>
                </a:solidFill>
              </a:rPr>
              <a:t>bent</a:t>
            </a:r>
            <a:r>
              <a:rPr lang="cs-CZ" sz="2700" b="1" dirty="0">
                <a:solidFill>
                  <a:srgbClr val="0070C0"/>
                </a:solidFill>
              </a:rPr>
              <a:t> u van </a:t>
            </a:r>
            <a:r>
              <a:rPr lang="cs-CZ" sz="2700" b="1" dirty="0" err="1">
                <a:solidFill>
                  <a:srgbClr val="0070C0"/>
                </a:solidFill>
              </a:rPr>
              <a:t>harte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welkom</a:t>
            </a:r>
            <a:r>
              <a:rPr lang="cs-CZ" sz="2700" b="1" dirty="0">
                <a:solidFill>
                  <a:srgbClr val="0070C0"/>
                </a:solidFill>
              </a:rPr>
              <a:t>!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700" b="1" dirty="0">
                <a:solidFill>
                  <a:srgbClr val="0070C0"/>
                </a:solidFill>
              </a:rPr>
              <a:t>________ </a:t>
            </a:r>
            <a:r>
              <a:rPr lang="cs-CZ" sz="2700" b="1" dirty="0" err="1">
                <a:solidFill>
                  <a:srgbClr val="0070C0"/>
                </a:solidFill>
              </a:rPr>
              <a:t>hij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zich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ziek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voelt</a:t>
            </a:r>
            <a:r>
              <a:rPr lang="cs-CZ" sz="2700" b="1" dirty="0">
                <a:solidFill>
                  <a:srgbClr val="0070C0"/>
                </a:solidFill>
              </a:rPr>
              <a:t>, </a:t>
            </a:r>
            <a:r>
              <a:rPr lang="cs-CZ" sz="2700" b="1" dirty="0" err="1">
                <a:solidFill>
                  <a:srgbClr val="0070C0"/>
                </a:solidFill>
              </a:rPr>
              <a:t>blijft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hij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werken</a:t>
            </a:r>
            <a:r>
              <a:rPr lang="cs-CZ" sz="2700" b="1" dirty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cs-CZ" sz="2700" b="1" dirty="0">
                <a:solidFill>
                  <a:srgbClr val="0070C0"/>
                </a:solidFill>
              </a:rPr>
              <a:t>Ze </a:t>
            </a:r>
            <a:r>
              <a:rPr lang="cs-CZ" sz="2700" b="1" dirty="0" err="1">
                <a:solidFill>
                  <a:srgbClr val="0070C0"/>
                </a:solidFill>
              </a:rPr>
              <a:t>is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altijd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verkouden</a:t>
            </a:r>
            <a:r>
              <a:rPr lang="cs-CZ" sz="2700" b="1" dirty="0">
                <a:solidFill>
                  <a:srgbClr val="0070C0"/>
                </a:solidFill>
              </a:rPr>
              <a:t> _____ ze in </a:t>
            </a:r>
            <a:r>
              <a:rPr lang="cs-CZ" sz="2700" b="1" dirty="0" err="1">
                <a:solidFill>
                  <a:srgbClr val="0070C0"/>
                </a:solidFill>
              </a:rPr>
              <a:t>Nederland</a:t>
            </a:r>
            <a:r>
              <a:rPr lang="cs-CZ" sz="2700" b="1" dirty="0">
                <a:solidFill>
                  <a:srgbClr val="0070C0"/>
                </a:solidFill>
              </a:rPr>
              <a:t> </a:t>
            </a:r>
            <a:r>
              <a:rPr lang="cs-CZ" sz="2700" b="1" dirty="0" err="1">
                <a:solidFill>
                  <a:srgbClr val="0070C0"/>
                </a:solidFill>
              </a:rPr>
              <a:t>woont</a:t>
            </a:r>
            <a:r>
              <a:rPr lang="cs-CZ" sz="2700" b="1" dirty="0">
                <a:solidFill>
                  <a:srgbClr val="0070C0"/>
                </a:solidFill>
              </a:rPr>
              <a:t>. </a:t>
            </a: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nl-NL" sz="2700" b="1" dirty="0">
                <a:solidFill>
                  <a:srgbClr val="0070C0"/>
                </a:solidFill>
              </a:rPr>
              <a:t>De scholiere kwam te laat </a:t>
            </a:r>
            <a:r>
              <a:rPr lang="cs-CZ" sz="2700" b="1" dirty="0">
                <a:solidFill>
                  <a:srgbClr val="0070C0"/>
                </a:solidFill>
              </a:rPr>
              <a:t>_____</a:t>
            </a:r>
            <a:r>
              <a:rPr lang="nl-NL" sz="2700" b="1" dirty="0">
                <a:solidFill>
                  <a:srgbClr val="0070C0"/>
                </a:solidFill>
              </a:rPr>
              <a:t> ze betrokken was bij een ongeluk.</a:t>
            </a:r>
            <a:endParaRPr lang="cs-CZ" sz="2700" b="1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</a:pPr>
            <a:r>
              <a:rPr lang="nl-NL" sz="2700" b="1" dirty="0">
                <a:solidFill>
                  <a:srgbClr val="0070C0"/>
                </a:solidFill>
              </a:rPr>
              <a:t>We beginnen met enkele leuke activiteiten, </a:t>
            </a:r>
            <a:r>
              <a:rPr lang="cs-CZ" sz="2700" b="1" dirty="0">
                <a:solidFill>
                  <a:srgbClr val="0070C0"/>
                </a:solidFill>
              </a:rPr>
              <a:t>_____</a:t>
            </a:r>
            <a:r>
              <a:rPr lang="nl-NL" sz="2700" b="1" dirty="0">
                <a:solidFill>
                  <a:srgbClr val="0070C0"/>
                </a:solidFill>
              </a:rPr>
              <a:t> de groep elkaar beter leert kennen.</a:t>
            </a:r>
            <a:endParaRPr lang="cs-CZ" sz="27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750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  <a:latin typeface="+mn-lt"/>
              </a:rPr>
              <a:t/>
            </a:r>
            <a:br>
              <a:rPr lang="cs-CZ" dirty="0">
                <a:solidFill>
                  <a:srgbClr val="0070C0"/>
                </a:solidFill>
                <a:latin typeface="+mn-lt"/>
              </a:rPr>
            </a:br>
            <a:r>
              <a:rPr lang="cs-CZ" dirty="0" err="1">
                <a:solidFill>
                  <a:srgbClr val="0070C0"/>
                </a:solidFill>
                <a:latin typeface="+mn-lt"/>
              </a:rPr>
              <a:t>Kies</a:t>
            </a:r>
            <a:r>
              <a:rPr lang="cs-CZ" dirty="0">
                <a:solidFill>
                  <a:srgbClr val="0070C0"/>
                </a:solidFill>
                <a:latin typeface="+mn-lt"/>
              </a:rPr>
              <a:t> </a:t>
            </a:r>
            <a:r>
              <a:rPr lang="cs-CZ" dirty="0" err="1">
                <a:solidFill>
                  <a:srgbClr val="0070C0"/>
                </a:solidFill>
                <a:latin typeface="+mn-lt"/>
              </a:rPr>
              <a:t>het</a:t>
            </a:r>
            <a:r>
              <a:rPr lang="cs-CZ" dirty="0">
                <a:solidFill>
                  <a:srgbClr val="0070C0"/>
                </a:solidFill>
                <a:latin typeface="+mn-lt"/>
              </a:rPr>
              <a:t> </a:t>
            </a:r>
            <a:r>
              <a:rPr lang="cs-CZ" dirty="0" err="1">
                <a:solidFill>
                  <a:srgbClr val="0070C0"/>
                </a:solidFill>
                <a:latin typeface="+mn-lt"/>
              </a:rPr>
              <a:t>juiste</a:t>
            </a:r>
            <a:r>
              <a:rPr lang="cs-CZ" dirty="0">
                <a:solidFill>
                  <a:srgbClr val="0070C0"/>
                </a:solidFill>
                <a:latin typeface="+mn-lt"/>
              </a:rPr>
              <a:t> </a:t>
            </a:r>
            <a:r>
              <a:rPr lang="cs-CZ" dirty="0" err="1">
                <a:solidFill>
                  <a:srgbClr val="0070C0"/>
                </a:solidFill>
                <a:latin typeface="+mn-lt"/>
              </a:rPr>
              <a:t>voegwoord</a:t>
            </a:r>
            <a:r>
              <a:rPr lang="cs-CZ" dirty="0">
                <a:solidFill>
                  <a:srgbClr val="0070C0"/>
                </a:solidFill>
                <a:latin typeface="+mn-lt"/>
              </a:rPr>
              <a:t>: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733256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2500" i="1" dirty="0" err="1">
                <a:solidFill>
                  <a:srgbClr val="C00000"/>
                </a:solidFill>
              </a:rPr>
              <a:t>Want</a:t>
            </a:r>
            <a:r>
              <a:rPr lang="cs-CZ" sz="2500" i="1" dirty="0">
                <a:solidFill>
                  <a:srgbClr val="C00000"/>
                </a:solidFill>
              </a:rPr>
              <a:t>/</a:t>
            </a:r>
            <a:r>
              <a:rPr lang="cs-CZ" sz="2500" i="1" dirty="0" err="1">
                <a:solidFill>
                  <a:srgbClr val="C00000"/>
                </a:solidFill>
              </a:rPr>
              <a:t>doordat</a:t>
            </a:r>
            <a:r>
              <a:rPr lang="cs-CZ" sz="2500" i="1" dirty="0">
                <a:solidFill>
                  <a:srgbClr val="C00000"/>
                </a:solidFill>
              </a:rPr>
              <a:t>/</a:t>
            </a:r>
            <a:r>
              <a:rPr lang="cs-CZ" sz="2500" i="1" dirty="0" err="1">
                <a:solidFill>
                  <a:srgbClr val="C00000"/>
                </a:solidFill>
              </a:rPr>
              <a:t>omdat</a:t>
            </a:r>
            <a:r>
              <a:rPr lang="cs-CZ" sz="2500" dirty="0">
                <a:solidFill>
                  <a:srgbClr val="C00000"/>
                </a:solidFill>
              </a:rPr>
              <a:t> </a:t>
            </a:r>
            <a:r>
              <a:rPr lang="cs-CZ" sz="2500" dirty="0" err="1"/>
              <a:t>hij</a:t>
            </a:r>
            <a:r>
              <a:rPr lang="cs-CZ" sz="2500" dirty="0"/>
              <a:t> </a:t>
            </a:r>
            <a:r>
              <a:rPr lang="cs-CZ" sz="2500" dirty="0" err="1"/>
              <a:t>zo</a:t>
            </a:r>
            <a:r>
              <a:rPr lang="cs-CZ" sz="2500" dirty="0"/>
              <a:t> </a:t>
            </a:r>
            <a:r>
              <a:rPr lang="cs-CZ" sz="2500" dirty="0" err="1"/>
              <a:t>langzaam</a:t>
            </a:r>
            <a:r>
              <a:rPr lang="cs-CZ" sz="2500" dirty="0"/>
              <a:t> </a:t>
            </a:r>
            <a:r>
              <a:rPr lang="cs-CZ" sz="2500" dirty="0" err="1"/>
              <a:t>eet</a:t>
            </a:r>
            <a:r>
              <a:rPr lang="cs-CZ" sz="2500" dirty="0"/>
              <a:t>, </a:t>
            </a:r>
            <a:r>
              <a:rPr lang="cs-CZ" sz="2500" dirty="0" err="1"/>
              <a:t>missen</a:t>
            </a:r>
            <a:r>
              <a:rPr lang="cs-CZ" sz="2500" dirty="0"/>
              <a:t> </a:t>
            </a:r>
            <a:r>
              <a:rPr lang="cs-CZ" sz="2500" dirty="0" err="1"/>
              <a:t>we</a:t>
            </a:r>
            <a:r>
              <a:rPr lang="cs-CZ" sz="2500" dirty="0"/>
              <a:t> </a:t>
            </a:r>
            <a:r>
              <a:rPr lang="cs-CZ" sz="2500" dirty="0" err="1"/>
              <a:t>altijd</a:t>
            </a:r>
            <a:r>
              <a:rPr lang="cs-CZ" sz="2500" dirty="0"/>
              <a:t> </a:t>
            </a:r>
            <a:r>
              <a:rPr lang="cs-CZ" sz="2500" dirty="0" err="1"/>
              <a:t>het</a:t>
            </a:r>
            <a:r>
              <a:rPr lang="cs-CZ" sz="2500" dirty="0"/>
              <a:t> </a:t>
            </a:r>
            <a:r>
              <a:rPr lang="cs-CZ" sz="2500" dirty="0" err="1"/>
              <a:t>avondsnieuws</a:t>
            </a:r>
            <a:r>
              <a:rPr lang="cs-CZ" sz="2500" dirty="0"/>
              <a:t>. 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2500" i="1" dirty="0" err="1">
                <a:solidFill>
                  <a:srgbClr val="C00000"/>
                </a:solidFill>
              </a:rPr>
              <a:t>Wanneer</a:t>
            </a:r>
            <a:r>
              <a:rPr lang="cs-CZ" sz="2500" i="1" dirty="0">
                <a:solidFill>
                  <a:srgbClr val="C00000"/>
                </a:solidFill>
              </a:rPr>
              <a:t>/</a:t>
            </a:r>
            <a:r>
              <a:rPr lang="cs-CZ" sz="2500" i="1" dirty="0" err="1">
                <a:solidFill>
                  <a:srgbClr val="C00000"/>
                </a:solidFill>
              </a:rPr>
              <a:t>zodra</a:t>
            </a:r>
            <a:r>
              <a:rPr lang="cs-CZ" sz="2500" i="1" dirty="0">
                <a:solidFill>
                  <a:srgbClr val="C00000"/>
                </a:solidFill>
              </a:rPr>
              <a:t>/</a:t>
            </a:r>
            <a:r>
              <a:rPr lang="cs-CZ" sz="2500" i="1" dirty="0" err="1">
                <a:solidFill>
                  <a:srgbClr val="C00000"/>
                </a:solidFill>
              </a:rPr>
              <a:t>toen</a:t>
            </a:r>
            <a:r>
              <a:rPr lang="cs-CZ" sz="2500" dirty="0"/>
              <a:t> </a:t>
            </a:r>
            <a:r>
              <a:rPr lang="cs-CZ" sz="2500" dirty="0" err="1"/>
              <a:t>hij</a:t>
            </a:r>
            <a:r>
              <a:rPr lang="cs-CZ" sz="2500" dirty="0"/>
              <a:t> </a:t>
            </a:r>
            <a:r>
              <a:rPr lang="cs-CZ" sz="2500" dirty="0" err="1"/>
              <a:t>begreep</a:t>
            </a:r>
            <a:r>
              <a:rPr lang="cs-CZ" sz="2500" dirty="0"/>
              <a:t> dat </a:t>
            </a:r>
            <a:r>
              <a:rPr lang="cs-CZ" sz="2500" dirty="0" err="1"/>
              <a:t>het</a:t>
            </a:r>
            <a:r>
              <a:rPr lang="cs-CZ" sz="2500" dirty="0"/>
              <a:t> </a:t>
            </a:r>
            <a:r>
              <a:rPr lang="cs-CZ" sz="2500" dirty="0" err="1"/>
              <a:t>te</a:t>
            </a:r>
            <a:r>
              <a:rPr lang="cs-CZ" sz="2500" dirty="0"/>
              <a:t> </a:t>
            </a:r>
            <a:r>
              <a:rPr lang="cs-CZ" sz="2500" dirty="0" err="1"/>
              <a:t>laat</a:t>
            </a:r>
            <a:r>
              <a:rPr lang="cs-CZ" sz="2500" dirty="0"/>
              <a:t> </a:t>
            </a:r>
            <a:r>
              <a:rPr lang="cs-CZ" sz="2500" dirty="0" err="1"/>
              <a:t>was</a:t>
            </a:r>
            <a:r>
              <a:rPr lang="cs-CZ" sz="2500" dirty="0"/>
              <a:t>, </a:t>
            </a:r>
            <a:r>
              <a:rPr lang="cs-CZ" sz="2500" dirty="0" err="1"/>
              <a:t>zakte</a:t>
            </a:r>
            <a:r>
              <a:rPr lang="cs-CZ" sz="2500" dirty="0"/>
              <a:t> </a:t>
            </a:r>
            <a:r>
              <a:rPr lang="cs-CZ" sz="2500" dirty="0" err="1"/>
              <a:t>hij</a:t>
            </a:r>
            <a:r>
              <a:rPr lang="cs-CZ" sz="2500" dirty="0"/>
              <a:t> </a:t>
            </a:r>
            <a:r>
              <a:rPr lang="cs-CZ" sz="2500" dirty="0" err="1"/>
              <a:t>achterover</a:t>
            </a:r>
            <a:r>
              <a:rPr lang="cs-CZ" sz="2500" dirty="0"/>
              <a:t> in </a:t>
            </a:r>
            <a:r>
              <a:rPr lang="cs-CZ" sz="2500" dirty="0" err="1"/>
              <a:t>zijn</a:t>
            </a:r>
            <a:r>
              <a:rPr lang="cs-CZ" sz="2500" dirty="0"/>
              <a:t> </a:t>
            </a:r>
            <a:r>
              <a:rPr lang="cs-CZ" sz="2500" dirty="0" err="1"/>
              <a:t>stoel</a:t>
            </a:r>
            <a:r>
              <a:rPr lang="cs-CZ" sz="2500" dirty="0"/>
              <a:t>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2500" i="1" dirty="0" err="1">
                <a:solidFill>
                  <a:srgbClr val="C00000"/>
                </a:solidFill>
              </a:rPr>
              <a:t>Hoewel</a:t>
            </a:r>
            <a:r>
              <a:rPr lang="cs-CZ" sz="2500" i="1" dirty="0">
                <a:solidFill>
                  <a:srgbClr val="C00000"/>
                </a:solidFill>
              </a:rPr>
              <a:t> / </a:t>
            </a:r>
            <a:r>
              <a:rPr lang="cs-CZ" sz="2500" i="1" dirty="0" err="1">
                <a:solidFill>
                  <a:srgbClr val="C00000"/>
                </a:solidFill>
              </a:rPr>
              <a:t>ook</a:t>
            </a:r>
            <a:r>
              <a:rPr lang="cs-CZ" sz="2500" i="1" dirty="0">
                <a:solidFill>
                  <a:srgbClr val="C00000"/>
                </a:solidFill>
              </a:rPr>
              <a:t> al/</a:t>
            </a:r>
            <a:r>
              <a:rPr lang="cs-CZ" sz="2500" i="1" dirty="0" err="1">
                <a:solidFill>
                  <a:srgbClr val="C00000"/>
                </a:solidFill>
              </a:rPr>
              <a:t>toch</a:t>
            </a:r>
            <a:r>
              <a:rPr lang="cs-CZ" sz="2500" i="1" dirty="0">
                <a:solidFill>
                  <a:srgbClr val="C00000"/>
                </a:solidFill>
              </a:rPr>
              <a:t> </a:t>
            </a:r>
            <a:r>
              <a:rPr lang="cs-CZ" sz="2500" dirty="0" err="1"/>
              <a:t>ik</a:t>
            </a:r>
            <a:r>
              <a:rPr lang="cs-CZ" sz="2500" dirty="0"/>
              <a:t> </a:t>
            </a:r>
            <a:r>
              <a:rPr lang="cs-CZ" sz="2500" dirty="0" err="1"/>
              <a:t>er</a:t>
            </a:r>
            <a:r>
              <a:rPr lang="cs-CZ" sz="2500" dirty="0"/>
              <a:t> al </a:t>
            </a:r>
            <a:r>
              <a:rPr lang="cs-CZ" sz="2500" dirty="0" err="1"/>
              <a:t>vaak</a:t>
            </a:r>
            <a:r>
              <a:rPr lang="cs-CZ" sz="2500" dirty="0"/>
              <a:t> </a:t>
            </a:r>
            <a:r>
              <a:rPr lang="cs-CZ" sz="2500" dirty="0" err="1"/>
              <a:t>geweest</a:t>
            </a:r>
            <a:r>
              <a:rPr lang="cs-CZ" sz="2500" dirty="0"/>
              <a:t> ben, </a:t>
            </a:r>
            <a:r>
              <a:rPr lang="cs-CZ" sz="2500" dirty="0" err="1"/>
              <a:t>heb</a:t>
            </a:r>
            <a:r>
              <a:rPr lang="cs-CZ" sz="2500" dirty="0"/>
              <a:t> </a:t>
            </a:r>
            <a:r>
              <a:rPr lang="cs-CZ" sz="2500" dirty="0" err="1"/>
              <a:t>ik</a:t>
            </a:r>
            <a:r>
              <a:rPr lang="cs-CZ" sz="2500" dirty="0"/>
              <a:t> </a:t>
            </a:r>
            <a:r>
              <a:rPr lang="cs-CZ" sz="2500" dirty="0" err="1"/>
              <a:t>elke</a:t>
            </a:r>
            <a:r>
              <a:rPr lang="cs-CZ" sz="2500" dirty="0"/>
              <a:t> </a:t>
            </a:r>
            <a:r>
              <a:rPr lang="cs-CZ" sz="2500" dirty="0" err="1"/>
              <a:t>keer</a:t>
            </a:r>
            <a:r>
              <a:rPr lang="cs-CZ" sz="2500" dirty="0"/>
              <a:t> </a:t>
            </a:r>
            <a:r>
              <a:rPr lang="cs-CZ" sz="2500" dirty="0" err="1"/>
              <a:t>moeite</a:t>
            </a:r>
            <a:r>
              <a:rPr lang="cs-CZ" sz="2500" dirty="0"/>
              <a:t> </a:t>
            </a:r>
            <a:r>
              <a:rPr lang="cs-CZ" sz="2500" dirty="0" err="1"/>
              <a:t>om</a:t>
            </a:r>
            <a:r>
              <a:rPr lang="cs-CZ" sz="2500" dirty="0"/>
              <a:t> de </a:t>
            </a:r>
            <a:r>
              <a:rPr lang="cs-CZ" sz="2500" dirty="0" err="1"/>
              <a:t>weg</a:t>
            </a:r>
            <a:r>
              <a:rPr lang="cs-CZ" sz="2500" dirty="0"/>
              <a:t> </a:t>
            </a:r>
            <a:r>
              <a:rPr lang="cs-CZ" sz="2500" dirty="0" err="1"/>
              <a:t>te</a:t>
            </a:r>
            <a:r>
              <a:rPr lang="cs-CZ" sz="2500" dirty="0"/>
              <a:t> </a:t>
            </a:r>
            <a:r>
              <a:rPr lang="cs-CZ" sz="2500" dirty="0" err="1"/>
              <a:t>vinden</a:t>
            </a:r>
            <a:r>
              <a:rPr lang="cs-CZ" sz="2500" dirty="0"/>
              <a:t>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2500" i="1" dirty="0" err="1">
                <a:solidFill>
                  <a:srgbClr val="C00000"/>
                </a:solidFill>
              </a:rPr>
              <a:t>Het</a:t>
            </a:r>
            <a:r>
              <a:rPr lang="cs-CZ" sz="2500" i="1" dirty="0">
                <a:solidFill>
                  <a:srgbClr val="C00000"/>
                </a:solidFill>
              </a:rPr>
              <a:t> </a:t>
            </a:r>
            <a:r>
              <a:rPr lang="cs-CZ" sz="2500" i="1" dirty="0" err="1">
                <a:solidFill>
                  <a:srgbClr val="C00000"/>
                </a:solidFill>
              </a:rPr>
              <a:t>kind</a:t>
            </a:r>
            <a:r>
              <a:rPr lang="cs-CZ" sz="2500" i="1" dirty="0">
                <a:solidFill>
                  <a:srgbClr val="C00000"/>
                </a:solidFill>
              </a:rPr>
              <a:t> </a:t>
            </a:r>
            <a:r>
              <a:rPr lang="cs-CZ" sz="2500" i="1" dirty="0" err="1">
                <a:solidFill>
                  <a:srgbClr val="C00000"/>
                </a:solidFill>
              </a:rPr>
              <a:t>wie</a:t>
            </a:r>
            <a:r>
              <a:rPr lang="cs-CZ" sz="2500" i="1" dirty="0">
                <a:solidFill>
                  <a:srgbClr val="C00000"/>
                </a:solidFill>
              </a:rPr>
              <a:t>/</a:t>
            </a:r>
            <a:r>
              <a:rPr lang="cs-CZ" sz="2500" i="1" dirty="0" err="1">
                <a:solidFill>
                  <a:srgbClr val="C00000"/>
                </a:solidFill>
              </a:rPr>
              <a:t>wat</a:t>
            </a:r>
            <a:r>
              <a:rPr lang="cs-CZ" sz="2500" i="1" dirty="0">
                <a:solidFill>
                  <a:srgbClr val="C00000"/>
                </a:solidFill>
              </a:rPr>
              <a:t>/dat </a:t>
            </a:r>
            <a:r>
              <a:rPr lang="cs-CZ" sz="2500" dirty="0"/>
              <a:t>in </a:t>
            </a:r>
            <a:r>
              <a:rPr lang="cs-CZ" sz="2500" dirty="0" err="1"/>
              <a:t>het</a:t>
            </a:r>
            <a:r>
              <a:rPr lang="cs-CZ" sz="2500" dirty="0"/>
              <a:t> </a:t>
            </a:r>
            <a:r>
              <a:rPr lang="cs-CZ" sz="2500" dirty="0" err="1"/>
              <a:t>water</a:t>
            </a:r>
            <a:r>
              <a:rPr lang="cs-CZ" sz="2500" dirty="0"/>
              <a:t> </a:t>
            </a:r>
            <a:r>
              <a:rPr lang="cs-CZ" sz="2500" dirty="0" err="1"/>
              <a:t>is</a:t>
            </a:r>
            <a:r>
              <a:rPr lang="cs-CZ" sz="2500" dirty="0"/>
              <a:t> </a:t>
            </a:r>
            <a:r>
              <a:rPr lang="cs-CZ" sz="2500" dirty="0" err="1"/>
              <a:t>gevallen</a:t>
            </a:r>
            <a:r>
              <a:rPr lang="cs-CZ" sz="2500" dirty="0"/>
              <a:t>, </a:t>
            </a:r>
            <a:r>
              <a:rPr lang="cs-CZ" sz="2500" dirty="0" err="1"/>
              <a:t>probeerde</a:t>
            </a:r>
            <a:r>
              <a:rPr lang="cs-CZ" sz="2500" dirty="0"/>
              <a:t> </a:t>
            </a:r>
            <a:r>
              <a:rPr lang="cs-CZ" sz="2500" dirty="0" err="1"/>
              <a:t>vergeefs</a:t>
            </a:r>
            <a:r>
              <a:rPr lang="cs-CZ" sz="2500" dirty="0"/>
              <a:t> </a:t>
            </a:r>
            <a:r>
              <a:rPr lang="cs-CZ" sz="2500" dirty="0" err="1"/>
              <a:t>om</a:t>
            </a:r>
            <a:r>
              <a:rPr lang="cs-CZ" sz="2500" dirty="0"/>
              <a:t> </a:t>
            </a:r>
            <a:r>
              <a:rPr lang="cs-CZ" sz="2500" dirty="0" err="1"/>
              <a:t>aan</a:t>
            </a:r>
            <a:r>
              <a:rPr lang="cs-CZ" sz="2500" dirty="0"/>
              <a:t> de kant </a:t>
            </a:r>
            <a:r>
              <a:rPr lang="cs-CZ" sz="2500" dirty="0" err="1"/>
              <a:t>te</a:t>
            </a:r>
            <a:r>
              <a:rPr lang="cs-CZ" sz="2500" dirty="0"/>
              <a:t> </a:t>
            </a:r>
            <a:r>
              <a:rPr lang="cs-CZ" sz="2500" dirty="0" err="1"/>
              <a:t>komen</a:t>
            </a:r>
            <a:r>
              <a:rPr lang="cs-CZ" sz="2500" dirty="0"/>
              <a:t>.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2500" dirty="0" err="1"/>
              <a:t>Ik</a:t>
            </a:r>
            <a:r>
              <a:rPr lang="cs-CZ" sz="2500" dirty="0"/>
              <a:t> </a:t>
            </a:r>
            <a:r>
              <a:rPr lang="cs-CZ" sz="2500" dirty="0" err="1"/>
              <a:t>wist</a:t>
            </a:r>
            <a:r>
              <a:rPr lang="cs-CZ" sz="2500" dirty="0"/>
              <a:t> </a:t>
            </a:r>
            <a:r>
              <a:rPr lang="cs-CZ" sz="2500" dirty="0" err="1"/>
              <a:t>niet</a:t>
            </a:r>
            <a:r>
              <a:rPr lang="cs-CZ" sz="2500" dirty="0"/>
              <a:t> </a:t>
            </a:r>
            <a:r>
              <a:rPr lang="cs-CZ" sz="2500" dirty="0" err="1"/>
              <a:t>zeker</a:t>
            </a:r>
            <a:r>
              <a:rPr lang="cs-CZ" sz="2500" dirty="0"/>
              <a:t> </a:t>
            </a:r>
            <a:r>
              <a:rPr lang="cs-CZ" sz="2500" i="1" dirty="0">
                <a:solidFill>
                  <a:srgbClr val="C00000"/>
                </a:solidFill>
              </a:rPr>
              <a:t>dat/</a:t>
            </a:r>
            <a:r>
              <a:rPr lang="cs-CZ" sz="2500" i="1" dirty="0" err="1">
                <a:solidFill>
                  <a:srgbClr val="C00000"/>
                </a:solidFill>
              </a:rPr>
              <a:t>of</a:t>
            </a:r>
            <a:r>
              <a:rPr lang="cs-CZ" sz="2500" i="1" dirty="0">
                <a:solidFill>
                  <a:srgbClr val="C00000"/>
                </a:solidFill>
              </a:rPr>
              <a:t>/</a:t>
            </a:r>
            <a:r>
              <a:rPr lang="cs-CZ" sz="2500" i="1" dirty="0" err="1">
                <a:solidFill>
                  <a:srgbClr val="C00000"/>
                </a:solidFill>
              </a:rPr>
              <a:t>als</a:t>
            </a:r>
            <a:r>
              <a:rPr lang="cs-CZ" sz="2500" i="1" dirty="0">
                <a:solidFill>
                  <a:srgbClr val="C00000"/>
                </a:solidFill>
              </a:rPr>
              <a:t>, </a:t>
            </a:r>
            <a:r>
              <a:rPr lang="cs-CZ" sz="2500" dirty="0" err="1"/>
              <a:t>ik</a:t>
            </a:r>
            <a:r>
              <a:rPr lang="cs-CZ" sz="2500" dirty="0"/>
              <a:t> </a:t>
            </a:r>
            <a:r>
              <a:rPr lang="cs-CZ" sz="2500" dirty="0" err="1"/>
              <a:t>heb</a:t>
            </a:r>
            <a:r>
              <a:rPr lang="cs-CZ" sz="2500" dirty="0"/>
              <a:t> hem </a:t>
            </a:r>
            <a:r>
              <a:rPr lang="cs-CZ" sz="2500" i="1" dirty="0"/>
              <a:t>maar/</a:t>
            </a:r>
            <a:r>
              <a:rPr lang="cs-CZ" sz="2500" i="1" dirty="0" err="1"/>
              <a:t>echter</a:t>
            </a:r>
            <a:r>
              <a:rPr lang="cs-CZ" sz="2500" i="1" dirty="0"/>
              <a:t>/</a:t>
            </a:r>
            <a:r>
              <a:rPr lang="cs-CZ" sz="2500" i="1" dirty="0" err="1"/>
              <a:t>toch</a:t>
            </a:r>
            <a:r>
              <a:rPr lang="cs-CZ" sz="2500" dirty="0"/>
              <a:t> </a:t>
            </a:r>
            <a:r>
              <a:rPr lang="cs-CZ" sz="2500" dirty="0" err="1"/>
              <a:t>beterschap</a:t>
            </a:r>
            <a:r>
              <a:rPr lang="cs-CZ" sz="2500" dirty="0"/>
              <a:t> </a:t>
            </a:r>
            <a:r>
              <a:rPr lang="cs-CZ" sz="2500" dirty="0" err="1"/>
              <a:t>gewenst</a:t>
            </a:r>
            <a:r>
              <a:rPr lang="cs-CZ" sz="2500" dirty="0"/>
              <a:t>.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2500" dirty="0" err="1"/>
              <a:t>Hoe</a:t>
            </a:r>
            <a:r>
              <a:rPr lang="cs-CZ" sz="2500" dirty="0"/>
              <a:t> </a:t>
            </a:r>
            <a:r>
              <a:rPr lang="cs-CZ" sz="2500" dirty="0" err="1"/>
              <a:t>meer</a:t>
            </a:r>
            <a:r>
              <a:rPr lang="cs-CZ" sz="2500" dirty="0"/>
              <a:t> </a:t>
            </a:r>
            <a:r>
              <a:rPr lang="cs-CZ" sz="2500" dirty="0" err="1"/>
              <a:t>hij</a:t>
            </a:r>
            <a:r>
              <a:rPr lang="cs-CZ" sz="2500" dirty="0"/>
              <a:t> in de </a:t>
            </a:r>
            <a:r>
              <a:rPr lang="cs-CZ" sz="2500" dirty="0" err="1"/>
              <a:t>laatste</a:t>
            </a:r>
            <a:r>
              <a:rPr lang="cs-CZ" sz="2500" dirty="0"/>
              <a:t> </a:t>
            </a:r>
            <a:r>
              <a:rPr lang="cs-CZ" sz="2500" dirty="0" err="1"/>
              <a:t>dagen</a:t>
            </a:r>
            <a:r>
              <a:rPr lang="cs-CZ" sz="2500" dirty="0"/>
              <a:t> </a:t>
            </a:r>
            <a:r>
              <a:rPr lang="cs-CZ" sz="2500" dirty="0" err="1"/>
              <a:t>werkt</a:t>
            </a:r>
            <a:r>
              <a:rPr lang="cs-CZ" sz="2500" dirty="0"/>
              <a:t>, </a:t>
            </a:r>
            <a:r>
              <a:rPr lang="cs-CZ" sz="2500" i="1" dirty="0" err="1">
                <a:solidFill>
                  <a:srgbClr val="C00000"/>
                </a:solidFill>
              </a:rPr>
              <a:t>naarmate</a:t>
            </a:r>
            <a:r>
              <a:rPr lang="cs-CZ" sz="2500" i="1" dirty="0">
                <a:solidFill>
                  <a:srgbClr val="C00000"/>
                </a:solidFill>
              </a:rPr>
              <a:t>/</a:t>
            </a:r>
            <a:r>
              <a:rPr lang="cs-CZ" sz="2500" i="1" dirty="0" err="1">
                <a:solidFill>
                  <a:srgbClr val="C00000"/>
                </a:solidFill>
              </a:rPr>
              <a:t>hoe</a:t>
            </a:r>
            <a:r>
              <a:rPr lang="cs-CZ" sz="2500" i="1" dirty="0">
                <a:solidFill>
                  <a:srgbClr val="C00000"/>
                </a:solidFill>
              </a:rPr>
              <a:t>/des </a:t>
            </a:r>
            <a:r>
              <a:rPr lang="cs-CZ" sz="2500" i="1" dirty="0" err="1">
                <a:solidFill>
                  <a:srgbClr val="C00000"/>
                </a:solidFill>
              </a:rPr>
              <a:t>te</a:t>
            </a:r>
            <a:r>
              <a:rPr lang="cs-CZ" sz="2500" i="1" dirty="0">
                <a:solidFill>
                  <a:srgbClr val="C00000"/>
                </a:solidFill>
              </a:rPr>
              <a:t> </a:t>
            </a:r>
            <a:r>
              <a:rPr lang="cs-CZ" sz="2500" dirty="0" err="1"/>
              <a:t>minder</a:t>
            </a:r>
            <a:r>
              <a:rPr lang="cs-CZ" sz="2500" dirty="0"/>
              <a:t> </a:t>
            </a:r>
            <a:r>
              <a:rPr lang="cs-CZ" sz="2500" dirty="0" err="1"/>
              <a:t>zien</a:t>
            </a:r>
            <a:r>
              <a:rPr lang="cs-CZ" sz="2500" dirty="0"/>
              <a:t> </a:t>
            </a:r>
            <a:r>
              <a:rPr lang="cs-CZ" sz="2500" dirty="0" err="1"/>
              <a:t>we</a:t>
            </a:r>
            <a:r>
              <a:rPr lang="cs-CZ" sz="2500" dirty="0"/>
              <a:t> hem ten </a:t>
            </a:r>
            <a:r>
              <a:rPr lang="cs-CZ" sz="2500" dirty="0" err="1"/>
              <a:t>ons</a:t>
            </a:r>
            <a:r>
              <a:rPr lang="cs-CZ" sz="2500" dirty="0"/>
              <a:t> </a:t>
            </a:r>
            <a:r>
              <a:rPr lang="cs-CZ" sz="2500" dirty="0" err="1"/>
              <a:t>midden</a:t>
            </a:r>
            <a:r>
              <a:rPr lang="cs-CZ" sz="25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54007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5194920" cy="778098"/>
          </a:xfrm>
        </p:spPr>
        <p:txBody>
          <a:bodyPr>
            <a:normAutofit fontScale="90000"/>
          </a:bodyPr>
          <a:lstStyle/>
          <a:p>
            <a:r>
              <a:rPr lang="cs-CZ" sz="5300" b="1" dirty="0">
                <a:latin typeface="+mn-lt"/>
              </a:rPr>
              <a:t/>
            </a:r>
            <a:br>
              <a:rPr lang="cs-CZ" sz="5300" b="1" dirty="0">
                <a:latin typeface="+mn-lt"/>
              </a:rPr>
            </a:br>
            <a:r>
              <a:rPr lang="cs-CZ" sz="5300" b="1" dirty="0">
                <a:latin typeface="+mn-lt"/>
              </a:rPr>
              <a:t>VERDER OEFENEN: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q"/>
            </a:pPr>
            <a:r>
              <a:rPr lang="cs-CZ" dirty="0"/>
              <a:t>QUIZLET 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cs-CZ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cs-CZ" dirty="0"/>
              <a:t>KAHOOT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cs-CZ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cs-CZ" dirty="0"/>
              <a:t>ONLINE OEFENING</a:t>
            </a:r>
          </a:p>
        </p:txBody>
      </p:sp>
    </p:spTree>
    <p:extLst>
      <p:ext uri="{BB962C8B-B14F-4D97-AF65-F5344CB8AC3E}">
        <p14:creationId xmlns:p14="http://schemas.microsoft.com/office/powerpoint/2010/main" val="3238638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 err="1"/>
              <a:t>Syntactische</a:t>
            </a:r>
            <a:r>
              <a:rPr lang="cs-CZ" b="1" dirty="0"/>
              <a:t> </a:t>
            </a:r>
            <a:r>
              <a:rPr lang="cs-CZ" b="1" dirty="0" err="1"/>
              <a:t>relaties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59632"/>
            <a:ext cx="8424936" cy="5409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u="sng" dirty="0" err="1"/>
              <a:t>types</a:t>
            </a:r>
            <a:r>
              <a:rPr lang="cs-CZ" u="sng" dirty="0"/>
              <a:t> verbinding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sz="1200" dirty="0"/>
          </a:p>
          <a:p>
            <a:pPr marL="514350" indent="-514350">
              <a:buAutoNum type="arabicPeriod"/>
            </a:pPr>
            <a:r>
              <a:rPr lang="en-GB" b="1" dirty="0">
                <a:solidFill>
                  <a:srgbClr val="FF0000"/>
                </a:solidFill>
              </a:rPr>
              <a:t>NEVENSCHIKKING</a:t>
            </a:r>
            <a:r>
              <a:rPr lang="cs-CZ" dirty="0"/>
              <a:t> – </a:t>
            </a:r>
            <a:r>
              <a:rPr lang="cs-CZ" b="1" dirty="0" err="1"/>
              <a:t>coördinatie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→ </a:t>
            </a:r>
            <a:r>
              <a:rPr lang="cs-CZ" dirty="0" err="1"/>
              <a:t>twee</a:t>
            </a:r>
            <a:r>
              <a:rPr lang="cs-CZ" dirty="0"/>
              <a:t> </a:t>
            </a:r>
            <a:r>
              <a:rPr lang="cs-CZ" dirty="0" err="1"/>
              <a:t>gelijkwaardige</a:t>
            </a:r>
            <a:r>
              <a:rPr lang="cs-CZ" dirty="0"/>
              <a:t> </a:t>
            </a:r>
            <a:r>
              <a:rPr lang="cs-CZ" dirty="0" err="1"/>
              <a:t>elementen</a:t>
            </a:r>
            <a:r>
              <a:rPr lang="cs-CZ" dirty="0"/>
              <a:t> </a:t>
            </a:r>
          </a:p>
          <a:p>
            <a:pPr marL="514350" indent="-514350">
              <a:buFont typeface="+mj-lt"/>
              <a:buAutoNum type="arabicPeriod" startAt="2"/>
            </a:pPr>
            <a:endParaRPr lang="cs-CZ" dirty="0"/>
          </a:p>
          <a:p>
            <a:pPr marL="514350" indent="-514350">
              <a:buFont typeface="+mj-lt"/>
              <a:buAutoNum type="arabicPeriod" startAt="2"/>
            </a:pPr>
            <a:r>
              <a:rPr lang="en-GB" b="1" dirty="0">
                <a:solidFill>
                  <a:srgbClr val="00B050"/>
                </a:solidFill>
              </a:rPr>
              <a:t>ONDERSCHIKKING</a:t>
            </a:r>
            <a:r>
              <a:rPr lang="cs-CZ" b="1" dirty="0"/>
              <a:t> = subordinatie</a:t>
            </a:r>
          </a:p>
          <a:p>
            <a:pPr marL="514350" indent="-514350">
              <a:buNone/>
            </a:pPr>
            <a:r>
              <a:rPr lang="cs-CZ" dirty="0"/>
              <a:t>→ </a:t>
            </a:r>
            <a:r>
              <a:rPr lang="cs-CZ" dirty="0" err="1"/>
              <a:t>afhankelijkheidsrelatie</a:t>
            </a:r>
            <a:endParaRPr lang="cs-CZ" dirty="0"/>
          </a:p>
          <a:p>
            <a:pPr marL="514350" indent="-514350">
              <a:buNone/>
            </a:pPr>
            <a:endParaRPr lang="cs-CZ" dirty="0"/>
          </a:p>
          <a:p>
            <a:pPr marL="514350" indent="-514350">
              <a:buNone/>
            </a:pPr>
            <a:r>
              <a:rPr lang="cs-CZ" dirty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rgbClr val="0070C0"/>
                </a:solidFill>
                <a:sym typeface="Wingdings" panose="05000000000000000000" pitchFamily="2" charset="2"/>
              </a:rPr>
              <a:t> BENOEM EEN AANTAL VOEGWOORDEN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06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92088"/>
          </a:xfrm>
        </p:spPr>
        <p:txBody>
          <a:bodyPr>
            <a:normAutofit/>
          </a:bodyPr>
          <a:lstStyle/>
          <a:p>
            <a:r>
              <a:rPr lang="cs-CZ" b="1" dirty="0" err="1"/>
              <a:t>Syntactische</a:t>
            </a:r>
            <a:r>
              <a:rPr lang="cs-CZ" b="1" dirty="0"/>
              <a:t> </a:t>
            </a:r>
            <a:r>
              <a:rPr lang="cs-CZ" b="1" dirty="0" err="1"/>
              <a:t>relaties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7606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u="sng" dirty="0" err="1"/>
              <a:t>types</a:t>
            </a:r>
            <a:r>
              <a:rPr lang="cs-CZ" u="sng" dirty="0"/>
              <a:t> verbinding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sz="1200" dirty="0"/>
          </a:p>
          <a:p>
            <a:pPr marL="514350" indent="-514350">
              <a:buAutoNum type="arabicPeriod"/>
            </a:pPr>
            <a:r>
              <a:rPr lang="en-GB" b="1" dirty="0">
                <a:solidFill>
                  <a:srgbClr val="FF0000"/>
                </a:solidFill>
              </a:rPr>
              <a:t>NEVENSCHIKKING</a:t>
            </a:r>
            <a:r>
              <a:rPr lang="cs-CZ" dirty="0"/>
              <a:t> – </a:t>
            </a:r>
            <a:r>
              <a:rPr lang="en-US" b="1" i="1" dirty="0"/>
              <a:t>EN, WANT, MAAR, OF</a:t>
            </a:r>
            <a:endParaRPr lang="cs-CZ" b="1" i="1" dirty="0"/>
          </a:p>
          <a:p>
            <a:pPr marL="0" indent="0">
              <a:buNone/>
            </a:pPr>
            <a:r>
              <a:rPr lang="cs-CZ" dirty="0"/>
              <a:t>→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HOOFDZINNEN</a:t>
            </a: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514350" indent="-514350">
              <a:buFont typeface="+mj-lt"/>
              <a:buAutoNum type="arabicPeriod" startAt="2"/>
            </a:pPr>
            <a:r>
              <a:rPr lang="en-GB" b="1" dirty="0">
                <a:solidFill>
                  <a:srgbClr val="00B050"/>
                </a:solidFill>
              </a:rPr>
              <a:t>ONDERSCHIKKING</a:t>
            </a:r>
            <a:r>
              <a:rPr lang="cs-CZ" b="1" dirty="0"/>
              <a:t> </a:t>
            </a:r>
            <a:r>
              <a:rPr lang="en-US" b="1" dirty="0"/>
              <a:t>-  </a:t>
            </a:r>
            <a:r>
              <a:rPr lang="en-US" b="1" i="1" dirty="0"/>
              <a:t>DAT, OMDAT, ALS, TOEN</a:t>
            </a:r>
            <a:r>
              <a:rPr lang="en-US" b="1" dirty="0"/>
              <a:t>…</a:t>
            </a:r>
          </a:p>
          <a:p>
            <a:pPr marL="0" indent="0">
              <a:buNone/>
            </a:pPr>
            <a:r>
              <a:rPr lang="cs-CZ" dirty="0"/>
              <a:t>→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BIJZIN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7030A0"/>
                </a:solidFill>
              </a:rPr>
              <a:t>3. </a:t>
            </a:r>
            <a:r>
              <a:rPr lang="cs-CZ" b="1" dirty="0">
                <a:solidFill>
                  <a:srgbClr val="7030A0"/>
                </a:solidFill>
              </a:rPr>
              <a:t>VOEGWOORDELIJKE</a:t>
            </a:r>
            <a:r>
              <a:rPr lang="cs-CZ" dirty="0">
                <a:solidFill>
                  <a:srgbClr val="7030A0"/>
                </a:solidFill>
              </a:rPr>
              <a:t> </a:t>
            </a:r>
            <a:r>
              <a:rPr lang="cs-CZ" b="1" dirty="0">
                <a:solidFill>
                  <a:srgbClr val="7030A0"/>
                </a:solidFill>
              </a:rPr>
              <a:t>BIJWOORDEN: </a:t>
            </a:r>
          </a:p>
          <a:p>
            <a:pPr marL="0" indent="0">
              <a:buNone/>
            </a:pPr>
            <a:r>
              <a:rPr lang="cs-CZ" b="1" i="1" dirty="0" err="1"/>
              <a:t>bovendien</a:t>
            </a:r>
            <a:r>
              <a:rPr lang="cs-CZ" b="1" i="1" dirty="0"/>
              <a:t>, </a:t>
            </a:r>
            <a:r>
              <a:rPr lang="cs-CZ" b="1" i="1" dirty="0" err="1"/>
              <a:t>daarentegen</a:t>
            </a:r>
            <a:r>
              <a:rPr lang="cs-CZ" b="1" i="1" dirty="0"/>
              <a:t>, nu, </a:t>
            </a:r>
            <a:r>
              <a:rPr lang="cs-CZ" b="1" i="1" dirty="0" err="1"/>
              <a:t>toch</a:t>
            </a:r>
            <a:r>
              <a:rPr lang="cs-CZ" b="1" i="1" dirty="0"/>
              <a:t>, dus, </a:t>
            </a:r>
            <a:r>
              <a:rPr lang="cs-CZ" b="1" i="1" dirty="0" err="1"/>
              <a:t>niettemin</a:t>
            </a:r>
            <a:r>
              <a:rPr lang="cs-CZ" b="1" i="1" dirty="0"/>
              <a:t>, </a:t>
            </a:r>
            <a:r>
              <a:rPr lang="cs-CZ" b="1" i="1" dirty="0" err="1"/>
              <a:t>bijgevolg</a:t>
            </a:r>
            <a:r>
              <a:rPr lang="cs-CZ" b="1" i="1" dirty="0"/>
              <a:t>… </a:t>
            </a:r>
            <a:endParaRPr lang="cs-CZ" dirty="0"/>
          </a:p>
          <a:p>
            <a:pPr marL="0" lv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 </a:t>
            </a:r>
            <a:r>
              <a:rPr lang="cs-CZ" dirty="0"/>
              <a:t>→  </a:t>
            </a:r>
            <a:r>
              <a:rPr lang="cs-CZ" b="1" dirty="0">
                <a:solidFill>
                  <a:srgbClr val="7030A0"/>
                </a:solidFill>
              </a:rPr>
              <a:t>op de </a:t>
            </a:r>
            <a:r>
              <a:rPr lang="cs-CZ" b="1" dirty="0" err="1">
                <a:solidFill>
                  <a:srgbClr val="7030A0"/>
                </a:solidFill>
              </a:rPr>
              <a:t>eerste</a:t>
            </a:r>
            <a:r>
              <a:rPr lang="cs-CZ" b="1" dirty="0">
                <a:solidFill>
                  <a:srgbClr val="7030A0"/>
                </a:solidFill>
              </a:rPr>
              <a:t> </a:t>
            </a:r>
            <a:r>
              <a:rPr lang="cs-CZ" b="1" dirty="0" err="1">
                <a:solidFill>
                  <a:srgbClr val="7030A0"/>
                </a:solidFill>
              </a:rPr>
              <a:t>zinsplaats</a:t>
            </a:r>
            <a:r>
              <a:rPr lang="cs-CZ" b="1" dirty="0">
                <a:solidFill>
                  <a:srgbClr val="7030A0"/>
                </a:solidFill>
              </a:rPr>
              <a:t> + </a:t>
            </a:r>
            <a:r>
              <a:rPr lang="cs-CZ" b="1" dirty="0" err="1">
                <a:solidFill>
                  <a:srgbClr val="7030A0"/>
                </a:solidFill>
              </a:rPr>
              <a:t>inversie</a:t>
            </a:r>
            <a:endParaRPr lang="cs-CZ" b="1" dirty="0">
              <a:solidFill>
                <a:srgbClr val="7030A0"/>
              </a:solidFill>
            </a:endParaRPr>
          </a:p>
          <a:p>
            <a:pPr marL="0" lvl="0" indent="0">
              <a:buNone/>
            </a:pPr>
            <a:endParaRPr lang="cs-CZ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4. </a:t>
            </a:r>
            <a:r>
              <a:rPr lang="cs-CZ" b="1" dirty="0">
                <a:solidFill>
                  <a:srgbClr val="C00000"/>
                </a:solidFill>
              </a:rPr>
              <a:t>REEKSVORMERS: </a:t>
            </a:r>
          </a:p>
          <a:p>
            <a:pPr marL="0" indent="0">
              <a:buNone/>
            </a:pPr>
            <a:r>
              <a:rPr lang="cs-CZ" b="1" i="1" dirty="0"/>
              <a:t>ZOWEL-ALS, NIET ALLEEN –MAAR, HOE-HOE, NOCH-NOCH</a:t>
            </a:r>
            <a:endParaRPr lang="cs-CZ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2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57300" y="188640"/>
            <a:ext cx="6707088" cy="70609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b="1" dirty="0"/>
              <a:t>Verbinding van elementen</a:t>
            </a:r>
            <a:endParaRPr lang="en-US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cs-CZ" b="1" dirty="0"/>
              <a:t>1. </a:t>
            </a:r>
            <a:r>
              <a:rPr lang="cs-CZ" dirty="0"/>
              <a:t>HZ+ HZ = </a:t>
            </a:r>
            <a:r>
              <a:rPr lang="cs-CZ" b="1" dirty="0" err="1"/>
              <a:t>nevenschikking</a:t>
            </a:r>
            <a:endParaRPr lang="cs-CZ" b="1" dirty="0"/>
          </a:p>
          <a:p>
            <a:pPr marL="457200" lvl="1" indent="0">
              <a:buNone/>
            </a:pPr>
            <a:r>
              <a:rPr lang="cs-CZ" b="1" i="1" dirty="0" err="1">
                <a:solidFill>
                  <a:srgbClr val="FF0000"/>
                </a:solidFill>
              </a:rPr>
              <a:t>Hij</a:t>
            </a:r>
            <a:r>
              <a:rPr lang="cs-CZ" b="1" i="1" dirty="0">
                <a:solidFill>
                  <a:srgbClr val="FF0000"/>
                </a:solidFill>
              </a:rPr>
              <a:t> wil komen </a:t>
            </a:r>
            <a:r>
              <a:rPr lang="cs-CZ" b="1" i="1" u="sng" dirty="0">
                <a:solidFill>
                  <a:srgbClr val="FF0000"/>
                </a:solidFill>
              </a:rPr>
              <a:t>maar</a:t>
            </a:r>
            <a:r>
              <a:rPr lang="cs-CZ" b="1" i="1" dirty="0">
                <a:solidFill>
                  <a:srgbClr val="FF0000"/>
                </a:solidFill>
              </a:rPr>
              <a:t> dat kan </a:t>
            </a:r>
            <a:r>
              <a:rPr lang="cs-CZ" b="1" i="1" dirty="0" err="1">
                <a:solidFill>
                  <a:srgbClr val="FF0000"/>
                </a:solidFill>
              </a:rPr>
              <a:t>niet</a:t>
            </a:r>
            <a:r>
              <a:rPr lang="cs-CZ" b="1" i="1" dirty="0">
                <a:solidFill>
                  <a:srgbClr val="FF0000"/>
                </a:solidFill>
              </a:rPr>
              <a:t>.</a:t>
            </a:r>
          </a:p>
          <a:p>
            <a:pPr marL="457200" lvl="1" indent="0">
              <a:buNone/>
            </a:pPr>
            <a:endParaRPr lang="cs-CZ" sz="1000" dirty="0"/>
          </a:p>
          <a:p>
            <a:pPr lvl="1">
              <a:buNone/>
            </a:pPr>
            <a:endParaRPr lang="cs-CZ" sz="1600" b="1" dirty="0"/>
          </a:p>
          <a:p>
            <a:pPr lvl="1">
              <a:buNone/>
            </a:pPr>
            <a:r>
              <a:rPr lang="cs-CZ" b="1" dirty="0"/>
              <a:t>2. </a:t>
            </a:r>
            <a:r>
              <a:rPr lang="cs-CZ" dirty="0"/>
              <a:t>RZ+ BZ = </a:t>
            </a:r>
            <a:r>
              <a:rPr lang="cs-CZ" b="1" dirty="0"/>
              <a:t>onderschikking</a:t>
            </a:r>
          </a:p>
          <a:p>
            <a:pPr lvl="1">
              <a:buNone/>
            </a:pPr>
            <a:r>
              <a:rPr lang="cs-CZ" b="1" i="1" dirty="0" err="1">
                <a:solidFill>
                  <a:srgbClr val="FF0000"/>
                </a:solidFill>
              </a:rPr>
              <a:t>Hij</a:t>
            </a:r>
            <a:r>
              <a:rPr lang="cs-CZ" b="1" i="1" dirty="0">
                <a:solidFill>
                  <a:srgbClr val="FF0000"/>
                </a:solidFill>
              </a:rPr>
              <a:t> wil komen </a:t>
            </a:r>
            <a:r>
              <a:rPr lang="cs-CZ" b="1" i="1" u="sng" dirty="0">
                <a:solidFill>
                  <a:srgbClr val="FF0000"/>
                </a:solidFill>
              </a:rPr>
              <a:t>als</a:t>
            </a:r>
            <a:r>
              <a:rPr lang="cs-CZ" b="1" i="1" dirty="0">
                <a:solidFill>
                  <a:srgbClr val="FF0000"/>
                </a:solidFill>
              </a:rPr>
              <a:t> hij klaar </a:t>
            </a:r>
            <a:r>
              <a:rPr lang="cs-CZ" b="1" i="1" dirty="0" err="1">
                <a:solidFill>
                  <a:srgbClr val="FF0000"/>
                </a:solidFill>
              </a:rPr>
              <a:t>is</a:t>
            </a:r>
            <a:r>
              <a:rPr lang="cs-CZ" b="1" i="1" dirty="0">
                <a:solidFill>
                  <a:srgbClr val="FF0000"/>
                </a:solidFill>
              </a:rPr>
              <a:t>.</a:t>
            </a:r>
          </a:p>
          <a:p>
            <a:pPr lvl="1">
              <a:buNone/>
            </a:pPr>
            <a:endParaRPr lang="cs-CZ" sz="1600" b="1" i="1" dirty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cs-CZ" b="1" dirty="0"/>
              <a:t>3. BIJWOORDEN + INVERSIE  </a:t>
            </a:r>
            <a:r>
              <a:rPr lang="cs-CZ" dirty="0"/>
              <a:t>(HZ)</a:t>
            </a:r>
          </a:p>
          <a:p>
            <a:pPr lvl="1">
              <a:buNone/>
            </a:pPr>
            <a:r>
              <a:rPr lang="cs-CZ" b="1" i="1" dirty="0" err="1">
                <a:solidFill>
                  <a:srgbClr val="FF0000"/>
                </a:solidFill>
              </a:rPr>
              <a:t>Hij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is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een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excellente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pianist</a:t>
            </a:r>
            <a:r>
              <a:rPr lang="cs-CZ" b="1" i="1" dirty="0">
                <a:solidFill>
                  <a:srgbClr val="FF0000"/>
                </a:solidFill>
              </a:rPr>
              <a:t>, </a:t>
            </a:r>
            <a:r>
              <a:rPr lang="cs-CZ" b="1" i="1" u="sng" dirty="0" err="1">
                <a:solidFill>
                  <a:srgbClr val="FF0000"/>
                </a:solidFill>
              </a:rPr>
              <a:t>bovendien</a:t>
            </a:r>
            <a:r>
              <a:rPr lang="cs-CZ" b="1" i="1" dirty="0">
                <a:solidFill>
                  <a:srgbClr val="FF0000"/>
                </a:solidFill>
              </a:rPr>
              <a:t> kan </a:t>
            </a:r>
            <a:r>
              <a:rPr lang="cs-CZ" b="1" i="1" dirty="0" err="1">
                <a:solidFill>
                  <a:srgbClr val="FF0000"/>
                </a:solidFill>
              </a:rPr>
              <a:t>hij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goed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zingen</a:t>
            </a:r>
            <a:r>
              <a:rPr lang="cs-CZ" b="1" i="1" dirty="0">
                <a:solidFill>
                  <a:srgbClr val="FF0000"/>
                </a:solidFill>
              </a:rPr>
              <a:t>. </a:t>
            </a:r>
          </a:p>
          <a:p>
            <a:pPr lvl="1">
              <a:buNone/>
            </a:pPr>
            <a:endParaRPr lang="cs-CZ" sz="1600" b="1" i="1" dirty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cs-CZ" b="1" dirty="0"/>
              <a:t>4. REEKSVORMERS 	</a:t>
            </a:r>
          </a:p>
          <a:p>
            <a:pPr lvl="1">
              <a:buNone/>
            </a:pPr>
            <a:r>
              <a:rPr lang="cs-CZ" b="1" i="1" dirty="0" err="1">
                <a:solidFill>
                  <a:srgbClr val="FF0000"/>
                </a:solidFill>
              </a:rPr>
              <a:t>Hij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is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zowel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een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excellente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piant</a:t>
            </a:r>
            <a:r>
              <a:rPr lang="cs-CZ" b="1" i="1" dirty="0">
                <a:solidFill>
                  <a:srgbClr val="FF0000"/>
                </a:solidFill>
              </a:rPr>
              <a:t>, </a:t>
            </a:r>
            <a:r>
              <a:rPr lang="cs-CZ" b="1" i="1" dirty="0" err="1">
                <a:solidFill>
                  <a:srgbClr val="FF0000"/>
                </a:solidFill>
              </a:rPr>
              <a:t>als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een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zanger</a:t>
            </a:r>
            <a:r>
              <a:rPr lang="cs-CZ" b="1" i="1" dirty="0">
                <a:solidFill>
                  <a:srgbClr val="FF0000"/>
                </a:solidFill>
              </a:rPr>
              <a:t>. </a:t>
            </a:r>
          </a:p>
          <a:p>
            <a:pPr lvl="1">
              <a:buNone/>
            </a:pPr>
            <a:r>
              <a:rPr lang="cs-CZ" b="1" i="1" dirty="0" err="1">
                <a:solidFill>
                  <a:srgbClr val="FF0000"/>
                </a:solidFill>
              </a:rPr>
              <a:t>Noch</a:t>
            </a:r>
            <a:r>
              <a:rPr lang="cs-CZ" b="1" i="1" dirty="0">
                <a:solidFill>
                  <a:srgbClr val="FF0000"/>
                </a:solidFill>
              </a:rPr>
              <a:t> kan </a:t>
            </a:r>
            <a:r>
              <a:rPr lang="cs-CZ" b="1" i="1" dirty="0" err="1">
                <a:solidFill>
                  <a:srgbClr val="FF0000"/>
                </a:solidFill>
              </a:rPr>
              <a:t>hij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een</a:t>
            </a:r>
            <a:r>
              <a:rPr lang="cs-CZ" b="1" i="1" dirty="0">
                <a:solidFill>
                  <a:srgbClr val="FF0000"/>
                </a:solidFill>
              </a:rPr>
              <a:t> instrument </a:t>
            </a:r>
            <a:r>
              <a:rPr lang="cs-CZ" b="1" i="1" dirty="0" err="1">
                <a:solidFill>
                  <a:srgbClr val="FF0000"/>
                </a:solidFill>
              </a:rPr>
              <a:t>spelen</a:t>
            </a:r>
            <a:r>
              <a:rPr lang="cs-CZ" b="1" i="1" dirty="0">
                <a:solidFill>
                  <a:srgbClr val="FF0000"/>
                </a:solidFill>
              </a:rPr>
              <a:t>, </a:t>
            </a:r>
            <a:r>
              <a:rPr lang="cs-CZ" b="1" i="1" dirty="0" err="1">
                <a:solidFill>
                  <a:srgbClr val="FF0000"/>
                </a:solidFill>
              </a:rPr>
              <a:t>noch</a:t>
            </a:r>
            <a:r>
              <a:rPr lang="cs-CZ" b="1" i="1" dirty="0">
                <a:solidFill>
                  <a:srgbClr val="FF0000"/>
                </a:solidFill>
              </a:rPr>
              <a:t> kan </a:t>
            </a:r>
            <a:r>
              <a:rPr lang="cs-CZ" b="1" i="1" dirty="0" err="1">
                <a:solidFill>
                  <a:srgbClr val="FF0000"/>
                </a:solidFill>
              </a:rPr>
              <a:t>hij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zingen</a:t>
            </a:r>
            <a:r>
              <a:rPr lang="cs-CZ" b="1" i="1" dirty="0">
                <a:solidFill>
                  <a:srgbClr val="FF0000"/>
                </a:solidFill>
              </a:rPr>
              <a:t>. </a:t>
            </a:r>
          </a:p>
          <a:p>
            <a:pPr lvl="1">
              <a:buNone/>
            </a:pPr>
            <a:endParaRPr lang="cs-CZ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nl-NL" b="1" dirty="0"/>
              <a:t>NEVENSCHIKKING</a:t>
            </a:r>
            <a:r>
              <a:rPr lang="cs-CZ" b="1" dirty="0"/>
              <a:t> - </a:t>
            </a:r>
            <a:r>
              <a:rPr lang="cs-CZ" b="1" dirty="0" err="1"/>
              <a:t>voegwoorden</a:t>
            </a:r>
            <a:endParaRPr lang="en-US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62500" lnSpcReduction="20000"/>
          </a:bodyPr>
          <a:lstStyle/>
          <a:p>
            <a:r>
              <a:rPr lang="nl-NL" u="sng" dirty="0"/>
              <a:t>AANEENSCHAKELEND</a:t>
            </a:r>
            <a:r>
              <a:rPr lang="cs-CZ" dirty="0"/>
              <a:t>:  </a:t>
            </a:r>
            <a:r>
              <a:rPr lang="cs-CZ" b="1" i="1" dirty="0"/>
              <a:t>en, </a:t>
            </a:r>
            <a:r>
              <a:rPr lang="cs-CZ" b="1" i="1" dirty="0" err="1"/>
              <a:t>alsook</a:t>
            </a:r>
            <a:r>
              <a:rPr lang="cs-CZ" b="1" i="1" dirty="0"/>
              <a:t>, </a:t>
            </a:r>
            <a:r>
              <a:rPr lang="cs-CZ" b="1" i="1" dirty="0" err="1"/>
              <a:t>alsmede</a:t>
            </a:r>
            <a:r>
              <a:rPr lang="cs-CZ" b="1" i="1" dirty="0"/>
              <a:t>, </a:t>
            </a:r>
            <a:r>
              <a:rPr lang="cs-CZ" b="1" i="1" dirty="0" err="1"/>
              <a:t>noch</a:t>
            </a:r>
            <a:r>
              <a:rPr lang="cs-CZ" b="1" i="1" dirty="0"/>
              <a:t>*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nl-NL" b="1" dirty="0"/>
              <a:t> </a:t>
            </a:r>
            <a:r>
              <a:rPr lang="nl-NL" i="1" dirty="0">
                <a:solidFill>
                  <a:srgbClr val="FF0000"/>
                </a:solidFill>
              </a:rPr>
              <a:t>Anne </a:t>
            </a:r>
            <a:r>
              <a:rPr lang="nl-NL" i="1" u="sng" dirty="0">
                <a:solidFill>
                  <a:srgbClr val="FF0000"/>
                </a:solidFill>
              </a:rPr>
              <a:t>noch</a:t>
            </a:r>
            <a:r>
              <a:rPr lang="nl-NL" i="1" dirty="0">
                <a:solidFill>
                  <a:srgbClr val="FF0000"/>
                </a:solidFill>
              </a:rPr>
              <a:t> Myra had het gezien</a:t>
            </a:r>
            <a:r>
              <a:rPr lang="cs-CZ" i="1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cs-CZ" i="1" dirty="0">
              <a:solidFill>
                <a:srgbClr val="FF0000"/>
              </a:solidFill>
            </a:endParaRPr>
          </a:p>
          <a:p>
            <a:r>
              <a:rPr lang="nl-NL" u="sng" dirty="0"/>
              <a:t>TEGENSTELLEND</a:t>
            </a:r>
            <a:r>
              <a:rPr lang="cs-CZ" dirty="0"/>
              <a:t>: </a:t>
            </a:r>
            <a:r>
              <a:rPr lang="cs-CZ" b="1" i="1" dirty="0"/>
              <a:t>maar, doch, of, </a:t>
            </a:r>
            <a:r>
              <a:rPr lang="cs-CZ" b="1" i="1" dirty="0" err="1"/>
              <a:t>ofwel</a:t>
            </a:r>
            <a:r>
              <a:rPr lang="cs-CZ" b="1" i="1" dirty="0"/>
              <a:t>, dan </a:t>
            </a:r>
            <a:r>
              <a:rPr lang="cs-CZ" b="1" i="1" dirty="0" err="1"/>
              <a:t>wel</a:t>
            </a:r>
            <a:endParaRPr lang="cs-CZ" b="1" i="1" dirty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3100" i="1" dirty="0">
                <a:solidFill>
                  <a:srgbClr val="FF0000"/>
                </a:solidFill>
              </a:rPr>
              <a:t>Ze</a:t>
            </a:r>
            <a:r>
              <a:rPr lang="nl-NL" sz="3100" i="1" dirty="0">
                <a:solidFill>
                  <a:srgbClr val="FF0000"/>
                </a:solidFill>
              </a:rPr>
              <a:t> weet niet </a:t>
            </a:r>
            <a:r>
              <a:rPr lang="nl-NL" sz="3100" i="1" u="sng" dirty="0">
                <a:solidFill>
                  <a:srgbClr val="FF0000"/>
                </a:solidFill>
              </a:rPr>
              <a:t>of</a:t>
            </a:r>
            <a:r>
              <a:rPr lang="nl-NL" sz="3100" i="1" dirty="0">
                <a:solidFill>
                  <a:srgbClr val="FF0000"/>
                </a:solidFill>
              </a:rPr>
              <a:t> ze een huis wil huren </a:t>
            </a:r>
            <a:r>
              <a:rPr lang="nl-NL" sz="3100" i="1" u="sng" dirty="0">
                <a:solidFill>
                  <a:srgbClr val="FF0000"/>
                </a:solidFill>
              </a:rPr>
              <a:t>ofwel</a:t>
            </a:r>
            <a:r>
              <a:rPr lang="nl-NL" sz="3100" i="1" dirty="0">
                <a:solidFill>
                  <a:srgbClr val="FF0000"/>
                </a:solidFill>
              </a:rPr>
              <a:t> kopen. </a:t>
            </a:r>
            <a:endParaRPr lang="cs-CZ" sz="31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3100" i="1" dirty="0">
                <a:solidFill>
                  <a:srgbClr val="FF0000"/>
                </a:solidFill>
              </a:rPr>
              <a:t>	</a:t>
            </a:r>
            <a:r>
              <a:rPr lang="cs-CZ" sz="3100" i="1" dirty="0" err="1">
                <a:solidFill>
                  <a:srgbClr val="FF0000"/>
                </a:solidFill>
              </a:rPr>
              <a:t>Hij</a:t>
            </a:r>
            <a:r>
              <a:rPr lang="cs-CZ" sz="3100" i="1" dirty="0">
                <a:solidFill>
                  <a:srgbClr val="FF0000"/>
                </a:solidFill>
              </a:rPr>
              <a:t> </a:t>
            </a:r>
            <a:r>
              <a:rPr lang="cs-CZ" sz="3100" i="1" dirty="0" err="1">
                <a:solidFill>
                  <a:srgbClr val="FF0000"/>
                </a:solidFill>
              </a:rPr>
              <a:t>vraagt</a:t>
            </a:r>
            <a:r>
              <a:rPr lang="cs-CZ" sz="3100" i="1" dirty="0">
                <a:solidFill>
                  <a:srgbClr val="FF0000"/>
                </a:solidFill>
              </a:rPr>
              <a:t> </a:t>
            </a:r>
            <a:r>
              <a:rPr lang="cs-CZ" sz="3100" i="1" dirty="0" err="1">
                <a:solidFill>
                  <a:srgbClr val="FF0000"/>
                </a:solidFill>
              </a:rPr>
              <a:t>of</a:t>
            </a:r>
            <a:r>
              <a:rPr lang="cs-CZ" sz="3100" i="1" dirty="0">
                <a:solidFill>
                  <a:srgbClr val="FF0000"/>
                </a:solidFill>
              </a:rPr>
              <a:t> </a:t>
            </a:r>
            <a:r>
              <a:rPr lang="cs-CZ" sz="3100" i="1" dirty="0" err="1">
                <a:solidFill>
                  <a:srgbClr val="FF0000"/>
                </a:solidFill>
              </a:rPr>
              <a:t>hij</a:t>
            </a:r>
            <a:r>
              <a:rPr lang="cs-CZ" sz="3100" i="1" dirty="0">
                <a:solidFill>
                  <a:srgbClr val="FF0000"/>
                </a:solidFill>
              </a:rPr>
              <a:t> </a:t>
            </a:r>
            <a:r>
              <a:rPr lang="cs-CZ" sz="3100" i="1" dirty="0" err="1">
                <a:solidFill>
                  <a:srgbClr val="FF0000"/>
                </a:solidFill>
              </a:rPr>
              <a:t>het</a:t>
            </a:r>
            <a:r>
              <a:rPr lang="cs-CZ" sz="3100" i="1" dirty="0">
                <a:solidFill>
                  <a:srgbClr val="FF0000"/>
                </a:solidFill>
              </a:rPr>
              <a:t> examen </a:t>
            </a:r>
            <a:r>
              <a:rPr lang="cs-CZ" sz="3100" i="1" dirty="0" err="1">
                <a:solidFill>
                  <a:srgbClr val="FF0000"/>
                </a:solidFill>
              </a:rPr>
              <a:t>mondeling</a:t>
            </a:r>
            <a:r>
              <a:rPr lang="cs-CZ" sz="3100" i="1" dirty="0">
                <a:solidFill>
                  <a:srgbClr val="FF0000"/>
                </a:solidFill>
              </a:rPr>
              <a:t> </a:t>
            </a:r>
            <a:r>
              <a:rPr lang="cs-CZ" sz="3100" i="1" u="sng" dirty="0">
                <a:solidFill>
                  <a:srgbClr val="FF0000"/>
                </a:solidFill>
              </a:rPr>
              <a:t>dan </a:t>
            </a:r>
            <a:r>
              <a:rPr lang="cs-CZ" sz="3100" i="1" u="sng" dirty="0" err="1">
                <a:solidFill>
                  <a:srgbClr val="FF0000"/>
                </a:solidFill>
              </a:rPr>
              <a:t>wel</a:t>
            </a:r>
            <a:r>
              <a:rPr lang="cs-CZ" sz="3100" i="1" dirty="0">
                <a:solidFill>
                  <a:srgbClr val="FF0000"/>
                </a:solidFill>
              </a:rPr>
              <a:t> </a:t>
            </a:r>
            <a:r>
              <a:rPr lang="cs-CZ" sz="3100" i="1" dirty="0" err="1">
                <a:solidFill>
                  <a:srgbClr val="FF0000"/>
                </a:solidFill>
              </a:rPr>
              <a:t>schriftelijk</a:t>
            </a:r>
            <a:r>
              <a:rPr lang="cs-CZ" sz="3100" i="1" dirty="0">
                <a:solidFill>
                  <a:srgbClr val="FF0000"/>
                </a:solidFill>
              </a:rPr>
              <a:t> kan </a:t>
            </a:r>
            <a:r>
              <a:rPr lang="cs-CZ" sz="3100" i="1" dirty="0" err="1">
                <a:solidFill>
                  <a:srgbClr val="FF0000"/>
                </a:solidFill>
              </a:rPr>
              <a:t>doen</a:t>
            </a:r>
            <a:r>
              <a:rPr lang="cs-CZ" sz="3100" i="1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REDENGEVENED</a:t>
            </a:r>
            <a:r>
              <a:rPr lang="cs-CZ" dirty="0"/>
              <a:t>:  </a:t>
            </a:r>
            <a:r>
              <a:rPr lang="cs-CZ" b="1" dirty="0" err="1"/>
              <a:t>want</a:t>
            </a:r>
            <a:endParaRPr lang="cs-CZ" b="1" dirty="0"/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cs-CZ" i="1" dirty="0" err="1">
                <a:solidFill>
                  <a:srgbClr val="FF0000"/>
                </a:solidFill>
              </a:rPr>
              <a:t>Hij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komt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niet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u="sng" dirty="0" err="1">
                <a:solidFill>
                  <a:srgbClr val="FF0000"/>
                </a:solidFill>
              </a:rPr>
              <a:t>want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hij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is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ziek</a:t>
            </a:r>
            <a:r>
              <a:rPr lang="cs-CZ" i="1" dirty="0">
                <a:solidFill>
                  <a:srgbClr val="FF0000"/>
                </a:solidFill>
              </a:rPr>
              <a:t>.</a:t>
            </a:r>
          </a:p>
          <a:p>
            <a:endParaRPr lang="nl-NL" dirty="0"/>
          </a:p>
          <a:p>
            <a:r>
              <a:rPr lang="nl-NL" u="sng" dirty="0"/>
              <a:t>GEVOLGAANDUIDEND</a:t>
            </a:r>
            <a:r>
              <a:rPr lang="cs-CZ" dirty="0"/>
              <a:t>: </a:t>
            </a:r>
            <a:r>
              <a:rPr lang="cs-CZ" b="1" dirty="0"/>
              <a:t>dus</a:t>
            </a:r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cs-CZ" i="1" dirty="0" err="1">
                <a:solidFill>
                  <a:srgbClr val="FF0000"/>
                </a:solidFill>
              </a:rPr>
              <a:t>Hij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is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ziek</a:t>
            </a:r>
            <a:r>
              <a:rPr lang="cs-CZ" i="1" dirty="0">
                <a:solidFill>
                  <a:srgbClr val="FF0000"/>
                </a:solidFill>
              </a:rPr>
              <a:t>, </a:t>
            </a:r>
            <a:r>
              <a:rPr lang="cs-CZ" i="1" u="sng" dirty="0">
                <a:solidFill>
                  <a:srgbClr val="FF0000"/>
                </a:solidFill>
              </a:rPr>
              <a:t>dus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hij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komt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niet</a:t>
            </a:r>
            <a:r>
              <a:rPr lang="cs-CZ" i="1" dirty="0">
                <a:solidFill>
                  <a:srgbClr val="FF0000"/>
                </a:solidFill>
              </a:rPr>
              <a:t>.</a:t>
            </a:r>
          </a:p>
          <a:p>
            <a:endParaRPr lang="cs-CZ" dirty="0"/>
          </a:p>
          <a:p>
            <a:r>
              <a:rPr lang="en-GB" u="sng" dirty="0"/>
              <a:t>ASYNDETON</a:t>
            </a:r>
            <a:r>
              <a:rPr lang="cs-CZ" dirty="0"/>
              <a:t>		= </a:t>
            </a:r>
            <a:r>
              <a:rPr lang="cs-CZ" dirty="0" err="1"/>
              <a:t>zonder</a:t>
            </a:r>
            <a:r>
              <a:rPr lang="cs-CZ" dirty="0"/>
              <a:t> </a:t>
            </a:r>
            <a:r>
              <a:rPr lang="cs-CZ" dirty="0" err="1"/>
              <a:t>voegwoord</a:t>
            </a:r>
            <a:endParaRPr lang="en-GB" dirty="0"/>
          </a:p>
          <a:p>
            <a:endParaRPr lang="cs-CZ" dirty="0"/>
          </a:p>
          <a:p>
            <a:r>
              <a:rPr lang="en-GB" u="sng" dirty="0"/>
              <a:t>REEKSVORMERS</a:t>
            </a:r>
            <a:r>
              <a:rPr lang="cs-CZ" dirty="0"/>
              <a:t> 	= </a:t>
            </a:r>
            <a:r>
              <a:rPr lang="cs-CZ" dirty="0" err="1"/>
              <a:t>herhalende</a:t>
            </a:r>
            <a:r>
              <a:rPr lang="cs-CZ" dirty="0"/>
              <a:t> </a:t>
            </a:r>
            <a:r>
              <a:rPr lang="cs-CZ" dirty="0" err="1"/>
              <a:t>voegwoorden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cs-CZ" b="1" dirty="0"/>
              <a:t>ONDERSCHIKKING - </a:t>
            </a:r>
            <a:r>
              <a:rPr lang="cs-CZ" b="1" dirty="0" err="1"/>
              <a:t>voegwoorden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cs-CZ" b="1" u="sng" dirty="0" err="1"/>
              <a:t>onderschikkende</a:t>
            </a:r>
            <a:r>
              <a:rPr lang="cs-CZ" b="1" u="sng" dirty="0"/>
              <a:t> </a:t>
            </a:r>
            <a:r>
              <a:rPr lang="cs-CZ" b="1" u="sng" dirty="0" err="1"/>
              <a:t>voegwoorden</a:t>
            </a:r>
            <a:r>
              <a:rPr lang="cs-CZ" b="1" u="sng" dirty="0"/>
              <a:t>:</a:t>
            </a:r>
          </a:p>
          <a:p>
            <a:pPr marL="0" indent="0">
              <a:buNone/>
            </a:pPr>
            <a:r>
              <a:rPr lang="cs-CZ" dirty="0"/>
              <a:t>→ </a:t>
            </a:r>
            <a:r>
              <a:rPr lang="cs-CZ" u="sng" dirty="0" err="1"/>
              <a:t>grammaticaal</a:t>
            </a:r>
            <a:r>
              <a:rPr lang="cs-CZ" dirty="0"/>
              <a:t>:  </a:t>
            </a:r>
            <a:r>
              <a:rPr lang="cs-CZ" b="1" i="1" dirty="0">
                <a:solidFill>
                  <a:srgbClr val="C00000"/>
                </a:solidFill>
              </a:rPr>
              <a:t>dat, </a:t>
            </a:r>
            <a:r>
              <a:rPr lang="cs-CZ" b="1" i="1" dirty="0" err="1">
                <a:solidFill>
                  <a:srgbClr val="C00000"/>
                </a:solidFill>
              </a:rPr>
              <a:t>of</a:t>
            </a:r>
            <a:r>
              <a:rPr lang="cs-CZ" b="1" i="1" dirty="0">
                <a:solidFill>
                  <a:srgbClr val="C00000"/>
                </a:solidFill>
              </a:rPr>
              <a:t>, </a:t>
            </a:r>
            <a:r>
              <a:rPr lang="cs-CZ" b="1" i="1" dirty="0" err="1">
                <a:solidFill>
                  <a:srgbClr val="C00000"/>
                </a:solidFill>
              </a:rPr>
              <a:t>om</a:t>
            </a:r>
            <a:endParaRPr lang="cs-CZ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i="1" dirty="0">
                <a:solidFill>
                  <a:srgbClr val="FF0000"/>
                </a:solidFill>
              </a:rPr>
              <a:t>	</a:t>
            </a:r>
            <a:r>
              <a:rPr lang="cs-CZ" i="1" dirty="0" err="1">
                <a:solidFill>
                  <a:srgbClr val="C00000"/>
                </a:solidFill>
              </a:rPr>
              <a:t>Het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is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vreemd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>
                <a:solidFill>
                  <a:srgbClr val="C00000"/>
                </a:solidFill>
              </a:rPr>
              <a:t>dat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hij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niet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meer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komt</a:t>
            </a:r>
            <a:r>
              <a:rPr lang="cs-CZ" i="1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cs-CZ" i="1" dirty="0">
                <a:solidFill>
                  <a:srgbClr val="C00000"/>
                </a:solidFill>
              </a:rPr>
              <a:t>	</a:t>
            </a:r>
            <a:r>
              <a:rPr lang="cs-CZ" i="1" dirty="0" err="1">
                <a:solidFill>
                  <a:srgbClr val="C00000"/>
                </a:solidFill>
              </a:rPr>
              <a:t>Ik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weet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niet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of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hij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nog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wel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komt</a:t>
            </a:r>
            <a:r>
              <a:rPr lang="cs-CZ" i="1" dirty="0">
                <a:solidFill>
                  <a:srgbClr val="C00000"/>
                </a:solidFill>
              </a:rPr>
              <a:t>.	</a:t>
            </a:r>
          </a:p>
          <a:p>
            <a:pPr marL="0" indent="0">
              <a:buNone/>
            </a:pPr>
            <a:r>
              <a:rPr lang="cs-CZ" i="1" dirty="0">
                <a:solidFill>
                  <a:srgbClr val="C00000"/>
                </a:solidFill>
              </a:rPr>
              <a:t>	Er </a:t>
            </a:r>
            <a:r>
              <a:rPr lang="cs-CZ" i="1" dirty="0" err="1">
                <a:solidFill>
                  <a:srgbClr val="C00000"/>
                </a:solidFill>
              </a:rPr>
              <a:t>is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een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vraag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u="sng" dirty="0" err="1">
                <a:solidFill>
                  <a:srgbClr val="C00000"/>
                </a:solidFill>
              </a:rPr>
              <a:t>of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hij</a:t>
            </a:r>
            <a:r>
              <a:rPr lang="cs-CZ" i="1" dirty="0">
                <a:solidFill>
                  <a:srgbClr val="C00000"/>
                </a:solidFill>
              </a:rPr>
              <a:t> dat </a:t>
            </a:r>
            <a:r>
              <a:rPr lang="cs-CZ" i="1" dirty="0" err="1">
                <a:solidFill>
                  <a:srgbClr val="C00000"/>
                </a:solidFill>
              </a:rPr>
              <a:t>zal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willen</a:t>
            </a:r>
            <a:r>
              <a:rPr lang="cs-CZ" i="1" dirty="0">
                <a:solidFill>
                  <a:srgbClr val="C00000"/>
                </a:solidFill>
              </a:rPr>
              <a:t> </a:t>
            </a:r>
            <a:r>
              <a:rPr lang="cs-CZ" i="1" dirty="0" err="1">
                <a:solidFill>
                  <a:srgbClr val="C00000"/>
                </a:solidFill>
              </a:rPr>
              <a:t>doen</a:t>
            </a:r>
            <a:r>
              <a:rPr lang="cs-CZ" i="1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cs-CZ" i="1" dirty="0">
                <a:solidFill>
                  <a:srgbClr val="FF0000"/>
                </a:solidFill>
              </a:rPr>
              <a:t>	</a:t>
            </a:r>
          </a:p>
          <a:p>
            <a:pPr marL="0" indent="0">
              <a:buNone/>
            </a:pPr>
            <a:r>
              <a:rPr lang="cs-CZ" dirty="0"/>
              <a:t>→ </a:t>
            </a:r>
            <a:r>
              <a:rPr lang="cs-CZ" u="sng" dirty="0" err="1"/>
              <a:t>eigen</a:t>
            </a:r>
            <a:r>
              <a:rPr lang="cs-CZ" dirty="0"/>
              <a:t> </a:t>
            </a:r>
            <a:r>
              <a:rPr lang="cs-CZ" u="sng" dirty="0" err="1"/>
              <a:t>semantiek</a:t>
            </a:r>
            <a:r>
              <a:rPr lang="cs-CZ" dirty="0"/>
              <a:t>:  </a:t>
            </a:r>
            <a:r>
              <a:rPr lang="cs-CZ" i="1" dirty="0" err="1">
                <a:solidFill>
                  <a:srgbClr val="7030A0"/>
                </a:solidFill>
              </a:rPr>
              <a:t>als</a:t>
            </a:r>
            <a:r>
              <a:rPr lang="cs-CZ" i="1" dirty="0">
                <a:solidFill>
                  <a:srgbClr val="7030A0"/>
                </a:solidFill>
              </a:rPr>
              <a:t>, </a:t>
            </a:r>
            <a:r>
              <a:rPr lang="cs-CZ" i="1" dirty="0" err="1">
                <a:solidFill>
                  <a:srgbClr val="7030A0"/>
                </a:solidFill>
              </a:rPr>
              <a:t>toen</a:t>
            </a:r>
            <a:r>
              <a:rPr lang="cs-CZ" i="1" dirty="0">
                <a:solidFill>
                  <a:srgbClr val="7030A0"/>
                </a:solidFill>
              </a:rPr>
              <a:t>, </a:t>
            </a:r>
            <a:r>
              <a:rPr lang="cs-CZ" i="1" dirty="0" err="1">
                <a:solidFill>
                  <a:srgbClr val="7030A0"/>
                </a:solidFill>
              </a:rPr>
              <a:t>waar</a:t>
            </a:r>
            <a:r>
              <a:rPr lang="cs-CZ" i="1" dirty="0">
                <a:solidFill>
                  <a:srgbClr val="7030A0"/>
                </a:solidFill>
              </a:rPr>
              <a:t>, </a:t>
            </a:r>
            <a:r>
              <a:rPr lang="cs-CZ" i="1" dirty="0" err="1">
                <a:solidFill>
                  <a:srgbClr val="7030A0"/>
                </a:solidFill>
              </a:rPr>
              <a:t>omdat</a:t>
            </a:r>
            <a:r>
              <a:rPr lang="cs-CZ" dirty="0">
                <a:solidFill>
                  <a:srgbClr val="7030A0"/>
                </a:solidFill>
              </a:rPr>
              <a:t>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74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hlinkClick r:id="rId3"/>
              </a:rPr>
              <a:t>onderschikkende</a:t>
            </a:r>
            <a:r>
              <a:rPr lang="cs-CZ" b="1" dirty="0">
                <a:hlinkClick r:id="rId3"/>
              </a:rPr>
              <a:t> </a:t>
            </a:r>
            <a:r>
              <a:rPr lang="cs-CZ" b="1" dirty="0" err="1">
                <a:hlinkClick r:id="rId3"/>
              </a:rPr>
              <a:t>voegwoorden</a:t>
            </a:r>
            <a:endParaRPr lang="cs-CZ" b="1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4"/>
          <a:srcRect l="5945" t="21277" r="13801" b="25531"/>
          <a:stretch/>
        </p:blipFill>
        <p:spPr bwMode="auto">
          <a:xfrm>
            <a:off x="251520" y="1484784"/>
            <a:ext cx="8712968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96570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E586B3-4133-C67A-CABB-F8611AAAA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 err="1"/>
              <a:t>onderschikkend</a:t>
            </a:r>
            <a:r>
              <a:rPr lang="cs-CZ" dirty="0"/>
              <a:t> x </a:t>
            </a:r>
            <a:r>
              <a:rPr lang="cs-CZ" dirty="0" err="1"/>
              <a:t>nevenschikkend</a:t>
            </a:r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840A1842-3999-59E5-FFEC-6F751D651E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8446668"/>
              </p:ext>
            </p:extLst>
          </p:nvPr>
        </p:nvGraphicFramePr>
        <p:xfrm>
          <a:off x="107504" y="1340768"/>
          <a:ext cx="9036496" cy="53962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568">
                  <a:extLst>
                    <a:ext uri="{9D8B030D-6E8A-4147-A177-3AD203B41FA5}">
                      <a16:colId xmlns:a16="http://schemas.microsoft.com/office/drawing/2014/main" val="3624696349"/>
                    </a:ext>
                  </a:extLst>
                </a:gridCol>
                <a:gridCol w="3923928">
                  <a:extLst>
                    <a:ext uri="{9D8B030D-6E8A-4147-A177-3AD203B41FA5}">
                      <a16:colId xmlns:a16="http://schemas.microsoft.com/office/drawing/2014/main" val="3727272121"/>
                    </a:ext>
                  </a:extLst>
                </a:gridCol>
              </a:tblGrid>
              <a:tr h="877259">
                <a:tc>
                  <a:txBody>
                    <a:bodyPr/>
                    <a:lstStyle/>
                    <a:p>
                      <a:r>
                        <a:rPr lang="cs-CZ" sz="2800" dirty="0" err="1"/>
                        <a:t>Onderschikkende</a:t>
                      </a:r>
                      <a:r>
                        <a:rPr lang="cs-CZ" sz="2800" dirty="0"/>
                        <a:t> </a:t>
                      </a:r>
                      <a:r>
                        <a:rPr lang="cs-CZ" sz="2800" dirty="0" err="1"/>
                        <a:t>voegw</a:t>
                      </a:r>
                      <a:r>
                        <a:rPr lang="cs-CZ" sz="2800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dirty="0" err="1"/>
                        <a:t>nevenschikkende</a:t>
                      </a:r>
                      <a:r>
                        <a:rPr lang="cs-CZ" sz="2800" dirty="0"/>
                        <a:t> </a:t>
                      </a:r>
                      <a:r>
                        <a:rPr lang="cs-CZ" sz="2800" dirty="0" err="1"/>
                        <a:t>voegw</a:t>
                      </a:r>
                      <a:r>
                        <a:rPr lang="cs-CZ" sz="2800" dirty="0"/>
                        <a:t>.</a:t>
                      </a:r>
                    </a:p>
                    <a:p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175962"/>
                  </a:ext>
                </a:extLst>
              </a:tr>
              <a:tr h="892939">
                <a:tc>
                  <a:txBody>
                    <a:bodyPr/>
                    <a:lstStyle/>
                    <a:p>
                      <a:r>
                        <a:rPr lang="cs-CZ" sz="2400" b="1" dirty="0" err="1">
                          <a:solidFill>
                            <a:srgbClr val="0070C0"/>
                          </a:solidFill>
                        </a:rPr>
                        <a:t>Omdat</a:t>
                      </a:r>
                      <a:r>
                        <a:rPr lang="cs-CZ" sz="2400" dirty="0"/>
                        <a:t>: </a:t>
                      </a:r>
                      <a:r>
                        <a:rPr lang="cs-CZ" sz="2400" i="1" dirty="0" err="1"/>
                        <a:t>Ik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ga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niet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mee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omdat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ik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ziek</a:t>
                      </a:r>
                      <a:r>
                        <a:rPr lang="cs-CZ" sz="2400" i="1" dirty="0"/>
                        <a:t> ben.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 err="1">
                          <a:solidFill>
                            <a:srgbClr val="C00000"/>
                          </a:solidFill>
                        </a:rPr>
                        <a:t>Daarom</a:t>
                      </a:r>
                      <a:r>
                        <a:rPr lang="cs-CZ" sz="2400" dirty="0"/>
                        <a:t>: </a:t>
                      </a:r>
                      <a:r>
                        <a:rPr lang="cs-CZ" sz="2400" dirty="0" err="1"/>
                        <a:t>Ik</a:t>
                      </a:r>
                      <a:r>
                        <a:rPr lang="cs-CZ" sz="2400" dirty="0"/>
                        <a:t> ben </a:t>
                      </a:r>
                      <a:r>
                        <a:rPr lang="cs-CZ" sz="2400" dirty="0" err="1"/>
                        <a:t>ziek</a:t>
                      </a:r>
                      <a:r>
                        <a:rPr lang="cs-CZ" sz="2400" dirty="0"/>
                        <a:t>…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929413"/>
                  </a:ext>
                </a:extLst>
              </a:tr>
              <a:tr h="1086940">
                <a:tc>
                  <a:txBody>
                    <a:bodyPr/>
                    <a:lstStyle/>
                    <a:p>
                      <a:r>
                        <a:rPr lang="cs-CZ" sz="2400" b="1" dirty="0" err="1">
                          <a:solidFill>
                            <a:srgbClr val="0070C0"/>
                          </a:solidFill>
                        </a:rPr>
                        <a:t>Doordat</a:t>
                      </a:r>
                      <a:r>
                        <a:rPr lang="cs-CZ" sz="2400" dirty="0"/>
                        <a:t>: </a:t>
                      </a:r>
                      <a:r>
                        <a:rPr lang="cs-CZ" sz="2400" i="1" dirty="0" err="1"/>
                        <a:t>Ik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kwam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te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laat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doordat</a:t>
                      </a:r>
                      <a:r>
                        <a:rPr lang="cs-CZ" sz="2400" i="1" dirty="0"/>
                        <a:t> de </a:t>
                      </a:r>
                      <a:r>
                        <a:rPr lang="cs-CZ" sz="2400" i="1" dirty="0" err="1"/>
                        <a:t>trein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vertraging</a:t>
                      </a:r>
                      <a:r>
                        <a:rPr lang="cs-CZ" sz="2400" i="1" dirty="0"/>
                        <a:t> had.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kern="120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Daardoor</a:t>
                      </a:r>
                      <a:r>
                        <a:rPr lang="cs-CZ" sz="2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cs-CZ" sz="2400" b="1" i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  <a:r>
                        <a:rPr lang="cs-CZ" sz="2400" i="1" dirty="0"/>
                        <a:t>e </a:t>
                      </a:r>
                      <a:r>
                        <a:rPr lang="cs-CZ" sz="2400" i="1" dirty="0" err="1"/>
                        <a:t>trein</a:t>
                      </a:r>
                      <a:r>
                        <a:rPr lang="cs-CZ" sz="2400" i="1" dirty="0"/>
                        <a:t> had </a:t>
                      </a:r>
                      <a:r>
                        <a:rPr lang="cs-CZ" sz="2400" i="1" dirty="0" err="1"/>
                        <a:t>vertraging</a:t>
                      </a:r>
                      <a:r>
                        <a:rPr lang="cs-CZ" sz="2400" i="1" dirty="0"/>
                        <a:t>... </a:t>
                      </a:r>
                      <a:endParaRPr lang="cs-CZ" sz="24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370750"/>
                  </a:ext>
                </a:extLst>
              </a:tr>
              <a:tr h="1086940">
                <a:tc>
                  <a:txBody>
                    <a:bodyPr/>
                    <a:lstStyle/>
                    <a:p>
                      <a:r>
                        <a:rPr lang="cs-CZ" sz="2400" b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Voordat</a:t>
                      </a:r>
                      <a:r>
                        <a:rPr lang="cs-CZ" sz="2400" dirty="0"/>
                        <a:t>: </a:t>
                      </a:r>
                      <a:r>
                        <a:rPr lang="cs-CZ" sz="2400" i="1" dirty="0" err="1"/>
                        <a:t>Ik</a:t>
                      </a:r>
                      <a:r>
                        <a:rPr lang="cs-CZ" sz="2400" i="1" dirty="0"/>
                        <a:t> dek de </a:t>
                      </a:r>
                      <a:r>
                        <a:rPr lang="cs-CZ" sz="2400" i="1" dirty="0" err="1"/>
                        <a:t>tafel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voordat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we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allemaal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gaan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eten</a:t>
                      </a:r>
                      <a:r>
                        <a:rPr lang="cs-CZ" sz="2400" i="1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kern="120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Daarvoor</a:t>
                      </a:r>
                      <a:r>
                        <a:rPr lang="cs-CZ" sz="2400" dirty="0"/>
                        <a:t>: </a:t>
                      </a:r>
                      <a:r>
                        <a:rPr lang="cs-CZ" sz="2400" i="1" dirty="0" err="1"/>
                        <a:t>We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gaan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eten</a:t>
                      </a:r>
                      <a:r>
                        <a:rPr lang="cs-CZ" sz="2400" i="1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276126"/>
                  </a:ext>
                </a:extLst>
              </a:tr>
              <a:tr h="1384514">
                <a:tc>
                  <a:txBody>
                    <a:bodyPr/>
                    <a:lstStyle/>
                    <a:p>
                      <a:r>
                        <a:rPr lang="cs-CZ" sz="24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Nadat</a:t>
                      </a:r>
                      <a:r>
                        <a:rPr lang="cs-CZ" sz="2400" dirty="0"/>
                        <a:t>: </a:t>
                      </a:r>
                      <a:r>
                        <a:rPr lang="cs-CZ" sz="2400" i="1" dirty="0" err="1"/>
                        <a:t>Ik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heb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goed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werk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gevonden</a:t>
                      </a:r>
                      <a:r>
                        <a:rPr lang="cs-CZ" sz="2400" i="1" dirty="0"/>
                        <a:t> nadat </a:t>
                      </a:r>
                      <a:r>
                        <a:rPr lang="cs-CZ" sz="2400" i="1" dirty="0" err="1"/>
                        <a:t>ik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beter</a:t>
                      </a:r>
                      <a:r>
                        <a:rPr lang="cs-CZ" sz="2400" i="1" dirty="0"/>
                        <a:t> </a:t>
                      </a:r>
                      <a:r>
                        <a:rPr lang="cs-CZ" sz="2400" i="1" dirty="0" err="1"/>
                        <a:t>Nederlands</a:t>
                      </a:r>
                      <a:r>
                        <a:rPr lang="cs-CZ" sz="2400" i="1" dirty="0"/>
                        <a:t> had </a:t>
                      </a:r>
                      <a:r>
                        <a:rPr lang="cs-CZ" sz="2400" i="1" dirty="0" err="1"/>
                        <a:t>geleerd</a:t>
                      </a:r>
                      <a:r>
                        <a:rPr lang="cs-CZ" sz="2400" i="1" dirty="0"/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kern="120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Daarna</a:t>
                      </a:r>
                      <a:r>
                        <a:rPr lang="cs-CZ" sz="2400" dirty="0"/>
                        <a:t>: </a:t>
                      </a:r>
                      <a:r>
                        <a:rPr lang="cs-CZ" sz="2400" dirty="0" err="1"/>
                        <a:t>Ik</a:t>
                      </a:r>
                      <a:r>
                        <a:rPr lang="cs-CZ" sz="2400" dirty="0"/>
                        <a:t> </a:t>
                      </a:r>
                      <a:r>
                        <a:rPr lang="cs-CZ" sz="2400" dirty="0" err="1"/>
                        <a:t>heb</a:t>
                      </a:r>
                      <a:r>
                        <a:rPr lang="cs-CZ" sz="2400" dirty="0"/>
                        <a:t> </a:t>
                      </a:r>
                      <a:r>
                        <a:rPr lang="cs-CZ" sz="2400" dirty="0" err="1"/>
                        <a:t>goed</a:t>
                      </a:r>
                      <a:r>
                        <a:rPr lang="cs-CZ" sz="2400" dirty="0"/>
                        <a:t> </a:t>
                      </a:r>
                      <a:r>
                        <a:rPr lang="cs-CZ" sz="2400" dirty="0" err="1"/>
                        <a:t>Nederlands</a:t>
                      </a:r>
                      <a:r>
                        <a:rPr lang="cs-CZ" sz="2400" dirty="0"/>
                        <a:t> </a:t>
                      </a:r>
                      <a:r>
                        <a:rPr lang="cs-CZ" sz="2400" dirty="0" err="1"/>
                        <a:t>geleerd</a:t>
                      </a:r>
                      <a:r>
                        <a:rPr lang="cs-CZ" sz="24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915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838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cs-CZ" b="1" dirty="0"/>
              <a:t>VOEGWOORDELIJKE  BIJWOORDEN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55892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u="sng" dirty="0"/>
              <a:t>VOEGWOORD</a:t>
            </a:r>
            <a:r>
              <a:rPr lang="cs-CZ" dirty="0"/>
              <a:t> = </a:t>
            </a:r>
            <a:r>
              <a:rPr lang="cs-CZ" dirty="0" err="1"/>
              <a:t>niet</a:t>
            </a:r>
            <a:r>
              <a:rPr lang="cs-CZ" dirty="0"/>
              <a:t> </a:t>
            </a:r>
            <a:r>
              <a:rPr lang="cs-CZ" dirty="0" err="1"/>
              <a:t>een</a:t>
            </a:r>
            <a:r>
              <a:rPr lang="cs-CZ" dirty="0"/>
              <a:t> </a:t>
            </a:r>
            <a:r>
              <a:rPr lang="cs-CZ" dirty="0" err="1"/>
              <a:t>zinsdeel</a:t>
            </a:r>
            <a:r>
              <a:rPr lang="cs-CZ" dirty="0"/>
              <a:t>; </a:t>
            </a:r>
            <a:r>
              <a:rPr lang="cs-CZ" dirty="0" err="1"/>
              <a:t>vooraf</a:t>
            </a:r>
            <a:r>
              <a:rPr lang="cs-CZ" dirty="0"/>
              <a:t> in de </a:t>
            </a:r>
            <a:r>
              <a:rPr lang="cs-CZ" dirty="0" err="1"/>
              <a:t>zin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b="1" u="sng" dirty="0">
                <a:hlinkClick r:id="rId3"/>
              </a:rPr>
              <a:t>VOEGWOORDELIJK BIJWOORD </a:t>
            </a:r>
            <a:endParaRPr lang="cs-CZ" b="1" u="sng" dirty="0"/>
          </a:p>
          <a:p>
            <a:pPr marL="0" indent="0">
              <a:buNone/>
            </a:pPr>
            <a:r>
              <a:rPr lang="cs-CZ" dirty="0"/>
              <a:t>→ </a:t>
            </a:r>
            <a:r>
              <a:rPr lang="cs-CZ" dirty="0" err="1"/>
              <a:t>behoort</a:t>
            </a:r>
            <a:r>
              <a:rPr lang="cs-CZ" dirty="0"/>
              <a:t> to de </a:t>
            </a:r>
            <a:r>
              <a:rPr lang="cs-CZ" dirty="0" err="1"/>
              <a:t>zinstructuur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→ kan op de 1.zinsplaats / </a:t>
            </a:r>
            <a:r>
              <a:rPr lang="cs-CZ" dirty="0" err="1"/>
              <a:t>andere</a:t>
            </a:r>
            <a:r>
              <a:rPr lang="cs-CZ" dirty="0"/>
              <a:t> </a:t>
            </a:r>
            <a:r>
              <a:rPr lang="cs-CZ" dirty="0" err="1"/>
              <a:t>plaats</a:t>
            </a:r>
            <a:r>
              <a:rPr lang="cs-CZ" dirty="0"/>
              <a:t> </a:t>
            </a:r>
            <a:r>
              <a:rPr lang="cs-CZ" dirty="0" err="1"/>
              <a:t>staan</a:t>
            </a:r>
            <a:endParaRPr lang="cs-CZ" dirty="0"/>
          </a:p>
          <a:p>
            <a:pPr marL="0" indent="0">
              <a:buNone/>
            </a:pPr>
            <a:endParaRPr lang="cs-CZ" sz="10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cs-CZ" b="1" i="1" dirty="0" err="1">
                <a:solidFill>
                  <a:srgbClr val="FF0000"/>
                </a:solidFill>
              </a:rPr>
              <a:t>bovendien</a:t>
            </a:r>
            <a:r>
              <a:rPr lang="cs-CZ" b="1" i="1" dirty="0">
                <a:solidFill>
                  <a:srgbClr val="FF0000"/>
                </a:solidFill>
              </a:rPr>
              <a:t>, </a:t>
            </a:r>
            <a:r>
              <a:rPr lang="cs-CZ" b="1" i="1" dirty="0" err="1">
                <a:solidFill>
                  <a:srgbClr val="FF0000"/>
                </a:solidFill>
              </a:rPr>
              <a:t>daarboven</a:t>
            </a:r>
            <a:r>
              <a:rPr lang="cs-CZ" b="1" i="1" dirty="0">
                <a:solidFill>
                  <a:srgbClr val="FF0000"/>
                </a:solidFill>
              </a:rPr>
              <a:t>                        </a:t>
            </a:r>
            <a:r>
              <a:rPr lang="cs-CZ" sz="2400" dirty="0"/>
              <a:t>(</a:t>
            </a:r>
            <a:r>
              <a:rPr lang="cs-CZ" sz="2400" dirty="0" err="1"/>
              <a:t>aaneenschakelend</a:t>
            </a:r>
            <a:r>
              <a:rPr lang="cs-CZ" sz="2400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cs-CZ" b="1" i="1" dirty="0" err="1">
                <a:solidFill>
                  <a:srgbClr val="0070C0"/>
                </a:solidFill>
              </a:rPr>
              <a:t>daareentegen</a:t>
            </a:r>
            <a:r>
              <a:rPr lang="cs-CZ" b="1" i="1" dirty="0">
                <a:solidFill>
                  <a:srgbClr val="0070C0"/>
                </a:solidFill>
              </a:rPr>
              <a:t>, </a:t>
            </a:r>
            <a:r>
              <a:rPr lang="cs-CZ" b="1" i="1" dirty="0" err="1">
                <a:solidFill>
                  <a:srgbClr val="0070C0"/>
                </a:solidFill>
              </a:rPr>
              <a:t>echter</a:t>
            </a:r>
            <a:r>
              <a:rPr lang="cs-CZ" b="1" i="1" dirty="0">
                <a:solidFill>
                  <a:srgbClr val="0070C0"/>
                </a:solidFill>
              </a:rPr>
              <a:t>, </a:t>
            </a:r>
            <a:r>
              <a:rPr lang="cs-CZ" b="1" i="1" dirty="0" err="1">
                <a:solidFill>
                  <a:srgbClr val="0070C0"/>
                </a:solidFill>
              </a:rPr>
              <a:t>desondanks</a:t>
            </a:r>
            <a:r>
              <a:rPr lang="cs-CZ" b="1" i="1" dirty="0">
                <a:solidFill>
                  <a:srgbClr val="0070C0"/>
                </a:solidFill>
              </a:rPr>
              <a:t>   </a:t>
            </a:r>
            <a:r>
              <a:rPr lang="cs-CZ" sz="2400" dirty="0"/>
              <a:t>(</a:t>
            </a:r>
            <a:r>
              <a:rPr lang="cs-CZ" sz="2400" dirty="0" err="1"/>
              <a:t>tegenstellend</a:t>
            </a:r>
            <a:r>
              <a:rPr lang="cs-CZ" sz="2400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cs-CZ" b="1" i="1" dirty="0" err="1">
                <a:solidFill>
                  <a:srgbClr val="0070C0"/>
                </a:solidFill>
              </a:rPr>
              <a:t>niettemin</a:t>
            </a:r>
            <a:r>
              <a:rPr lang="cs-CZ" b="1" i="1" dirty="0">
                <a:solidFill>
                  <a:srgbClr val="0070C0"/>
                </a:solidFill>
              </a:rPr>
              <a:t>, </a:t>
            </a:r>
            <a:r>
              <a:rPr lang="cs-CZ" b="1" i="1" dirty="0" err="1">
                <a:solidFill>
                  <a:srgbClr val="0070C0"/>
                </a:solidFill>
              </a:rPr>
              <a:t>toch</a:t>
            </a:r>
            <a:r>
              <a:rPr lang="cs-CZ" b="1" i="1" dirty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cs-CZ" b="1" i="1" dirty="0" err="1">
                <a:solidFill>
                  <a:srgbClr val="7030A0"/>
                </a:solidFill>
              </a:rPr>
              <a:t>derhalve</a:t>
            </a:r>
            <a:r>
              <a:rPr lang="cs-CZ" b="1" i="1" dirty="0">
                <a:solidFill>
                  <a:srgbClr val="7030A0"/>
                </a:solidFill>
              </a:rPr>
              <a:t>, dus, </a:t>
            </a:r>
            <a:r>
              <a:rPr lang="cs-CZ" b="1" i="1" dirty="0" err="1">
                <a:solidFill>
                  <a:srgbClr val="7030A0"/>
                </a:solidFill>
              </a:rPr>
              <a:t>bijgevolg</a:t>
            </a:r>
            <a:r>
              <a:rPr lang="cs-CZ" b="1" i="1" dirty="0">
                <a:solidFill>
                  <a:srgbClr val="FF0000"/>
                </a:solidFill>
              </a:rPr>
              <a:t>	      </a:t>
            </a:r>
            <a:r>
              <a:rPr lang="cs-CZ" sz="2400" dirty="0"/>
              <a:t>(</a:t>
            </a:r>
            <a:r>
              <a:rPr lang="cs-CZ" sz="2400" dirty="0" err="1"/>
              <a:t>gevolgaanduidend</a:t>
            </a:r>
            <a:r>
              <a:rPr lang="cs-CZ" sz="2400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cs-CZ" b="1" i="1" dirty="0" err="1">
                <a:solidFill>
                  <a:srgbClr val="C00000"/>
                </a:solidFill>
              </a:rPr>
              <a:t>atlhans</a:t>
            </a:r>
            <a:r>
              <a:rPr lang="cs-CZ" b="1" i="1" dirty="0">
                <a:solidFill>
                  <a:srgbClr val="C00000"/>
                </a:solidFill>
              </a:rPr>
              <a:t>, </a:t>
            </a:r>
            <a:r>
              <a:rPr lang="cs-CZ" b="1" i="1" dirty="0" err="1">
                <a:solidFill>
                  <a:srgbClr val="C00000"/>
                </a:solidFill>
              </a:rPr>
              <a:t>trouwens</a:t>
            </a:r>
            <a:r>
              <a:rPr lang="cs-CZ" b="1" i="1" dirty="0">
                <a:solidFill>
                  <a:srgbClr val="C00000"/>
                </a:solidFill>
              </a:rPr>
              <a:t>, </a:t>
            </a:r>
            <a:r>
              <a:rPr lang="cs-CZ" b="1" i="1" dirty="0" err="1">
                <a:solidFill>
                  <a:srgbClr val="C00000"/>
                </a:solidFill>
              </a:rPr>
              <a:t>overigens</a:t>
            </a:r>
            <a:r>
              <a:rPr lang="cs-CZ" b="1" i="1" dirty="0">
                <a:solidFill>
                  <a:srgbClr val="C00000"/>
                </a:solidFill>
              </a:rPr>
              <a:t>   </a:t>
            </a:r>
            <a:r>
              <a:rPr lang="cs-CZ" sz="2400" dirty="0"/>
              <a:t>(</a:t>
            </a:r>
            <a:r>
              <a:rPr lang="cs-CZ" sz="2400" dirty="0" err="1"/>
              <a:t>opsommend</a:t>
            </a:r>
            <a:r>
              <a:rPr lang="cs-CZ" sz="2400" dirty="0"/>
              <a:t>, </a:t>
            </a:r>
            <a:r>
              <a:rPr lang="cs-CZ" sz="2400" dirty="0" err="1"/>
              <a:t>resumeren</a:t>
            </a:r>
            <a:r>
              <a:rPr lang="cs-CZ" sz="2400" dirty="0"/>
              <a:t>)</a:t>
            </a:r>
          </a:p>
          <a:p>
            <a:endParaRPr lang="cs-CZ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736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2250</TotalTime>
  <Words>1362</Words>
  <Application>Microsoft Office PowerPoint</Application>
  <PresentationFormat>Předvádění na obrazovce (4:3)</PresentationFormat>
  <Paragraphs>189</Paragraphs>
  <Slides>14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Office-thema</vt:lpstr>
      <vt:lpstr>Syntaxis: volgorde nevenschikking en onderschikking</vt:lpstr>
      <vt:lpstr>Syntactische relaties</vt:lpstr>
      <vt:lpstr>Syntactische relaties</vt:lpstr>
      <vt:lpstr>Verbinding van elementen</vt:lpstr>
      <vt:lpstr>NEVENSCHIKKING - voegwoorden</vt:lpstr>
      <vt:lpstr>ONDERSCHIKKING - voegwoorden</vt:lpstr>
      <vt:lpstr>onderschikkende voegwoorden</vt:lpstr>
      <vt:lpstr>onderschikkend x nevenschikkend</vt:lpstr>
      <vt:lpstr>VOEGWOORDELIJKE  BIJWOORDEN</vt:lpstr>
      <vt:lpstr>Vul in: ALTHANS, BOVENDIEN, DESONDANKS, ECHTER, DERHALVE, NIETTEMIN, TROUWENS</vt:lpstr>
      <vt:lpstr>Oefening- keuze: dus, alsmede, daarom, ofwel, hetzij, noch   </vt:lpstr>
      <vt:lpstr>Oefening – onderschikkende voegwoorden</vt:lpstr>
      <vt:lpstr> Kies het juiste voegwoord: </vt:lpstr>
      <vt:lpstr> VERDER OEFENEN: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Syntaxis &gt; thema‘s</dc:title>
  <dc:creator>Jan</dc:creator>
  <cp:lastModifiedBy>Rezková, Iva</cp:lastModifiedBy>
  <cp:revision>51</cp:revision>
  <dcterms:created xsi:type="dcterms:W3CDTF">2017-01-20T09:23:53Z</dcterms:created>
  <dcterms:modified xsi:type="dcterms:W3CDTF">2024-11-14T11:19:16Z</dcterms:modified>
</cp:coreProperties>
</file>