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2" r:id="rId5"/>
    <p:sldId id="257" r:id="rId6"/>
    <p:sldId id="258" r:id="rId7"/>
    <p:sldId id="260" r:id="rId8"/>
  </p:sldIdLst>
  <p:sldSz cx="12192000" cy="6858000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3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6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5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52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98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30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9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6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7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25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04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EDFB3-9942-495A-A458-BBF6F806519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85924-B00B-4207-BF81-ECDEB1D23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99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Czkkuu_J8vE" TargetMode="External"/><Relationship Id="rId13" Type="http://schemas.openxmlformats.org/officeDocument/2006/relationships/hyperlink" Target="http://www.ceskatelevize.cz/ivysilani/1142743803-reporteri-ct/216452801240031/obsah/494860-podpis-pod-pomnikem" TargetMode="External"/><Relationship Id="rId3" Type="http://schemas.openxmlformats.org/officeDocument/2006/relationships/hyperlink" Target="https://www.youtube.com/watch?v=TtpxzUSdAtk" TargetMode="External"/><Relationship Id="rId7" Type="http://schemas.openxmlformats.org/officeDocument/2006/relationships/hyperlink" Target="https://www.novinky.cz/domaci/281164-lidice-po-70-letech-od-masakru-poprve-navstivil-nemecky-prezident.html" TargetMode="External"/><Relationship Id="rId12" Type="http://schemas.openxmlformats.org/officeDocument/2006/relationships/hyperlink" Target="http://www.ceskatelevize.cz/porady/10408111009-cesky-zurnal/212562262600004-rozezleni/" TargetMode="External"/><Relationship Id="rId2" Type="http://schemas.openxmlformats.org/officeDocument/2006/relationships/hyperlink" Target="https://www.youtube.com/watch?v=fYjDZgVbsX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EHdMrCNj0y4" TargetMode="External"/><Relationship Id="rId11" Type="http://schemas.openxmlformats.org/officeDocument/2006/relationships/hyperlink" Target="https://www.youtube.com/watch?v=ppyAshzC7ac" TargetMode="External"/><Relationship Id="rId5" Type="http://schemas.openxmlformats.org/officeDocument/2006/relationships/hyperlink" Target="http://www.ceskatelevize.cz/ivysilani/10118379000-udalosti-v-regionech-praha/216411000140610-udalosti-v-regionech/obsah/477295-presne-pred-74-lety-naciste-vyhladili-lidice" TargetMode="External"/><Relationship Id="rId10" Type="http://schemas.openxmlformats.org/officeDocument/2006/relationships/hyperlink" Target="https://www.youtube.com/watch?v=KzFlbjnoGJk" TargetMode="External"/><Relationship Id="rId4" Type="http://schemas.openxmlformats.org/officeDocument/2006/relationships/hyperlink" Target="https://www.youtube.com/watch?v=247eRH1CTso" TargetMode="External"/><Relationship Id="rId9" Type="http://schemas.openxmlformats.org/officeDocument/2006/relationships/hyperlink" Target="http://www.csfd.cz/film/241720-lidice/prehled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fredvedvore.cz/cs/program/dva-sesity-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Politiky paměti</a:t>
            </a:r>
            <a:br>
              <a:rPr lang="cs-CZ" dirty="0" smtClean="0"/>
            </a:br>
            <a:r>
              <a:rPr lang="cs-CZ" dirty="0" smtClean="0"/>
              <a:t>Kolektivní paměť a její výzkum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258490"/>
            <a:ext cx="9144000" cy="999309"/>
          </a:xfrm>
        </p:spPr>
        <p:txBody>
          <a:bodyPr/>
          <a:lstStyle/>
          <a:p>
            <a:r>
              <a:rPr lang="cs-CZ" dirty="0" smtClean="0"/>
              <a:t>Hedvika Novotná, Ph.D.</a:t>
            </a:r>
          </a:p>
          <a:p>
            <a:r>
              <a:rPr lang="cs-CZ" dirty="0" smtClean="0"/>
              <a:t>LS </a:t>
            </a:r>
            <a:r>
              <a:rPr lang="cs-CZ" dirty="0" smtClean="0"/>
              <a:t>2023/24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09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 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Bytostně multidisciplinární téma</a:t>
            </a:r>
          </a:p>
          <a:p>
            <a:pPr lvl="1"/>
            <a:endParaRPr lang="cs-CZ" dirty="0"/>
          </a:p>
          <a:p>
            <a:r>
              <a:rPr lang="cs-CZ" dirty="0" smtClean="0"/>
              <a:t>… (psychologie</a:t>
            </a:r>
            <a:r>
              <a:rPr lang="cs-CZ" dirty="0" smtClean="0">
                <a:sym typeface="Wingdings" panose="05000000000000000000" pitchFamily="2" charset="2"/>
              </a:rPr>
              <a:t>:) paměť = „způsobilost organismu ukládat, třídit a poskytovat, resp. vyvolávat informace“ (</a:t>
            </a:r>
            <a:r>
              <a:rPr lang="cs-CZ" dirty="0" err="1" smtClean="0">
                <a:sym typeface="Wingdings" panose="05000000000000000000" pitchFamily="2" charset="2"/>
              </a:rPr>
              <a:t>Baddeley</a:t>
            </a:r>
            <a:r>
              <a:rPr lang="cs-CZ" dirty="0" smtClean="0">
                <a:sym typeface="Wingdings" panose="05000000000000000000" pitchFamily="2" charset="2"/>
              </a:rPr>
              <a:t> 1976)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Soc. vědy … organismus, jedinec, čas??? </a:t>
            </a:r>
          </a:p>
          <a:p>
            <a:endParaRPr lang="cs-CZ" dirty="0" smtClean="0"/>
          </a:p>
          <a:p>
            <a:r>
              <a:rPr lang="cs-CZ" dirty="0" smtClean="0"/>
              <a:t>„Minulost“ v kontextu spol. věd = nějaká forma paměti </a:t>
            </a:r>
          </a:p>
          <a:p>
            <a:r>
              <a:rPr lang="cs-CZ" dirty="0" smtClean="0"/>
              <a:t>Tj. minulost v kontextu soc. věd. = paměť a společnost </a:t>
            </a:r>
          </a:p>
          <a:p>
            <a:endParaRPr lang="cs-CZ" dirty="0"/>
          </a:p>
          <a:p>
            <a:r>
              <a:rPr lang="cs-CZ" dirty="0" smtClean="0"/>
              <a:t>Cíl předmětu: jak různě je minulost v současnosti přítomná, jak různé může být vztahování se k minulosti, jak se s minulostí může pracovat a co to může obnášet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073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Lidice</a:t>
            </a:r>
            <a:endParaRPr lang="cs-CZ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2600" y="1996266"/>
            <a:ext cx="14293198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Týdeník 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1945 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2"/>
              </a:rPr>
              <a:t>https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2"/>
              </a:rPr>
              <a:t>://www.youtube.com/watch?v=fYjDZgVbsXk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0:25 – 1:10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Beneš 1945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3"/>
              </a:rPr>
              <a:t>https://www.youtube.com/watch?v=TtpxzUSdAtk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cs-CZ" altLang="cs-CZ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poč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- 2:40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Martinů (1943) </a:t>
            </a:r>
            <a:r>
              <a:rPr lang="cs-CZ" altLang="cs-CZ" sz="1200" dirty="0">
                <a:solidFill>
                  <a:srgbClr val="1155CC"/>
                </a:solidFill>
                <a:hlinkClick r:id="rId4"/>
              </a:rPr>
              <a:t> https://www.youtube.com/watch?v=247eRH1CTso 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cca do 2:07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dirty="0" smtClean="0"/>
              <a:t>R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eportáž zprávy 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(2016)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5"/>
              </a:rPr>
              <a:t>http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5"/>
              </a:rPr>
              <a:t>://www.ceskatelevize.cz/ivysilani/10118379000-udalosti-v-regionech-praha/216411000140610-udalosti-v-regionech/obsah/477295-presne-pred-74-lety-naciste-vyhladili-lidice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14:10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Planeta </a:t>
            </a:r>
            <a:r>
              <a:rPr kumimoji="0" lang="cs-CZ" altLang="cs-CZ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yo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lang="cs-CZ" altLang="cs-CZ" sz="1200" dirty="0">
                <a:solidFill>
                  <a:srgbClr val="1155CC"/>
                </a:solidFill>
              </a:rPr>
              <a:t> https://www.ceskatelevize.cz/porady/10315711050-planeta-yo/216543117600001/cast/465206/ 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(celkem 4:15)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Svatba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6"/>
              </a:rPr>
              <a:t>https://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6"/>
              </a:rPr>
              <a:t>www.youtube.com/watch?v=EHdMrCNj0y4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rgbClr val="1155CC"/>
              </a:solidFill>
              <a:effectLst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altLang="cs-CZ" sz="1200" dirty="0" smtClean="0"/>
              <a:t>Školní výlet</a:t>
            </a:r>
            <a:r>
              <a:rPr lang="cs-CZ" altLang="cs-CZ" sz="1200" dirty="0" smtClean="0">
                <a:solidFill>
                  <a:srgbClr val="1155CC"/>
                </a:solidFill>
              </a:rPr>
              <a:t> </a:t>
            </a:r>
            <a:r>
              <a:rPr lang="cs-CZ" altLang="cs-CZ" sz="1200" dirty="0">
                <a:solidFill>
                  <a:srgbClr val="1155CC"/>
                </a:solidFill>
              </a:rPr>
              <a:t>https://www.youtube.com/watch?v=btME17UfajM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Gauck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7"/>
              </a:rPr>
              <a:t>https://www.novinky.cz/domaci/281164-lidice-po-70-letech-od-masakru-poprve-navstivil-nemecky-prezident.html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(do 1 :15)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Langerová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8"/>
              </a:rPr>
              <a:t>https://www.youtube.com/watch?v=Czkkuu_J8vE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1200" dirty="0" smtClean="0"/>
              <a:t>Film trailer</a:t>
            </a:r>
            <a:r>
              <a:rPr lang="cs-CZ" altLang="cs-CZ" sz="1200" dirty="0"/>
              <a:t> </a:t>
            </a:r>
            <a:r>
              <a:rPr lang="cs-CZ" altLang="cs-CZ" sz="1200" dirty="0">
                <a:solidFill>
                  <a:srgbClr val="1155CC"/>
                </a:solidFill>
                <a:hlinkClick r:id="rId9"/>
              </a:rPr>
              <a:t>http://www.csfd.cz/film/241720-lidice/prehled/</a:t>
            </a:r>
            <a:r>
              <a:rPr lang="cs-CZ" altLang="cs-CZ" sz="1200" dirty="0"/>
              <a:t> (celé 2:04)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err="1" smtClean="0">
                <a:ln>
                  <a:noFill/>
                </a:ln>
                <a:solidFill>
                  <a:srgbClr val="500050"/>
                </a:solidFill>
                <a:effectLst/>
                <a:cs typeface="Arial" panose="020B0604020202020204" pitchFamily="34" charset="0"/>
              </a:rPr>
              <a:t>Chodúr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50005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https://www.youtube.com/watch?v=KzFlbjnoGJk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500050"/>
                </a:solidFill>
                <a:effectLst/>
                <a:cs typeface="Arial" panose="020B0604020202020204" pitchFamily="34" charset="0"/>
              </a:rPr>
              <a:t>  živě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1"/>
              </a:rPr>
              <a:t>https://www.youtube.com/watch?v=ppyAshzC7ac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Dušek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hlinkClick r:id="rId12"/>
              </a:rPr>
              <a:t>http://www.ceskatelevize.cz/porady/10408111009-cesky-zurnal/212562262600004-rozezleni/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5:27 – 8:45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Reportéři ČT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http://www.ceskatelevize.cz/ivysilani/1142743803-reporteri-ct/216452801240031/obsah/494860-podpis-pod-pomnikem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9051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Př.: Lidice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H</a:t>
            </a:r>
            <a:r>
              <a:rPr lang="cs-CZ" dirty="0" err="1" smtClean="0"/>
              <a:t>ist</a:t>
            </a:r>
            <a:r>
              <a:rPr lang="cs-CZ" dirty="0" smtClean="0"/>
              <a:t>. událost</a:t>
            </a:r>
          </a:p>
          <a:p>
            <a:r>
              <a:rPr lang="cs-CZ" dirty="0" smtClean="0"/>
              <a:t>Různé doby – různé interpretace </a:t>
            </a:r>
          </a:p>
          <a:p>
            <a:r>
              <a:rPr lang="cs-CZ" dirty="0" smtClean="0"/>
              <a:t>Různé interpretace – jedinec, rodina, společnost </a:t>
            </a:r>
          </a:p>
          <a:p>
            <a:r>
              <a:rPr lang="cs-CZ" dirty="0" smtClean="0"/>
              <a:t>Různé interpretace – různé závěry a jednání (jednotlivé i společenské)</a:t>
            </a:r>
          </a:p>
          <a:p>
            <a:r>
              <a:rPr lang="cs-CZ" dirty="0" smtClean="0"/>
              <a:t>Různá média paměti</a:t>
            </a:r>
          </a:p>
          <a:p>
            <a:r>
              <a:rPr lang="cs-CZ" dirty="0" smtClean="0"/>
              <a:t>Minulost (paměť) a dějiny</a:t>
            </a:r>
          </a:p>
          <a:p>
            <a:r>
              <a:rPr lang="cs-CZ" dirty="0" smtClean="0"/>
              <a:t>Kodifikovaná a </a:t>
            </a:r>
            <a:r>
              <a:rPr lang="cs-CZ" dirty="0"/>
              <a:t>m</a:t>
            </a:r>
            <a:r>
              <a:rPr lang="cs-CZ" dirty="0" smtClean="0"/>
              <a:t>aterializovaná minulost (paměť)</a:t>
            </a:r>
          </a:p>
          <a:p>
            <a:r>
              <a:rPr lang="cs-CZ" dirty="0" err="1" smtClean="0"/>
              <a:t>Performovaná</a:t>
            </a:r>
            <a:r>
              <a:rPr lang="cs-CZ" dirty="0" smtClean="0"/>
              <a:t> minulost (paměť) </a:t>
            </a:r>
          </a:p>
          <a:p>
            <a:r>
              <a:rPr lang="cs-CZ" dirty="0" smtClean="0"/>
              <a:t>Vyjednávání podob minulosti (paměti)</a:t>
            </a:r>
          </a:p>
          <a:p>
            <a:r>
              <a:rPr lang="cs-CZ" dirty="0" smtClean="0"/>
              <a:t>Různé závěry a jednání – různé politiky</a:t>
            </a:r>
          </a:p>
          <a:p>
            <a:r>
              <a:rPr lang="cs-CZ" dirty="0" smtClean="0"/>
              <a:t>Různé doby, interpretace, závěry a jednání – konstrukce identit</a:t>
            </a:r>
          </a:p>
          <a:p>
            <a:r>
              <a:rPr lang="cs-CZ" dirty="0" smtClean="0"/>
              <a:t>atd.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15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Sylabus (může být upraven)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1. 	19.2.	</a:t>
            </a:r>
            <a:r>
              <a:rPr lang="cs-CZ" b="1" dirty="0"/>
              <a:t>Úvod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 	26.2.	</a:t>
            </a:r>
            <a:r>
              <a:rPr lang="cs-CZ" b="1" dirty="0"/>
              <a:t>Sociální rámce paměti (M. </a:t>
            </a:r>
            <a:r>
              <a:rPr lang="cs-CZ" b="1" dirty="0" err="1"/>
              <a:t>Halbwasch</a:t>
            </a:r>
            <a:r>
              <a:rPr lang="cs-CZ" b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 	4.3. 	</a:t>
            </a:r>
            <a:r>
              <a:rPr lang="cs-CZ" b="1" dirty="0"/>
              <a:t>Komunikativní a kulturní paměť, média paměti (J. </a:t>
            </a:r>
            <a:r>
              <a:rPr lang="cs-CZ" b="1" dirty="0" err="1" smtClean="0"/>
              <a:t>Assmann</a:t>
            </a:r>
            <a:r>
              <a:rPr lang="cs-CZ" b="1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 	11.3.	</a:t>
            </a:r>
            <a:r>
              <a:rPr lang="cs-CZ" b="1" dirty="0"/>
              <a:t>Paměť v kontextu projektu modernity (E. </a:t>
            </a:r>
            <a:r>
              <a:rPr lang="cs-CZ" b="1" dirty="0" err="1"/>
              <a:t>Hobsbawm</a:t>
            </a:r>
            <a:r>
              <a:rPr lang="cs-CZ" b="1" dirty="0"/>
              <a:t>, B. Anderson)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</a:t>
            </a:r>
            <a:r>
              <a:rPr lang="cs-CZ" b="1" dirty="0"/>
              <a:t> 	</a:t>
            </a:r>
            <a:r>
              <a:rPr lang="cs-CZ" dirty="0"/>
              <a:t>13.3.	</a:t>
            </a:r>
            <a:r>
              <a:rPr lang="cs-CZ" b="1" dirty="0"/>
              <a:t>Paměť a historie (P. Nora)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6.	25.3.	</a:t>
            </a:r>
            <a:r>
              <a:rPr lang="cs-CZ" b="1" dirty="0"/>
              <a:t>Média </a:t>
            </a:r>
            <a:r>
              <a:rPr lang="cs-CZ" b="1" dirty="0" smtClean="0"/>
              <a:t>paměti (</a:t>
            </a:r>
            <a:r>
              <a:rPr lang="cs-CZ" b="1" dirty="0"/>
              <a:t>A. </a:t>
            </a:r>
            <a:r>
              <a:rPr lang="cs-CZ" b="1" dirty="0" err="1" smtClean="0"/>
              <a:t>Assmann</a:t>
            </a:r>
            <a:r>
              <a:rPr lang="cs-CZ" b="1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i="1" dirty="0"/>
              <a:t>1.4.	Velikonoční pondělí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7. 	8.4.	</a:t>
            </a:r>
            <a:r>
              <a:rPr lang="cs-CZ" b="1" dirty="0" err="1" smtClean="0"/>
              <a:t>Narativita</a:t>
            </a:r>
            <a:r>
              <a:rPr lang="cs-CZ" b="1" dirty="0"/>
              <a:t>, Rodinná </a:t>
            </a:r>
            <a:r>
              <a:rPr lang="cs-CZ" b="1" dirty="0" smtClean="0"/>
              <a:t>paměť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8.	15.4.	</a:t>
            </a:r>
            <a:r>
              <a:rPr lang="cs-CZ" b="1" dirty="0"/>
              <a:t>Paměť a tělo, habituální paměť (P. </a:t>
            </a:r>
            <a:r>
              <a:rPr lang="cs-CZ" b="1" dirty="0" err="1"/>
              <a:t>Connerton</a:t>
            </a:r>
            <a:r>
              <a:rPr lang="cs-CZ" b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9. 	22.4.	</a:t>
            </a:r>
            <a:r>
              <a:rPr lang="cs-CZ" b="1" dirty="0"/>
              <a:t>Paměť a prostor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10. 	29.4.	</a:t>
            </a:r>
            <a:r>
              <a:rPr lang="cs-CZ" b="1" dirty="0" smtClean="0"/>
              <a:t>Paměť </a:t>
            </a:r>
            <a:r>
              <a:rPr lang="cs-CZ" b="1" dirty="0"/>
              <a:t>a archiv, paměť a muzeum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11. 	6.5.	</a:t>
            </a:r>
            <a:r>
              <a:rPr lang="cs-CZ" b="1" dirty="0"/>
              <a:t>Paměť a trauma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14. 	13.5.	</a:t>
            </a:r>
            <a:r>
              <a:rPr lang="cs-CZ" b="1" dirty="0"/>
              <a:t>Politiky paměti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69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Exkurze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Nepovinné</a:t>
            </a:r>
          </a:p>
          <a:p>
            <a:endParaRPr lang="cs-CZ" dirty="0" smtClean="0"/>
          </a:p>
          <a:p>
            <a:r>
              <a:rPr lang="cs-CZ" dirty="0" smtClean="0"/>
              <a:t>Březen/duben: </a:t>
            </a:r>
            <a:r>
              <a:rPr lang="cs-CZ" dirty="0"/>
              <a:t>divadlo </a:t>
            </a:r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://www.alfredvedvore.cz/cs/program/dva-sesity-1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r>
              <a:rPr lang="cs-CZ" dirty="0" smtClean="0"/>
              <a:t>Duben: vycházka (paměť a město)</a:t>
            </a:r>
          </a:p>
          <a:p>
            <a:r>
              <a:rPr lang="cs-CZ" dirty="0" smtClean="0"/>
              <a:t>Květen: Lidice (Muzeum, Pietní území, Dům č.p. </a:t>
            </a:r>
            <a:r>
              <a:rPr lang="cs-CZ" dirty="0" smtClean="0"/>
              <a:t>116, Galerie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7508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</a:t>
            </a:r>
            <a:r>
              <a:rPr lang="cs-CZ" dirty="0"/>
              <a:t>% účast na výuce, průběžná příprava a aktivita v </a:t>
            </a:r>
            <a:r>
              <a:rPr lang="cs-CZ" dirty="0" smtClean="0"/>
              <a:t>hodinách</a:t>
            </a:r>
          </a:p>
          <a:p>
            <a:pPr lvl="1"/>
            <a:r>
              <a:rPr lang="cs-CZ" dirty="0" smtClean="0"/>
              <a:t>Náhradou za aktivní účast na výuce (min. 70%) je dopracovaní dalších anotací předepsané literatury nad rámec požadovaných tří (viz podmínky atestace)</a:t>
            </a:r>
          </a:p>
          <a:p>
            <a:r>
              <a:rPr lang="cs-CZ" dirty="0" smtClean="0"/>
              <a:t>vypracování </a:t>
            </a:r>
            <a:r>
              <a:rPr lang="cs-CZ" dirty="0"/>
              <a:t>3 anotací z předepsané literatury </a:t>
            </a:r>
          </a:p>
          <a:p>
            <a:r>
              <a:rPr lang="cs-CZ" dirty="0" smtClean="0"/>
              <a:t>závěrečná </a:t>
            </a:r>
            <a:r>
              <a:rPr lang="cs-CZ" dirty="0"/>
              <a:t>ústní zkouška formou </a:t>
            </a:r>
            <a:r>
              <a:rPr lang="cs-CZ" dirty="0" smtClean="0"/>
              <a:t>kolokvia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625069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578</Words>
  <Application>Microsoft Office PowerPoint</Application>
  <PresentationFormat>Širokoúhlá obrazovka</PresentationFormat>
  <Paragraphs>68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Politiky paměti Kolektivní paměť a její výzkum</vt:lpstr>
      <vt:lpstr>Paměť ???</vt:lpstr>
      <vt:lpstr>Př. Lidice</vt:lpstr>
      <vt:lpstr>Př.: Lidice</vt:lpstr>
      <vt:lpstr>Sylabus (může být upraven)</vt:lpstr>
      <vt:lpstr>Exkurze</vt:lpstr>
      <vt:lpstr>Podmínky atestace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Politiky paměti</dc:title>
  <dc:creator>Uživatel systému Windows</dc:creator>
  <cp:lastModifiedBy>Hedvika Novotná</cp:lastModifiedBy>
  <cp:revision>28</cp:revision>
  <cp:lastPrinted>2023-02-13T14:25:08Z</cp:lastPrinted>
  <dcterms:created xsi:type="dcterms:W3CDTF">2021-02-21T21:26:12Z</dcterms:created>
  <dcterms:modified xsi:type="dcterms:W3CDTF">2024-02-19T14:46:11Z</dcterms:modified>
</cp:coreProperties>
</file>