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61" r:id="rId4"/>
    <p:sldId id="262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51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916" autoAdjust="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5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1E7AB-E428-4688-89EE-D94666A0624A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2D407-D8BD-4E91-BFE7-94C0612D357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04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56B36C-7B75-4624-88EE-CA1F522C503F}" type="datetimeFigureOut">
              <a:rPr lang="cs-CZ" smtClean="0"/>
              <a:pPr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28450B-E813-4660-A9E7-2FCB1EA1871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067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50B-E813-4660-A9E7-2FCB1EA18710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874891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58200" cy="1222375"/>
          </a:xfrm>
          <a:prstGeom prst="rect">
            <a:avLst/>
          </a:prstGeom>
        </p:spPr>
        <p:txBody>
          <a:bodyPr anchor="t">
            <a:noAutofit/>
          </a:bodyPr>
          <a:lstStyle>
            <a:lvl1pPr algn="ctr">
              <a:defRPr sz="4400" b="1">
                <a:solidFill>
                  <a:srgbClr val="351FD7"/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81000" y="3861048"/>
            <a:ext cx="8458200" cy="1296144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ctr">
              <a:buNone/>
              <a:defRPr sz="4000" b="1" baseline="0">
                <a:solidFill>
                  <a:schemeClr val="tx2">
                    <a:shade val="75000"/>
                  </a:schemeClr>
                </a:solidFill>
                <a:latin typeface="Calibri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dirty="0" smtClean="0"/>
              <a:t>Lezení prvolezce</a:t>
            </a:r>
            <a:endParaRPr kumimoji="0" lang="en-US" dirty="0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>
          <a:xfrm>
            <a:off x="107504" y="44624"/>
            <a:ext cx="1938536" cy="288925"/>
          </a:xfrm>
          <a:prstGeom prst="rect">
            <a:avLst/>
          </a:prstGeom>
        </p:spPr>
        <p:txBody>
          <a:bodyPr/>
          <a:lstStyle/>
          <a:p>
            <a:fld id="{E6127BCC-433F-4370-8319-AC05FA74D150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2. ročník Bc. ZSTP II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467544" y="5949280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400" dirty="0" smtClean="0"/>
              <a:t>mjr. Karel SÝKORA</a:t>
            </a:r>
            <a:endParaRPr lang="cs-CZ" sz="2400" dirty="0"/>
          </a:p>
        </p:txBody>
      </p:sp>
      <p:pic>
        <p:nvPicPr>
          <p:cNvPr id="12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88639"/>
            <a:ext cx="1001984" cy="13455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 hasCustomPrompt="1"/>
          </p:nvPr>
        </p:nvSpPr>
        <p:spPr>
          <a:xfrm>
            <a:off x="304800" y="457200"/>
            <a:ext cx="8686800" cy="595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  <a:latin typeface="Calibri" pitchFamily="34" charset="0"/>
              </a:defRPr>
            </a:lvl1pPr>
          </a:lstStyle>
          <a:p>
            <a:r>
              <a:rPr kumimoji="0" lang="cs-CZ" dirty="0" smtClean="0"/>
              <a:t>Vojenské lezení</a:t>
            </a:r>
            <a:endParaRPr kumimoji="0" lang="en-US" dirty="0"/>
          </a:p>
        </p:txBody>
      </p:sp>
      <p:sp>
        <p:nvSpPr>
          <p:cNvPr id="27" name="Zástupný symbol pro obsah 26"/>
          <p:cNvSpPr>
            <a:spLocks noGrp="1"/>
          </p:cNvSpPr>
          <p:nvPr>
            <p:ph idx="1" hasCustomPrompt="1"/>
          </p:nvPr>
        </p:nvSpPr>
        <p:spPr>
          <a:xfrm>
            <a:off x="304800" y="1340768"/>
            <a:ext cx="8686800" cy="5517232"/>
          </a:xfrm>
          <a:prstGeom prst="rect">
            <a:avLst/>
          </a:prstGeom>
        </p:spPr>
        <p:txBody>
          <a:bodyPr/>
          <a:lstStyle>
            <a:lvl1pPr marL="514350" indent="-514350">
              <a:spcBef>
                <a:spcPts val="600"/>
              </a:spcBef>
              <a:buClrTx/>
              <a:buFont typeface="+mj-lt"/>
              <a:buNone/>
              <a:defRPr baseline="0">
                <a:solidFill>
                  <a:schemeClr val="tx1"/>
                </a:solidFill>
                <a:latin typeface="Calibri" pitchFamily="34" charset="0"/>
              </a:defRPr>
            </a:lvl1pPr>
            <a:lvl2pPr marL="457200" indent="0">
              <a:spcBef>
                <a:spcPts val="600"/>
              </a:spcBef>
              <a:buClrTx/>
              <a:buFont typeface="Wingdings" pitchFamily="2" charset="2"/>
              <a:buNone/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3716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828800" indent="-4572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171700" indent="-342900">
              <a:spcBef>
                <a:spcPts val="0"/>
              </a:spcBef>
              <a:buClrTx/>
              <a:buFont typeface="+mj-lt"/>
              <a:buAutoNum type="arabicParenR"/>
              <a:defRPr>
                <a:solidFill>
                  <a:schemeClr val="tx1"/>
                </a:solidFill>
                <a:latin typeface="Calibri" pitchFamily="34" charset="0"/>
              </a:defRPr>
            </a:lvl5pPr>
          </a:lstStyle>
          <a:p>
            <a:pPr lvl="0" eaLnBrk="1" latinLnBrk="0" hangingPunct="1"/>
            <a:r>
              <a:rPr lang="cs-CZ" dirty="0" smtClean="0"/>
              <a:t>Cíl: seznámit a procvičit základní techniky lezení prvolezce </a:t>
            </a:r>
          </a:p>
          <a:p>
            <a:pPr lvl="0" eaLnBrk="1" latinLnBrk="0" hangingPunct="1"/>
            <a:endParaRPr lang="cs-CZ" dirty="0" smtClean="0"/>
          </a:p>
          <a:p>
            <a:pPr lvl="0" eaLnBrk="1" latinLnBrk="0" hangingPunct="1"/>
            <a:r>
              <a:rPr lang="cs-CZ" dirty="0" smtClean="0"/>
              <a:t>Průběh: 	- navazování</a:t>
            </a:r>
          </a:p>
          <a:p>
            <a:pPr lvl="0" eaLnBrk="1" latinLnBrk="0" hangingPunct="1"/>
            <a:r>
              <a:rPr lang="cs-CZ" dirty="0" smtClean="0"/>
              <a:t>			- povelová technika</a:t>
            </a:r>
          </a:p>
          <a:p>
            <a:pPr lvl="0" eaLnBrk="1" latinLnBrk="0" hangingPunct="1"/>
            <a:r>
              <a:rPr lang="cs-CZ" dirty="0" smtClean="0"/>
              <a:t>			- </a:t>
            </a:r>
            <a:r>
              <a:rPr lang="cs-CZ" dirty="0" err="1" smtClean="0"/>
              <a:t>partnercheck</a:t>
            </a:r>
            <a:endParaRPr lang="cs-CZ" dirty="0" smtClean="0"/>
          </a:p>
          <a:p>
            <a:pPr lvl="0" eaLnBrk="1" latinLnBrk="0" hangingPunct="1"/>
            <a:r>
              <a:rPr lang="cs-CZ" dirty="0" smtClean="0"/>
              <a:t>			- lezení prvolezce</a:t>
            </a:r>
          </a:p>
          <a:p>
            <a:pPr lvl="0" eaLnBrk="1" latinLnBrk="0" hangingPunct="1"/>
            <a:r>
              <a:rPr lang="cs-CZ" dirty="0" smtClean="0"/>
              <a:t>			- zakládání postupového jištění</a:t>
            </a:r>
          </a:p>
          <a:p>
            <a:pPr lvl="0" eaLnBrk="1" latinLnBrk="0" hangingPunct="1"/>
            <a:r>
              <a:rPr lang="cs-CZ" dirty="0" smtClean="0"/>
              <a:t>			- jištění a spouštění prvolezce</a:t>
            </a:r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1" y="2204864"/>
            <a:ext cx="78867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Navazování: </a:t>
            </a:r>
            <a:r>
              <a:rPr lang="cs-CZ" dirty="0" smtClean="0"/>
              <a:t>procvičování a kontrola technik navazování prvolezce do kombinovaného úvazku (navázání přímo do lana, využití nešité ploché smyce k vytvoření kombinovaného úvazku)   </a:t>
            </a:r>
          </a:p>
          <a:p>
            <a:endParaRPr lang="cs-CZ" dirty="0" smtClean="0"/>
          </a:p>
          <a:p>
            <a:r>
              <a:rPr lang="cs-CZ" sz="2400" b="1" dirty="0" smtClean="0">
                <a:solidFill>
                  <a:srgbClr val="7030A0"/>
                </a:solidFill>
              </a:rPr>
              <a:t>Povelová technika: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povely – lezu, jistím, povol, dober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err="1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Partnercheck</a:t>
            </a:r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důraz na vzájemnou kontrolu (navázání, založení jištění)</a:t>
            </a: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Lezení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základní techniky, zakládání postupového jištění (správný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způsob vedení lana v postupovém jištění)</a:t>
            </a:r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sz="18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kern="1200" dirty="0" smtClean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Jištění a spouštění prvolezce: </a:t>
            </a:r>
            <a:r>
              <a:rPr lang="cs-CZ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kontrola správného způsobu jištění, kontrolované spouštění prvolezce (použití</a:t>
            </a:r>
            <a:r>
              <a:rPr lang="cs-CZ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vhodného prostředku, technika jištění a spouštění)</a:t>
            </a:r>
            <a:endParaRPr lang="cs-CZ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761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4" name="TextovéPole 3"/>
          <p:cNvSpPr txBox="1"/>
          <p:nvPr userDrawn="1"/>
        </p:nvSpPr>
        <p:spPr>
          <a:xfrm>
            <a:off x="628650" y="1916832"/>
            <a:ext cx="788670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7030A0"/>
                </a:solidFill>
              </a:rPr>
              <a:t>Literatura:</a:t>
            </a:r>
          </a:p>
          <a:p>
            <a:endParaRPr lang="cs-CZ" sz="2400" b="1" dirty="0" smtClean="0">
              <a:solidFill>
                <a:srgbClr val="7030A0"/>
              </a:solidFill>
            </a:endParaRPr>
          </a:p>
          <a:p>
            <a:r>
              <a:rPr lang="cs-CZ" dirty="0" smtClean="0"/>
              <a:t>MICHALIČKA</a:t>
            </a:r>
            <a:r>
              <a:rPr lang="cs-CZ" baseline="0" dirty="0" smtClean="0"/>
              <a:t> Vladimír a kol. Speciální tělesná příprava Vojenské lezení. Praha VO FTVS UK 2019.</a:t>
            </a:r>
          </a:p>
          <a:p>
            <a:endParaRPr lang="cs-CZ" baseline="0" dirty="0" smtClean="0"/>
          </a:p>
          <a:p>
            <a:r>
              <a:rPr lang="cs-CZ" baseline="0" dirty="0" smtClean="0"/>
              <a:t>FRANK Tomáš a kol. Horolezecká abeceda. Praha Epocha 2009.</a:t>
            </a:r>
          </a:p>
          <a:p>
            <a:endParaRPr lang="cs-CZ" baseline="0" dirty="0" smtClean="0"/>
          </a:p>
          <a:p>
            <a:r>
              <a:rPr lang="cs-CZ" baseline="0" dirty="0" err="1" smtClean="0"/>
              <a:t>Austrian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armed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forces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field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manual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Military</a:t>
            </a:r>
            <a:r>
              <a:rPr lang="cs-CZ" baseline="0" dirty="0" smtClean="0"/>
              <a:t> </a:t>
            </a:r>
            <a:r>
              <a:rPr lang="cs-CZ" baseline="0" dirty="0" err="1" smtClean="0"/>
              <a:t>mountain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training</a:t>
            </a:r>
            <a:r>
              <a:rPr lang="cs-CZ" baseline="0" dirty="0" smtClean="0"/>
              <a:t>. </a:t>
            </a:r>
            <a:r>
              <a:rPr lang="cs-CZ" baseline="0" dirty="0" err="1" smtClean="0"/>
              <a:t>Vienna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Federal</a:t>
            </a:r>
            <a:r>
              <a:rPr lang="cs-CZ" baseline="0" dirty="0" smtClean="0"/>
              <a:t> ministry </a:t>
            </a:r>
            <a:r>
              <a:rPr lang="cs-CZ" baseline="0" dirty="0" err="1" smtClean="0"/>
              <a:t>of</a:t>
            </a:r>
            <a:r>
              <a:rPr lang="cs-CZ" baseline="0" dirty="0" smtClean="0"/>
              <a:t> </a:t>
            </a:r>
            <a:r>
              <a:rPr lang="cs-CZ" baseline="0" dirty="0" err="1" smtClean="0"/>
              <a:t>defence</a:t>
            </a:r>
            <a:r>
              <a:rPr lang="cs-CZ" baseline="0" dirty="0" smtClean="0"/>
              <a:t> and sport 2014.</a:t>
            </a:r>
          </a:p>
          <a:p>
            <a:endParaRPr lang="cs-CZ" baseline="0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MICHALIČKA Vladimír a kol. (2008) </a:t>
            </a:r>
            <a:r>
              <a:rPr lang="cs-CZ" sz="18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Výukové DVD vojenské lezení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Praha: AWT s r.o./ X-</a:t>
            </a:r>
            <a:r>
              <a:rPr lang="cs-CZ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treme</a:t>
            </a:r>
            <a:r>
              <a:rPr lang="cs-CZ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video.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427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3356992"/>
            <a:ext cx="8458200" cy="1296144"/>
          </a:xfrm>
        </p:spPr>
        <p:txBody>
          <a:bodyPr/>
          <a:lstStyle/>
          <a:p>
            <a:r>
              <a:rPr lang="cs-CZ" dirty="0" smtClean="0"/>
              <a:t>Techniky </a:t>
            </a:r>
            <a:r>
              <a:rPr lang="cs-CZ" smtClean="0"/>
              <a:t>lezení II </a:t>
            </a:r>
            <a:r>
              <a:rPr lang="cs-CZ" dirty="0" smtClean="0"/>
              <a:t>- zdokonalování</a:t>
            </a:r>
            <a:endParaRPr lang="cs-CZ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1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560" y="1203608"/>
            <a:ext cx="8928992" cy="5517232"/>
          </a:xfrm>
        </p:spPr>
        <p:txBody>
          <a:bodyPr/>
          <a:lstStyle/>
          <a:p>
            <a:pPr marL="0" indent="0"/>
            <a:r>
              <a:rPr lang="cs-CZ" b="1" dirty="0" smtClean="0"/>
              <a:t>Cíl: </a:t>
            </a:r>
          </a:p>
          <a:p>
            <a:pPr marL="0" indent="0"/>
            <a:r>
              <a:rPr lang="cs-CZ" dirty="0" smtClean="0"/>
              <a:t>Procvičit a zdokonalit lezecké dovednosti</a:t>
            </a:r>
            <a:endParaRPr lang="cs-CZ" dirty="0" smtClean="0"/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/>
              <a:t>Průběh:	</a:t>
            </a:r>
          </a:p>
          <a:p>
            <a:pPr marL="457200" indent="-457200">
              <a:buFontTx/>
              <a:buChar char="-"/>
            </a:pPr>
            <a:r>
              <a:rPr lang="cs-CZ" dirty="0" smtClean="0"/>
              <a:t>lezení na umělé stěně - </a:t>
            </a:r>
            <a:r>
              <a:rPr lang="cs-CZ" dirty="0" err="1" smtClean="0"/>
              <a:t>bouldering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cvičení na zdokonalení techniky lezení</a:t>
            </a:r>
            <a:endParaRPr lang="cs-CZ" dirty="0" smtClean="0"/>
          </a:p>
          <a:p>
            <a:pPr marL="457200" indent="-457200">
              <a:buFontTx/>
              <a:buChar char="-"/>
            </a:pPr>
            <a:r>
              <a:rPr lang="cs-CZ" dirty="0" smtClean="0"/>
              <a:t>cvičení </a:t>
            </a:r>
            <a:r>
              <a:rPr lang="cs-CZ" dirty="0"/>
              <a:t>na </a:t>
            </a:r>
            <a:r>
              <a:rPr lang="cs-CZ" dirty="0" smtClean="0"/>
              <a:t>rozvoj silových schopností potřebných pro vojenské lezení</a:t>
            </a:r>
            <a:endParaRPr lang="cs-CZ" dirty="0" smtClean="0"/>
          </a:p>
          <a:p>
            <a:pPr marL="0" indent="0"/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457200" indent="-457200">
              <a:buFontTx/>
              <a:buChar char="-"/>
            </a:pPr>
            <a:endParaRPr lang="cs-CZ" dirty="0" smtClean="0"/>
          </a:p>
          <a:p>
            <a:pPr marL="0" indent="0"/>
            <a:r>
              <a:rPr lang="cs-CZ" dirty="0"/>
              <a:t>	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Vojenské lezení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cs-CZ" b="1" dirty="0" err="1" smtClean="0">
                <a:solidFill>
                  <a:srgbClr val="7030A0"/>
                </a:solidFill>
              </a:rPr>
              <a:t>Bouldering</a:t>
            </a:r>
            <a:r>
              <a:rPr lang="cs-CZ" b="1" dirty="0" smtClean="0">
                <a:solidFill>
                  <a:srgbClr val="7030A0"/>
                </a:solidFill>
              </a:rPr>
              <a:t>:</a:t>
            </a:r>
            <a:r>
              <a:rPr lang="cs-CZ" dirty="0" smtClean="0"/>
              <a:t> lezení na umělé stěně bez lana. Pokročilejší úroveň</a:t>
            </a:r>
          </a:p>
          <a:p>
            <a:pPr marL="0" indent="0"/>
            <a:endParaRPr lang="cs-CZ" dirty="0" smtClean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Rozvoj technik lezení: </a:t>
            </a:r>
            <a:r>
              <a:rPr lang="cs-CZ" dirty="0" smtClean="0"/>
              <a:t>v</a:t>
            </a:r>
            <a:r>
              <a:rPr lang="cs-CZ" dirty="0" smtClean="0"/>
              <a:t>ytváření náročnějších lezeckých </a:t>
            </a:r>
            <a:r>
              <a:rPr lang="cs-CZ" dirty="0"/>
              <a:t>problémů </a:t>
            </a:r>
            <a:r>
              <a:rPr lang="cs-CZ" dirty="0" smtClean="0"/>
              <a:t>na umělé stěně a snaha o </a:t>
            </a:r>
            <a:r>
              <a:rPr lang="cs-CZ" dirty="0"/>
              <a:t>jejich </a:t>
            </a:r>
            <a:r>
              <a:rPr lang="cs-CZ" dirty="0" smtClean="0"/>
              <a:t>vyřešení </a:t>
            </a:r>
          </a:p>
          <a:p>
            <a:pPr marL="0" indent="0"/>
            <a:endParaRPr lang="cs-CZ" dirty="0"/>
          </a:p>
          <a:p>
            <a:pPr marL="0" indent="0"/>
            <a:r>
              <a:rPr lang="cs-CZ" b="1" dirty="0" smtClean="0">
                <a:solidFill>
                  <a:srgbClr val="7030A0"/>
                </a:solidFill>
              </a:rPr>
              <a:t>Rozvoj silových schopností: </a:t>
            </a:r>
            <a:r>
              <a:rPr lang="cs-CZ" dirty="0"/>
              <a:t>pokročilejší </a:t>
            </a:r>
            <a:r>
              <a:rPr lang="cs-CZ" dirty="0" smtClean="0"/>
              <a:t>specifický lezecký trénink na rozvoj silových schopností</a:t>
            </a:r>
            <a:endParaRPr lang="cs-CZ" dirty="0"/>
          </a:p>
          <a:p>
            <a:pPr marL="0" indent="0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7030A0"/>
                </a:solidFill>
              </a:rPr>
              <a:t>Literatura</a:t>
            </a:r>
            <a:r>
              <a:rPr lang="cs-CZ" sz="4000" b="1" dirty="0" smtClean="0">
                <a:solidFill>
                  <a:srgbClr val="7030A0"/>
                </a:solidFill>
              </a:rPr>
              <a:t>:</a:t>
            </a:r>
            <a:endParaRPr lang="cs-CZ" sz="4000" b="1" dirty="0">
              <a:solidFill>
                <a:srgbClr val="7030A0"/>
              </a:solidFill>
            </a:endParaRPr>
          </a:p>
          <a:p>
            <a:r>
              <a:rPr lang="cs-CZ" sz="2400" dirty="0"/>
              <a:t>MICHALIČKA Vladimír a kol. Speciální tělesná příprava Vojenské lezení. Praha VO FTVS UK 2019.</a:t>
            </a:r>
          </a:p>
          <a:p>
            <a:endParaRPr lang="cs-CZ" sz="2400" dirty="0"/>
          </a:p>
          <a:p>
            <a:r>
              <a:rPr lang="cs-CZ" sz="2400" dirty="0"/>
              <a:t>FRANK Tomáš a kol. Horolezecká abeceda. Praha Epocha 2009.</a:t>
            </a:r>
          </a:p>
          <a:p>
            <a:endParaRPr lang="cs-CZ" sz="2400" dirty="0"/>
          </a:p>
          <a:p>
            <a:r>
              <a:rPr lang="cs-CZ" sz="2400" dirty="0" err="1"/>
              <a:t>Austrian</a:t>
            </a:r>
            <a:r>
              <a:rPr lang="cs-CZ" sz="2400" dirty="0"/>
              <a:t> </a:t>
            </a:r>
            <a:r>
              <a:rPr lang="cs-CZ" sz="2400" dirty="0" err="1"/>
              <a:t>armed</a:t>
            </a:r>
            <a:r>
              <a:rPr lang="cs-CZ" sz="2400" dirty="0"/>
              <a:t> </a:t>
            </a:r>
            <a:r>
              <a:rPr lang="cs-CZ" sz="2400" dirty="0" err="1"/>
              <a:t>forces</a:t>
            </a:r>
            <a:r>
              <a:rPr lang="cs-CZ" sz="2400" dirty="0"/>
              <a:t> </a:t>
            </a:r>
            <a:r>
              <a:rPr lang="cs-CZ" sz="2400" dirty="0" err="1"/>
              <a:t>field</a:t>
            </a:r>
            <a:r>
              <a:rPr lang="cs-CZ" sz="2400" dirty="0"/>
              <a:t> </a:t>
            </a:r>
            <a:r>
              <a:rPr lang="cs-CZ" sz="2400" dirty="0" err="1"/>
              <a:t>manual</a:t>
            </a:r>
            <a:r>
              <a:rPr lang="cs-CZ" sz="2400" dirty="0"/>
              <a:t>. </a:t>
            </a:r>
            <a:r>
              <a:rPr lang="cs-CZ" sz="2400" dirty="0" err="1"/>
              <a:t>Military</a:t>
            </a:r>
            <a:r>
              <a:rPr lang="cs-CZ" sz="2400" dirty="0"/>
              <a:t> </a:t>
            </a:r>
            <a:r>
              <a:rPr lang="cs-CZ" sz="2400" dirty="0" err="1"/>
              <a:t>mountain</a:t>
            </a:r>
            <a:r>
              <a:rPr lang="cs-CZ" sz="2400" dirty="0"/>
              <a:t> </a:t>
            </a:r>
            <a:r>
              <a:rPr lang="cs-CZ" sz="2400" dirty="0" err="1"/>
              <a:t>training</a:t>
            </a:r>
            <a:r>
              <a:rPr lang="cs-CZ" sz="2400" dirty="0"/>
              <a:t>. </a:t>
            </a:r>
            <a:r>
              <a:rPr lang="cs-CZ" sz="2400" dirty="0" err="1"/>
              <a:t>Vienna</a:t>
            </a:r>
            <a:r>
              <a:rPr lang="cs-CZ" sz="2400" dirty="0"/>
              <a:t> </a:t>
            </a:r>
            <a:r>
              <a:rPr lang="cs-CZ" sz="2400" dirty="0" err="1"/>
              <a:t>Federal</a:t>
            </a:r>
            <a:r>
              <a:rPr lang="cs-CZ" sz="2400" dirty="0"/>
              <a:t> ministry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defence</a:t>
            </a:r>
            <a:r>
              <a:rPr lang="cs-CZ" sz="2400" dirty="0"/>
              <a:t> and sport 2014.</a:t>
            </a:r>
          </a:p>
          <a:p>
            <a:endParaRPr lang="cs-CZ" sz="2400" dirty="0"/>
          </a:p>
          <a:p>
            <a:pPr marL="0" lvl="0" indent="0">
              <a:spcBef>
                <a:spcPts val="0"/>
              </a:spcBef>
              <a:buSzTx/>
              <a:defRPr/>
            </a:pPr>
            <a:r>
              <a:rPr lang="cs-CZ" sz="2400" dirty="0"/>
              <a:t>MICHALIČKA Vladimír a kol.  Výukové DVD vojenské lezení. Praha: AWT s r.o./ X-</a:t>
            </a:r>
            <a:r>
              <a:rPr lang="cs-CZ" sz="2400" dirty="0" err="1"/>
              <a:t>treme</a:t>
            </a:r>
            <a:r>
              <a:rPr lang="cs-CZ" sz="2400" dirty="0"/>
              <a:t> video 2009.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1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10681"/>
            <a:ext cx="8458200" cy="1222375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5</a:t>
            </a:fld>
            <a:endParaRPr lang="cs-CZ" dirty="0"/>
          </a:p>
        </p:txBody>
      </p:sp>
      <p:sp>
        <p:nvSpPr>
          <p:cNvPr id="9" name="Zástupný symbol pro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F67-4D5C-43D6-A890-9F36ABEA2009}" type="datetime1">
              <a:rPr lang="cs-CZ" smtClean="0"/>
              <a:pPr/>
              <a:t>08.12.2021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FDBACBD070DD419BEEEED858171F5F" ma:contentTypeVersion="2" ma:contentTypeDescription="Vytvoří nový dokument" ma:contentTypeScope="" ma:versionID="d5714cb2bab0a7300ade93eab6a6fe82">
  <xsd:schema xmlns:xsd="http://www.w3.org/2001/XMLSchema" xmlns:xs="http://www.w3.org/2001/XMLSchema" xmlns:p="http://schemas.microsoft.com/office/2006/metadata/properties" xmlns:ns2="e2285f5f-a0f1-4742-bd8a-8c092caa1a6e" targetNamespace="http://schemas.microsoft.com/office/2006/metadata/properties" ma:root="true" ma:fieldsID="2be02ca2053b24bb78226bd8cc2ad0db" ns2:_="">
    <xsd:import namespace="e2285f5f-a0f1-4742-bd8a-8c092caa1a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285f5f-a0f1-4742-bd8a-8c092caa1a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534FA05-58ED-4499-920B-98CCFB42594A}"/>
</file>

<file path=customXml/itemProps2.xml><?xml version="1.0" encoding="utf-8"?>
<ds:datastoreItem xmlns:ds="http://schemas.openxmlformats.org/officeDocument/2006/customXml" ds:itemID="{5F529CF0-BE30-4933-8D5B-AEC14A862397}"/>
</file>

<file path=customXml/itemProps3.xml><?xml version="1.0" encoding="utf-8"?>
<ds:datastoreItem xmlns:ds="http://schemas.openxmlformats.org/officeDocument/2006/customXml" ds:itemID="{9EEC5D85-7A0D-4FBF-86CB-CD3685AA3B14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277</TotalTime>
  <Words>125</Words>
  <Application>Microsoft Office PowerPoint</Application>
  <PresentationFormat>Předvádění na obrazovce (4:3)</PresentationFormat>
  <Paragraphs>38</Paragraphs>
  <Slides>5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Calibri</vt:lpstr>
      <vt:lpstr>Franklin Gothic Book</vt:lpstr>
      <vt:lpstr>Franklin Gothic Medium</vt:lpstr>
      <vt:lpstr>Wingdings</vt:lpstr>
      <vt:lpstr>Wingdings 2</vt:lpstr>
      <vt:lpstr>Cesta</vt:lpstr>
      <vt:lpstr>Vojenské lezení</vt:lpstr>
      <vt:lpstr>Vojenské lezení</vt:lpstr>
      <vt:lpstr>Vojenské lezení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Karel Sýkora</dc:creator>
  <cp:lastModifiedBy>Karel Sýkora</cp:lastModifiedBy>
  <cp:revision>81</cp:revision>
  <dcterms:modified xsi:type="dcterms:W3CDTF">2021-12-08T15:14:14Z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0x0101005FFDBACBD070DD419BEEEED858171F5F</vt:lpwstr>
  </property>
</Properties>
</file>