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84" r:id="rId5"/>
    <p:sldId id="299" r:id="rId6"/>
    <p:sldId id="320" r:id="rId7"/>
    <p:sldId id="258" r:id="rId8"/>
    <p:sldId id="319" r:id="rId9"/>
    <p:sldId id="256" r:id="rId10"/>
    <p:sldId id="302" r:id="rId11"/>
    <p:sldId id="257" r:id="rId12"/>
    <p:sldId id="280" r:id="rId13"/>
    <p:sldId id="281" r:id="rId14"/>
    <p:sldId id="306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04" r:id="rId24"/>
    <p:sldId id="305" r:id="rId25"/>
    <p:sldId id="309" r:id="rId26"/>
    <p:sldId id="310" r:id="rId27"/>
    <p:sldId id="321" r:id="rId28"/>
    <p:sldId id="270" r:id="rId29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02299-332A-4EDB-81C5-BAC331E0C7CE}" v="496" dt="2021-12-01T10:23:06.500"/>
    <p1510:client id="{4CC924FE-7931-4F42-8D10-B4741DF9F6BB}" v="108" dt="2021-12-01T10:28:34.449"/>
    <p1510:client id="{E00CD2B6-33C7-4D1B-51EB-4652029367B9}" v="2" dt="2020-09-13T12:16:04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8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5C9388-3733-41AA-A30C-BBB4B8A3E082}" type="doc">
      <dgm:prSet loTypeId="urn:microsoft.com/office/officeart/2005/8/layout/funnel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9037388-3F86-44E0-871A-D70FE29C7192}">
      <dgm:prSet phldrT="[Text]" custT="1"/>
      <dgm:spPr/>
      <dgm:t>
        <a:bodyPr/>
        <a:lstStyle/>
        <a:p>
          <a:r>
            <a:rPr lang="cs-CZ" sz="2000" dirty="0"/>
            <a:t>Vnímavost</a:t>
          </a:r>
        </a:p>
      </dgm:t>
    </dgm:pt>
    <dgm:pt modelId="{39620A6F-DA9E-4A82-91B7-0C95EC3EBCF9}" type="parTrans" cxnId="{13FC8B9A-5841-4002-8C5D-D58FF7827236}">
      <dgm:prSet/>
      <dgm:spPr/>
      <dgm:t>
        <a:bodyPr/>
        <a:lstStyle/>
        <a:p>
          <a:endParaRPr lang="cs-CZ"/>
        </a:p>
      </dgm:t>
    </dgm:pt>
    <dgm:pt modelId="{6F622228-00C1-4C8D-A879-F43888E8B252}" type="sibTrans" cxnId="{13FC8B9A-5841-4002-8C5D-D58FF7827236}">
      <dgm:prSet/>
      <dgm:spPr/>
      <dgm:t>
        <a:bodyPr/>
        <a:lstStyle/>
        <a:p>
          <a:endParaRPr lang="cs-CZ"/>
        </a:p>
      </dgm:t>
    </dgm:pt>
    <dgm:pt modelId="{640F94EF-8908-4109-A55C-9B94A36229CA}">
      <dgm:prSet phldrT="[Text]" custT="1"/>
      <dgm:spPr/>
      <dgm:t>
        <a:bodyPr/>
        <a:lstStyle/>
        <a:p>
          <a:r>
            <a:rPr lang="cs-CZ" sz="2000" b="0" dirty="0"/>
            <a:t>Základní pohyby</a:t>
          </a:r>
        </a:p>
      </dgm:t>
    </dgm:pt>
    <dgm:pt modelId="{6C8FC7D0-A875-466D-90B9-9DC63F1E5A7C}" type="parTrans" cxnId="{12E77B35-E8CD-4E2A-981D-DFAFA9F6C723}">
      <dgm:prSet/>
      <dgm:spPr/>
      <dgm:t>
        <a:bodyPr/>
        <a:lstStyle/>
        <a:p>
          <a:endParaRPr lang="cs-CZ"/>
        </a:p>
      </dgm:t>
    </dgm:pt>
    <dgm:pt modelId="{2FEA160B-1775-4C35-9A1C-144A77C3711D}" type="sibTrans" cxnId="{12E77B35-E8CD-4E2A-981D-DFAFA9F6C723}">
      <dgm:prSet/>
      <dgm:spPr/>
      <dgm:t>
        <a:bodyPr/>
        <a:lstStyle/>
        <a:p>
          <a:endParaRPr lang="cs-CZ"/>
        </a:p>
      </dgm:t>
    </dgm:pt>
    <dgm:pt modelId="{1E9A5FCF-E171-4E79-8CFB-FC09CC27F755}">
      <dgm:prSet custT="1"/>
      <dgm:spPr/>
      <dgm:t>
        <a:bodyPr/>
        <a:lstStyle/>
        <a:p>
          <a:r>
            <a:rPr lang="cs-CZ" sz="2000" b="1" dirty="0"/>
            <a:t>Fyzické schopnosti</a:t>
          </a:r>
          <a:endParaRPr lang="cs-CZ" sz="2000" dirty="0"/>
        </a:p>
      </dgm:t>
    </dgm:pt>
    <dgm:pt modelId="{C4E01F9D-03DE-41D2-99C2-07BC9CBC7F9B}" type="parTrans" cxnId="{26DDC918-56D8-4774-B243-4605C039A55E}">
      <dgm:prSet/>
      <dgm:spPr/>
      <dgm:t>
        <a:bodyPr/>
        <a:lstStyle/>
        <a:p>
          <a:endParaRPr lang="cs-CZ"/>
        </a:p>
      </dgm:t>
    </dgm:pt>
    <dgm:pt modelId="{45628D80-B3D6-4803-A7A1-E00B377B4FE9}" type="sibTrans" cxnId="{26DDC918-56D8-4774-B243-4605C039A55E}">
      <dgm:prSet/>
      <dgm:spPr/>
      <dgm:t>
        <a:bodyPr/>
        <a:lstStyle/>
        <a:p>
          <a:endParaRPr lang="cs-CZ"/>
        </a:p>
      </dgm:t>
    </dgm:pt>
    <dgm:pt modelId="{536250CF-D8E8-4029-BCB3-6029CCFE78C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200" b="1" dirty="0">
              <a:solidFill>
                <a:schemeClr val="bg1"/>
              </a:solidFill>
            </a:rPr>
            <a:t>Psychomotorika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900" b="1" dirty="0">
              <a:solidFill>
                <a:schemeClr val="bg1"/>
              </a:solidFill>
            </a:rPr>
            <a:t>(psyché = duše; </a:t>
          </a:r>
          <a:r>
            <a:rPr lang="cs-CZ" sz="1900" b="1" dirty="0" err="1">
              <a:solidFill>
                <a:schemeClr val="bg1"/>
              </a:solidFill>
            </a:rPr>
            <a:t>motorius</a:t>
          </a:r>
          <a:r>
            <a:rPr lang="cs-CZ" sz="1900" b="1" dirty="0">
              <a:solidFill>
                <a:schemeClr val="bg1"/>
              </a:solidFill>
            </a:rPr>
            <a:t> = pohybový) </a:t>
          </a:r>
        </a:p>
      </dgm:t>
    </dgm:pt>
    <dgm:pt modelId="{1E5CBE81-D9D1-47A2-A238-F86A9DD7D7B4}" type="parTrans" cxnId="{198BDF48-38E5-4238-8021-F46021EE584F}">
      <dgm:prSet/>
      <dgm:spPr/>
      <dgm:t>
        <a:bodyPr/>
        <a:lstStyle/>
        <a:p>
          <a:endParaRPr lang="cs-CZ"/>
        </a:p>
      </dgm:t>
    </dgm:pt>
    <dgm:pt modelId="{7A33781A-5B9D-496D-9076-263C899B3B49}" type="sibTrans" cxnId="{198BDF48-38E5-4238-8021-F46021EE584F}">
      <dgm:prSet/>
      <dgm:spPr/>
      <dgm:t>
        <a:bodyPr/>
        <a:lstStyle/>
        <a:p>
          <a:endParaRPr lang="cs-CZ"/>
        </a:p>
      </dgm:t>
    </dgm:pt>
    <dgm:pt modelId="{26655AFF-14AB-409E-8A7A-5C99DC0D4DEF}">
      <dgm:prSet/>
      <dgm:spPr/>
      <dgm:t>
        <a:bodyPr/>
        <a:lstStyle/>
        <a:p>
          <a:endParaRPr lang="cs-CZ"/>
        </a:p>
      </dgm:t>
    </dgm:pt>
    <dgm:pt modelId="{64E5282E-6682-4071-A3A4-6857758969DA}" type="parTrans" cxnId="{5C7FA62D-4E6A-46CD-8903-49E44DDACBFF}">
      <dgm:prSet/>
      <dgm:spPr/>
      <dgm:t>
        <a:bodyPr/>
        <a:lstStyle/>
        <a:p>
          <a:endParaRPr lang="cs-CZ"/>
        </a:p>
      </dgm:t>
    </dgm:pt>
    <dgm:pt modelId="{B8C177CF-5237-4CE0-8141-C1A7B3F0E5A2}" type="sibTrans" cxnId="{5C7FA62D-4E6A-46CD-8903-49E44DDACBFF}">
      <dgm:prSet/>
      <dgm:spPr/>
      <dgm:t>
        <a:bodyPr/>
        <a:lstStyle/>
        <a:p>
          <a:endParaRPr lang="cs-CZ"/>
        </a:p>
      </dgm:t>
    </dgm:pt>
    <dgm:pt modelId="{609C1BDD-9189-4D73-A5D5-DAF7913AA394}">
      <dgm:prSet/>
      <dgm:spPr/>
      <dgm:t>
        <a:bodyPr/>
        <a:lstStyle/>
        <a:p>
          <a:endParaRPr lang="cs-CZ"/>
        </a:p>
      </dgm:t>
    </dgm:pt>
    <dgm:pt modelId="{68A6636B-5DDC-45BD-90AA-18A7986689DA}" type="parTrans" cxnId="{0729A768-AD5F-44C6-8DCA-932F955DF675}">
      <dgm:prSet/>
      <dgm:spPr/>
      <dgm:t>
        <a:bodyPr/>
        <a:lstStyle/>
        <a:p>
          <a:endParaRPr lang="cs-CZ"/>
        </a:p>
      </dgm:t>
    </dgm:pt>
    <dgm:pt modelId="{A4E1EDD3-5527-4561-8C5A-B0DD6A054234}" type="sibTrans" cxnId="{0729A768-AD5F-44C6-8DCA-932F955DF675}">
      <dgm:prSet/>
      <dgm:spPr/>
      <dgm:t>
        <a:bodyPr/>
        <a:lstStyle/>
        <a:p>
          <a:endParaRPr lang="cs-CZ"/>
        </a:p>
      </dgm:t>
    </dgm:pt>
    <dgm:pt modelId="{CAE62565-6EB9-48CA-9CFC-683FA0CA10F2}">
      <dgm:prSet/>
      <dgm:spPr/>
      <dgm:t>
        <a:bodyPr/>
        <a:lstStyle/>
        <a:p>
          <a:endParaRPr lang="cs-CZ" b="1" dirty="0"/>
        </a:p>
      </dgm:t>
    </dgm:pt>
    <dgm:pt modelId="{5764198E-D5C3-48CE-9951-5834D7D4AD33}" type="parTrans" cxnId="{B80F6D43-2DBC-4A67-8E42-3E09DB856276}">
      <dgm:prSet/>
      <dgm:spPr/>
      <dgm:t>
        <a:bodyPr/>
        <a:lstStyle/>
        <a:p>
          <a:endParaRPr lang="cs-CZ"/>
        </a:p>
      </dgm:t>
    </dgm:pt>
    <dgm:pt modelId="{5B2B2B85-681A-4684-8F6D-DA29203A89E8}" type="sibTrans" cxnId="{B80F6D43-2DBC-4A67-8E42-3E09DB856276}">
      <dgm:prSet/>
      <dgm:spPr/>
      <dgm:t>
        <a:bodyPr/>
        <a:lstStyle/>
        <a:p>
          <a:endParaRPr lang="cs-CZ"/>
        </a:p>
      </dgm:t>
    </dgm:pt>
    <dgm:pt modelId="{56DBAE6D-8F6C-4859-B0DD-6510FBD59CCD}">
      <dgm:prSet/>
      <dgm:spPr/>
      <dgm:t>
        <a:bodyPr/>
        <a:lstStyle/>
        <a:p>
          <a:endParaRPr lang="cs-CZ"/>
        </a:p>
      </dgm:t>
    </dgm:pt>
    <dgm:pt modelId="{0270A9C0-E6FF-4BD5-8EBB-3E9EA056981F}" type="parTrans" cxnId="{B9F715E4-66F0-495F-AA77-1EF86EE10FD6}">
      <dgm:prSet/>
      <dgm:spPr/>
      <dgm:t>
        <a:bodyPr/>
        <a:lstStyle/>
        <a:p>
          <a:endParaRPr lang="cs-CZ"/>
        </a:p>
      </dgm:t>
    </dgm:pt>
    <dgm:pt modelId="{0DD39F33-1FE1-4F76-BBEB-F6A857A233CB}" type="sibTrans" cxnId="{B9F715E4-66F0-495F-AA77-1EF86EE10FD6}">
      <dgm:prSet/>
      <dgm:spPr/>
      <dgm:t>
        <a:bodyPr/>
        <a:lstStyle/>
        <a:p>
          <a:endParaRPr lang="cs-CZ"/>
        </a:p>
      </dgm:t>
    </dgm:pt>
    <dgm:pt modelId="{24D8429D-01CF-49AD-BBB9-C88FB53C4B7C}">
      <dgm:prSet/>
      <dgm:spPr/>
      <dgm:t>
        <a:bodyPr/>
        <a:lstStyle/>
        <a:p>
          <a:endParaRPr lang="cs-CZ" b="1"/>
        </a:p>
      </dgm:t>
    </dgm:pt>
    <dgm:pt modelId="{FCB1FFD1-0576-4559-B123-9AF31C58289C}" type="parTrans" cxnId="{CFA39FBF-2B29-4F81-A020-0C0EA1F52BE9}">
      <dgm:prSet/>
      <dgm:spPr/>
      <dgm:t>
        <a:bodyPr/>
        <a:lstStyle/>
        <a:p>
          <a:endParaRPr lang="cs-CZ"/>
        </a:p>
      </dgm:t>
    </dgm:pt>
    <dgm:pt modelId="{614EA80B-D928-4A62-A73F-7B895275836A}" type="sibTrans" cxnId="{CFA39FBF-2B29-4F81-A020-0C0EA1F52BE9}">
      <dgm:prSet/>
      <dgm:spPr/>
      <dgm:t>
        <a:bodyPr/>
        <a:lstStyle/>
        <a:p>
          <a:endParaRPr lang="cs-CZ"/>
        </a:p>
      </dgm:t>
    </dgm:pt>
    <dgm:pt modelId="{E6C72072-9E8D-430D-A68E-CD99948FA8C3}">
      <dgm:prSet/>
      <dgm:spPr/>
      <dgm:t>
        <a:bodyPr/>
        <a:lstStyle/>
        <a:p>
          <a:endParaRPr lang="cs-CZ"/>
        </a:p>
      </dgm:t>
    </dgm:pt>
    <dgm:pt modelId="{80520AE2-4AF6-4909-ABFE-3D7629B68962}" type="parTrans" cxnId="{5CCA6071-A09E-4984-8EEA-0252881A8E89}">
      <dgm:prSet/>
      <dgm:spPr/>
      <dgm:t>
        <a:bodyPr/>
        <a:lstStyle/>
        <a:p>
          <a:endParaRPr lang="cs-CZ"/>
        </a:p>
      </dgm:t>
    </dgm:pt>
    <dgm:pt modelId="{F7A1114C-4003-4076-A3B5-59D8F1087665}" type="sibTrans" cxnId="{5CCA6071-A09E-4984-8EEA-0252881A8E89}">
      <dgm:prSet/>
      <dgm:spPr/>
      <dgm:t>
        <a:bodyPr/>
        <a:lstStyle/>
        <a:p>
          <a:endParaRPr lang="cs-CZ"/>
        </a:p>
      </dgm:t>
    </dgm:pt>
    <dgm:pt modelId="{9A0D7D28-0170-4EE9-B35B-D9E7EADC32F6}">
      <dgm:prSet/>
      <dgm:spPr/>
      <dgm:t>
        <a:bodyPr/>
        <a:lstStyle/>
        <a:p>
          <a:endParaRPr lang="cs-CZ" b="1"/>
        </a:p>
      </dgm:t>
    </dgm:pt>
    <dgm:pt modelId="{D0345B8F-ADF4-4718-A16A-175FC8ED2925}" type="parTrans" cxnId="{583399E2-95CA-4E61-813F-9AD09A8CB5DF}">
      <dgm:prSet/>
      <dgm:spPr/>
      <dgm:t>
        <a:bodyPr/>
        <a:lstStyle/>
        <a:p>
          <a:endParaRPr lang="cs-CZ"/>
        </a:p>
      </dgm:t>
    </dgm:pt>
    <dgm:pt modelId="{E4E9F5BC-9E5F-4818-BCA0-28F40ACDCC7F}" type="sibTrans" cxnId="{583399E2-95CA-4E61-813F-9AD09A8CB5DF}">
      <dgm:prSet/>
      <dgm:spPr/>
      <dgm:t>
        <a:bodyPr/>
        <a:lstStyle/>
        <a:p>
          <a:endParaRPr lang="cs-CZ"/>
        </a:p>
      </dgm:t>
    </dgm:pt>
    <dgm:pt modelId="{4744B02C-7629-4D72-B28F-C0CE11CE5C85}">
      <dgm:prSet/>
      <dgm:spPr/>
      <dgm:t>
        <a:bodyPr/>
        <a:lstStyle/>
        <a:p>
          <a:endParaRPr lang="cs-CZ"/>
        </a:p>
      </dgm:t>
    </dgm:pt>
    <dgm:pt modelId="{F00E6CF3-F1A8-46BB-BF67-F9722E3C7CBC}" type="parTrans" cxnId="{8119217F-7B75-486C-80AE-D244BF3A94F3}">
      <dgm:prSet/>
      <dgm:spPr/>
      <dgm:t>
        <a:bodyPr/>
        <a:lstStyle/>
        <a:p>
          <a:endParaRPr lang="cs-CZ"/>
        </a:p>
      </dgm:t>
    </dgm:pt>
    <dgm:pt modelId="{7175E223-C705-4F84-AE3C-99E930A66698}" type="sibTrans" cxnId="{8119217F-7B75-486C-80AE-D244BF3A94F3}">
      <dgm:prSet/>
      <dgm:spPr/>
      <dgm:t>
        <a:bodyPr/>
        <a:lstStyle/>
        <a:p>
          <a:endParaRPr lang="cs-CZ"/>
        </a:p>
      </dgm:t>
    </dgm:pt>
    <dgm:pt modelId="{AC505CB9-549E-4CEF-9670-37023234B8B8}">
      <dgm:prSet/>
      <dgm:spPr/>
      <dgm:t>
        <a:bodyPr/>
        <a:lstStyle/>
        <a:p>
          <a:endParaRPr lang="cs-CZ" b="1"/>
        </a:p>
      </dgm:t>
    </dgm:pt>
    <dgm:pt modelId="{EB5B7E91-0A81-4CB8-B665-89511A2E77F2}" type="parTrans" cxnId="{C24B0F8E-E5CF-45A5-97C3-5F94E071237B}">
      <dgm:prSet/>
      <dgm:spPr/>
      <dgm:t>
        <a:bodyPr/>
        <a:lstStyle/>
        <a:p>
          <a:endParaRPr lang="cs-CZ"/>
        </a:p>
      </dgm:t>
    </dgm:pt>
    <dgm:pt modelId="{0940B5AF-A1B8-4CDE-8FDE-52EF6DC4C713}" type="sibTrans" cxnId="{C24B0F8E-E5CF-45A5-97C3-5F94E071237B}">
      <dgm:prSet/>
      <dgm:spPr/>
      <dgm:t>
        <a:bodyPr/>
        <a:lstStyle/>
        <a:p>
          <a:endParaRPr lang="cs-CZ"/>
        </a:p>
      </dgm:t>
    </dgm:pt>
    <dgm:pt modelId="{E9F69ABC-A865-469B-9819-83289F0006CC}">
      <dgm:prSet/>
      <dgm:spPr/>
      <dgm:t>
        <a:bodyPr/>
        <a:lstStyle/>
        <a:p>
          <a:endParaRPr lang="cs-CZ"/>
        </a:p>
      </dgm:t>
    </dgm:pt>
    <dgm:pt modelId="{805E19C5-41FE-4D7F-96A7-4EB2CDA3630F}" type="parTrans" cxnId="{FFB66497-120D-4848-B057-77E4BDA7B626}">
      <dgm:prSet/>
      <dgm:spPr/>
      <dgm:t>
        <a:bodyPr/>
        <a:lstStyle/>
        <a:p>
          <a:endParaRPr lang="cs-CZ"/>
        </a:p>
      </dgm:t>
    </dgm:pt>
    <dgm:pt modelId="{70428BF8-0A6B-400A-ADB4-C711BA7218B3}" type="sibTrans" cxnId="{FFB66497-120D-4848-B057-77E4BDA7B626}">
      <dgm:prSet/>
      <dgm:spPr/>
      <dgm:t>
        <a:bodyPr/>
        <a:lstStyle/>
        <a:p>
          <a:endParaRPr lang="cs-CZ"/>
        </a:p>
      </dgm:t>
    </dgm:pt>
    <dgm:pt modelId="{5A63924D-A96B-479D-A0E6-FCBFA1DA125B}">
      <dgm:prSet/>
      <dgm:spPr/>
      <dgm:t>
        <a:bodyPr/>
        <a:lstStyle/>
        <a:p>
          <a:endParaRPr lang="cs-CZ" b="1"/>
        </a:p>
      </dgm:t>
    </dgm:pt>
    <dgm:pt modelId="{E6AD7CB7-594D-414E-AD8F-B3E72BE16BE0}" type="parTrans" cxnId="{066C8D0C-ADFA-4282-BBBA-B44A6F0645B5}">
      <dgm:prSet/>
      <dgm:spPr/>
      <dgm:t>
        <a:bodyPr/>
        <a:lstStyle/>
        <a:p>
          <a:endParaRPr lang="cs-CZ"/>
        </a:p>
      </dgm:t>
    </dgm:pt>
    <dgm:pt modelId="{3AA99519-8276-44B4-B17F-CDE87069E067}" type="sibTrans" cxnId="{066C8D0C-ADFA-4282-BBBA-B44A6F0645B5}">
      <dgm:prSet/>
      <dgm:spPr/>
      <dgm:t>
        <a:bodyPr/>
        <a:lstStyle/>
        <a:p>
          <a:endParaRPr lang="cs-CZ"/>
        </a:p>
      </dgm:t>
    </dgm:pt>
    <dgm:pt modelId="{6E96E8CE-E8B8-42FC-BE4E-4EE0FCD78FC6}">
      <dgm:prSet/>
      <dgm:spPr/>
      <dgm:t>
        <a:bodyPr/>
        <a:lstStyle/>
        <a:p>
          <a:endParaRPr lang="cs-CZ"/>
        </a:p>
      </dgm:t>
    </dgm:pt>
    <dgm:pt modelId="{06ABC19F-8D53-45B9-9811-858416483EAA}" type="parTrans" cxnId="{59BB2696-B050-4CAA-B142-1A12E26258E0}">
      <dgm:prSet/>
      <dgm:spPr/>
      <dgm:t>
        <a:bodyPr/>
        <a:lstStyle/>
        <a:p>
          <a:endParaRPr lang="cs-CZ"/>
        </a:p>
      </dgm:t>
    </dgm:pt>
    <dgm:pt modelId="{BF786C7F-3917-4294-BEF6-5B53B6E338FB}" type="sibTrans" cxnId="{59BB2696-B050-4CAA-B142-1A12E26258E0}">
      <dgm:prSet/>
      <dgm:spPr/>
      <dgm:t>
        <a:bodyPr/>
        <a:lstStyle/>
        <a:p>
          <a:endParaRPr lang="cs-CZ"/>
        </a:p>
      </dgm:t>
    </dgm:pt>
    <dgm:pt modelId="{9B1427DA-51DE-486E-B231-61AAD5E378C9}">
      <dgm:prSet/>
      <dgm:spPr/>
      <dgm:t>
        <a:bodyPr/>
        <a:lstStyle/>
        <a:p>
          <a:endParaRPr lang="cs-CZ" b="1"/>
        </a:p>
      </dgm:t>
    </dgm:pt>
    <dgm:pt modelId="{C99C1DBD-8871-4021-9B4F-4A978D5B2F60}" type="parTrans" cxnId="{11E65A09-68A8-4B12-911B-A56FDE143C1D}">
      <dgm:prSet/>
      <dgm:spPr/>
      <dgm:t>
        <a:bodyPr/>
        <a:lstStyle/>
        <a:p>
          <a:endParaRPr lang="cs-CZ"/>
        </a:p>
      </dgm:t>
    </dgm:pt>
    <dgm:pt modelId="{9909DCBC-C6F6-4A73-8F2F-95E33A4A8EBB}" type="sibTrans" cxnId="{11E65A09-68A8-4B12-911B-A56FDE143C1D}">
      <dgm:prSet/>
      <dgm:spPr/>
      <dgm:t>
        <a:bodyPr/>
        <a:lstStyle/>
        <a:p>
          <a:endParaRPr lang="cs-CZ"/>
        </a:p>
      </dgm:t>
    </dgm:pt>
    <dgm:pt modelId="{9152A344-DE53-497E-B4C9-2DDD4090E73D}">
      <dgm:prSet/>
      <dgm:spPr/>
      <dgm:t>
        <a:bodyPr/>
        <a:lstStyle/>
        <a:p>
          <a:endParaRPr lang="cs-CZ" b="1"/>
        </a:p>
      </dgm:t>
    </dgm:pt>
    <dgm:pt modelId="{312AD7FD-08F0-4109-B2E4-F15CEC70645E}" type="parTrans" cxnId="{1616F137-83DF-43E8-9032-D52A376B25C7}">
      <dgm:prSet/>
      <dgm:spPr/>
      <dgm:t>
        <a:bodyPr/>
        <a:lstStyle/>
        <a:p>
          <a:endParaRPr lang="cs-CZ"/>
        </a:p>
      </dgm:t>
    </dgm:pt>
    <dgm:pt modelId="{35D090EE-9584-4CD7-81DC-4FB19EDA9402}" type="sibTrans" cxnId="{1616F137-83DF-43E8-9032-D52A376B25C7}">
      <dgm:prSet/>
      <dgm:spPr/>
      <dgm:t>
        <a:bodyPr/>
        <a:lstStyle/>
        <a:p>
          <a:endParaRPr lang="cs-CZ"/>
        </a:p>
      </dgm:t>
    </dgm:pt>
    <dgm:pt modelId="{FC35FD9E-4468-4FD0-A67A-E6BD23B6A5A7}">
      <dgm:prSet/>
      <dgm:spPr/>
      <dgm:t>
        <a:bodyPr/>
        <a:lstStyle/>
        <a:p>
          <a:endParaRPr lang="cs-CZ"/>
        </a:p>
      </dgm:t>
    </dgm:pt>
    <dgm:pt modelId="{F9BA7CF9-782D-47D7-838E-902EB9A37CDF}" type="parTrans" cxnId="{21FAF4CE-50A6-4145-B70D-3F9C7E874EEE}">
      <dgm:prSet/>
      <dgm:spPr/>
      <dgm:t>
        <a:bodyPr/>
        <a:lstStyle/>
        <a:p>
          <a:endParaRPr lang="cs-CZ"/>
        </a:p>
      </dgm:t>
    </dgm:pt>
    <dgm:pt modelId="{AD2B87F4-6DE1-4CA7-8BD1-FDD4651A1A48}" type="sibTrans" cxnId="{21FAF4CE-50A6-4145-B70D-3F9C7E874EEE}">
      <dgm:prSet/>
      <dgm:spPr/>
      <dgm:t>
        <a:bodyPr/>
        <a:lstStyle/>
        <a:p>
          <a:endParaRPr lang="cs-CZ"/>
        </a:p>
      </dgm:t>
    </dgm:pt>
    <dgm:pt modelId="{ECA9D3A8-022F-4A05-AF54-D96CAE4FDEC6}">
      <dgm:prSet/>
      <dgm:spPr/>
      <dgm:t>
        <a:bodyPr/>
        <a:lstStyle/>
        <a:p>
          <a:endParaRPr lang="cs-CZ"/>
        </a:p>
      </dgm:t>
    </dgm:pt>
    <dgm:pt modelId="{1A428DB0-3335-4A6E-94A5-0FE811AB8991}" type="parTrans" cxnId="{0446C6D1-5174-4E49-A545-7D3A105B0146}">
      <dgm:prSet/>
      <dgm:spPr/>
      <dgm:t>
        <a:bodyPr/>
        <a:lstStyle/>
        <a:p>
          <a:endParaRPr lang="cs-CZ"/>
        </a:p>
      </dgm:t>
    </dgm:pt>
    <dgm:pt modelId="{47BF28B0-0070-4B9B-94F8-F7048A864DE7}" type="sibTrans" cxnId="{0446C6D1-5174-4E49-A545-7D3A105B0146}">
      <dgm:prSet/>
      <dgm:spPr/>
      <dgm:t>
        <a:bodyPr/>
        <a:lstStyle/>
        <a:p>
          <a:endParaRPr lang="cs-CZ"/>
        </a:p>
      </dgm:t>
    </dgm:pt>
    <dgm:pt modelId="{EF56737B-6799-4D1D-9FA1-59D4B440ADA5}">
      <dgm:prSet phldrT="[Text]"/>
      <dgm:spPr/>
      <dgm:t>
        <a:bodyPr/>
        <a:lstStyle/>
        <a:p>
          <a:endParaRPr lang="cs-CZ"/>
        </a:p>
      </dgm:t>
    </dgm:pt>
    <dgm:pt modelId="{68BE6AD0-A207-42AA-AD85-16F1F0409377}" type="parTrans" cxnId="{150E51AA-68D2-4CA0-8700-823C83781FC2}">
      <dgm:prSet/>
      <dgm:spPr/>
      <dgm:t>
        <a:bodyPr/>
        <a:lstStyle/>
        <a:p>
          <a:endParaRPr lang="cs-CZ"/>
        </a:p>
      </dgm:t>
    </dgm:pt>
    <dgm:pt modelId="{0ADF929D-B13B-455B-B470-B5B681ADD4C3}" type="sibTrans" cxnId="{150E51AA-68D2-4CA0-8700-823C83781FC2}">
      <dgm:prSet/>
      <dgm:spPr/>
      <dgm:t>
        <a:bodyPr/>
        <a:lstStyle/>
        <a:p>
          <a:endParaRPr lang="cs-CZ"/>
        </a:p>
      </dgm:t>
    </dgm:pt>
    <dgm:pt modelId="{05911BD9-3827-46D5-AE47-D87174B8F95D}">
      <dgm:prSet phldrT="[Text]"/>
      <dgm:spPr/>
      <dgm:t>
        <a:bodyPr/>
        <a:lstStyle/>
        <a:p>
          <a:endParaRPr lang="cs-CZ"/>
        </a:p>
      </dgm:t>
    </dgm:pt>
    <dgm:pt modelId="{11351FED-BC00-4542-B0AE-A6931DE86D8D}" type="parTrans" cxnId="{9C1BD4F4-D70E-4984-9882-BD9DFB54D0FC}">
      <dgm:prSet/>
      <dgm:spPr/>
      <dgm:t>
        <a:bodyPr/>
        <a:lstStyle/>
        <a:p>
          <a:endParaRPr lang="cs-CZ"/>
        </a:p>
      </dgm:t>
    </dgm:pt>
    <dgm:pt modelId="{33FDDBA9-EDC4-452E-BC0C-C1DCA56C1397}" type="sibTrans" cxnId="{9C1BD4F4-D70E-4984-9882-BD9DFB54D0FC}">
      <dgm:prSet/>
      <dgm:spPr/>
      <dgm:t>
        <a:bodyPr/>
        <a:lstStyle/>
        <a:p>
          <a:endParaRPr lang="cs-CZ"/>
        </a:p>
      </dgm:t>
    </dgm:pt>
    <dgm:pt modelId="{20290628-82EB-4091-B51C-7EA1F1645550}">
      <dgm:prSet phldrT="[Text]" custLinFactNeighborX="90139" custLinFactNeighborY="1606"/>
      <dgm:spPr/>
      <dgm:t>
        <a:bodyPr/>
        <a:lstStyle/>
        <a:p>
          <a:endParaRPr lang="cs-CZ"/>
        </a:p>
      </dgm:t>
    </dgm:pt>
    <dgm:pt modelId="{EB3E3E9D-B45E-48E3-8407-C9E81897D4EA}" type="parTrans" cxnId="{79A314B1-672B-4609-A5B1-7AF1791AC9F2}">
      <dgm:prSet/>
      <dgm:spPr/>
      <dgm:t>
        <a:bodyPr/>
        <a:lstStyle/>
        <a:p>
          <a:endParaRPr lang="cs-CZ"/>
        </a:p>
      </dgm:t>
    </dgm:pt>
    <dgm:pt modelId="{385B659F-7CFA-45D4-99C2-D27BEB3BD82D}" type="sibTrans" cxnId="{79A314B1-672B-4609-A5B1-7AF1791AC9F2}">
      <dgm:prSet/>
      <dgm:spPr/>
      <dgm:t>
        <a:bodyPr/>
        <a:lstStyle/>
        <a:p>
          <a:endParaRPr lang="cs-CZ"/>
        </a:p>
      </dgm:t>
    </dgm:pt>
    <dgm:pt modelId="{F9EF3429-FFB7-4940-BDA2-13E81ED2B36C}">
      <dgm:prSet phldrT="[Text]" custLinFactNeighborX="90139" custLinFactNeighborY="1606"/>
      <dgm:spPr/>
      <dgm:t>
        <a:bodyPr/>
        <a:lstStyle/>
        <a:p>
          <a:endParaRPr lang="cs-CZ"/>
        </a:p>
      </dgm:t>
    </dgm:pt>
    <dgm:pt modelId="{5AA5EAA6-8198-471F-9141-3E22FE93B33B}" type="parTrans" cxnId="{ED95A9A8-EDBA-4A83-B8FF-A224AAF6DBF5}">
      <dgm:prSet/>
      <dgm:spPr/>
      <dgm:t>
        <a:bodyPr/>
        <a:lstStyle/>
        <a:p>
          <a:endParaRPr lang="cs-CZ"/>
        </a:p>
      </dgm:t>
    </dgm:pt>
    <dgm:pt modelId="{E4E95972-687E-49F1-8E86-3B7B99D9ACE4}" type="sibTrans" cxnId="{ED95A9A8-EDBA-4A83-B8FF-A224AAF6DBF5}">
      <dgm:prSet/>
      <dgm:spPr/>
      <dgm:t>
        <a:bodyPr/>
        <a:lstStyle/>
        <a:p>
          <a:endParaRPr lang="cs-CZ"/>
        </a:p>
      </dgm:t>
    </dgm:pt>
    <dgm:pt modelId="{F29D490B-77CB-4D65-ADB1-A237A14D6084}" type="pres">
      <dgm:prSet presAssocID="{EC5C9388-3733-41AA-A30C-BBB4B8A3E082}" presName="Name0" presStyleCnt="0">
        <dgm:presLayoutVars>
          <dgm:chMax val="4"/>
          <dgm:resizeHandles val="exact"/>
        </dgm:presLayoutVars>
      </dgm:prSet>
      <dgm:spPr/>
    </dgm:pt>
    <dgm:pt modelId="{C6CA3BD5-C71F-400D-A692-CBAE03EC2E84}" type="pres">
      <dgm:prSet presAssocID="{EC5C9388-3733-41AA-A30C-BBB4B8A3E082}" presName="ellipse" presStyleLbl="trBgShp" presStyleIdx="0" presStyleCnt="1" custScaleX="39953" custScaleY="23241" custLinFactNeighborX="1838" custLinFactNeighborY="37778"/>
      <dgm:spPr/>
    </dgm:pt>
    <dgm:pt modelId="{49DD1D7D-5872-4828-9728-D07889DE4CA2}" type="pres">
      <dgm:prSet presAssocID="{EC5C9388-3733-41AA-A30C-BBB4B8A3E082}" presName="arrow1" presStyleLbl="fgShp" presStyleIdx="0" presStyleCnt="1" custLinFactNeighborX="3125" custLinFactNeighborY="34568"/>
      <dgm:spPr/>
    </dgm:pt>
    <dgm:pt modelId="{29E1C6BF-103A-4C54-9F6C-AEE54DB84CCF}" type="pres">
      <dgm:prSet presAssocID="{EC5C9388-3733-41AA-A30C-BBB4B8A3E082}" presName="rectangle" presStyleLbl="revTx" presStyleIdx="0" presStyleCnt="1" custScaleX="175523">
        <dgm:presLayoutVars>
          <dgm:bulletEnabled val="1"/>
        </dgm:presLayoutVars>
      </dgm:prSet>
      <dgm:spPr/>
    </dgm:pt>
    <dgm:pt modelId="{73CCEDAE-D67F-47CC-85AF-54D556978FF8}" type="pres">
      <dgm:prSet presAssocID="{640F94EF-8908-4109-A55C-9B94A36229CA}" presName="item1" presStyleLbl="node1" presStyleIdx="0" presStyleCnt="3" custScaleX="119306" custScaleY="78902" custLinFactNeighborX="-51090" custLinFactNeighborY="20115">
        <dgm:presLayoutVars>
          <dgm:bulletEnabled val="1"/>
        </dgm:presLayoutVars>
      </dgm:prSet>
      <dgm:spPr/>
    </dgm:pt>
    <dgm:pt modelId="{0789DBFC-387F-4816-B268-05FBB51F9BDA}" type="pres">
      <dgm:prSet presAssocID="{1E9A5FCF-E171-4E79-8CFB-FC09CC27F755}" presName="item2" presStyleLbl="node1" presStyleIdx="1" presStyleCnt="3" custScaleX="91098" custScaleY="84810" custLinFactNeighborX="11137" custLinFactNeighborY="-54745">
        <dgm:presLayoutVars>
          <dgm:bulletEnabled val="1"/>
        </dgm:presLayoutVars>
      </dgm:prSet>
      <dgm:spPr/>
    </dgm:pt>
    <dgm:pt modelId="{D29E1AA9-C4F4-49A5-88E3-1ABB36CBCB33}" type="pres">
      <dgm:prSet presAssocID="{536250CF-D8E8-4029-BCB3-6029CCFE78C4}" presName="item3" presStyleLbl="node1" presStyleIdx="2" presStyleCnt="3" custScaleX="139788" custScaleY="86774" custLinFactX="-38382" custLinFactNeighborX="-100000" custLinFactNeighborY="46833">
        <dgm:presLayoutVars>
          <dgm:bulletEnabled val="1"/>
        </dgm:presLayoutVars>
      </dgm:prSet>
      <dgm:spPr/>
    </dgm:pt>
    <dgm:pt modelId="{B033C94A-29FD-4E56-ACD2-10AE925393F0}" type="pres">
      <dgm:prSet presAssocID="{EC5C9388-3733-41AA-A30C-BBB4B8A3E082}" presName="funnel" presStyleLbl="trAlignAcc1" presStyleIdx="0" presStyleCnt="1" custScaleX="142857" custScaleY="111862" custLinFactNeighborX="1116" custLinFactNeighborY="2816"/>
      <dgm:spPr/>
    </dgm:pt>
  </dgm:ptLst>
  <dgm:cxnLst>
    <dgm:cxn modelId="{11E65A09-68A8-4B12-911B-A56FDE143C1D}" srcId="{EC5C9388-3733-41AA-A30C-BBB4B8A3E082}" destId="{9B1427DA-51DE-486E-B231-61AAD5E378C9}" srcOrd="15" destOrd="0" parTransId="{C99C1DBD-8871-4021-9B4F-4A978D5B2F60}" sibTransId="{9909DCBC-C6F6-4A73-8F2F-95E33A4A8EBB}"/>
    <dgm:cxn modelId="{066C8D0C-ADFA-4282-BBBA-B44A6F0645B5}" srcId="{EC5C9388-3733-41AA-A30C-BBB4B8A3E082}" destId="{5A63924D-A96B-479D-A0E6-FCBFA1DA125B}" srcOrd="14" destOrd="0" parTransId="{E6AD7CB7-594D-414E-AD8F-B3E72BE16BE0}" sibTransId="{3AA99519-8276-44B4-B17F-CDE87069E067}"/>
    <dgm:cxn modelId="{26DDC918-56D8-4774-B243-4605C039A55E}" srcId="{EC5C9388-3733-41AA-A30C-BBB4B8A3E082}" destId="{1E9A5FCF-E171-4E79-8CFB-FC09CC27F755}" srcOrd="2" destOrd="0" parTransId="{C4E01F9D-03DE-41D2-99C2-07BC9CBC7F9B}" sibTransId="{45628D80-B3D6-4803-A7A1-E00B377B4FE9}"/>
    <dgm:cxn modelId="{5C7FA62D-4E6A-46CD-8903-49E44DDACBFF}" srcId="{EC5C9388-3733-41AA-A30C-BBB4B8A3E082}" destId="{26655AFF-14AB-409E-8A7A-5C99DC0D4DEF}" srcOrd="4" destOrd="0" parTransId="{64E5282E-6682-4071-A3A4-6857758969DA}" sibTransId="{B8C177CF-5237-4CE0-8141-C1A7B3F0E5A2}"/>
    <dgm:cxn modelId="{A093AF2D-169D-4611-AA78-6484C64A6E15}" type="presOf" srcId="{536250CF-D8E8-4029-BCB3-6029CCFE78C4}" destId="{29E1C6BF-103A-4C54-9F6C-AEE54DB84CCF}" srcOrd="0" destOrd="0" presId="urn:microsoft.com/office/officeart/2005/8/layout/funnel1"/>
    <dgm:cxn modelId="{12E77B35-E8CD-4E2A-981D-DFAFA9F6C723}" srcId="{EC5C9388-3733-41AA-A30C-BBB4B8A3E082}" destId="{640F94EF-8908-4109-A55C-9B94A36229CA}" srcOrd="1" destOrd="0" parTransId="{6C8FC7D0-A875-466D-90B9-9DC63F1E5A7C}" sibTransId="{2FEA160B-1775-4C35-9A1C-144A77C3711D}"/>
    <dgm:cxn modelId="{1616F137-83DF-43E8-9032-D52A376B25C7}" srcId="{EC5C9388-3733-41AA-A30C-BBB4B8A3E082}" destId="{9152A344-DE53-497E-B4C9-2DDD4090E73D}" srcOrd="16" destOrd="0" parTransId="{312AD7FD-08F0-4109-B2E4-F15CEC70645E}" sibTransId="{35D090EE-9584-4CD7-81DC-4FB19EDA9402}"/>
    <dgm:cxn modelId="{B80F6D43-2DBC-4A67-8E42-3E09DB856276}" srcId="{EC5C9388-3733-41AA-A30C-BBB4B8A3E082}" destId="{CAE62565-6EB9-48CA-9CFC-683FA0CA10F2}" srcOrd="6" destOrd="0" parTransId="{5764198E-D5C3-48CE-9951-5834D7D4AD33}" sibTransId="{5B2B2B85-681A-4684-8F6D-DA29203A89E8}"/>
    <dgm:cxn modelId="{F0749163-538C-4813-9F7F-4084A0D627C9}" type="presOf" srcId="{59037388-3F86-44E0-871A-D70FE29C7192}" destId="{D29E1AA9-C4F4-49A5-88E3-1ABB36CBCB33}" srcOrd="0" destOrd="0" presId="urn:microsoft.com/office/officeart/2005/8/layout/funnel1"/>
    <dgm:cxn modelId="{0729A768-AD5F-44C6-8DCA-932F955DF675}" srcId="{EC5C9388-3733-41AA-A30C-BBB4B8A3E082}" destId="{609C1BDD-9189-4D73-A5D5-DAF7913AA394}" srcOrd="5" destOrd="0" parTransId="{68A6636B-5DDC-45BD-90AA-18A7986689DA}" sibTransId="{A4E1EDD3-5527-4561-8C5A-B0DD6A054234}"/>
    <dgm:cxn modelId="{198BDF48-38E5-4238-8021-F46021EE584F}" srcId="{EC5C9388-3733-41AA-A30C-BBB4B8A3E082}" destId="{536250CF-D8E8-4029-BCB3-6029CCFE78C4}" srcOrd="3" destOrd="0" parTransId="{1E5CBE81-D9D1-47A2-A238-F86A9DD7D7B4}" sibTransId="{7A33781A-5B9D-496D-9076-263C899B3B49}"/>
    <dgm:cxn modelId="{5CCA6071-A09E-4984-8EEA-0252881A8E89}" srcId="{EC5C9388-3733-41AA-A30C-BBB4B8A3E082}" destId="{E6C72072-9E8D-430D-A68E-CD99948FA8C3}" srcOrd="9" destOrd="0" parTransId="{80520AE2-4AF6-4909-ABFE-3D7629B68962}" sibTransId="{F7A1114C-4003-4076-A3B5-59D8F1087665}"/>
    <dgm:cxn modelId="{8119217F-7B75-486C-80AE-D244BF3A94F3}" srcId="{EC5C9388-3733-41AA-A30C-BBB4B8A3E082}" destId="{4744B02C-7629-4D72-B28F-C0CE11CE5C85}" srcOrd="11" destOrd="0" parTransId="{F00E6CF3-F1A8-46BB-BF67-F9722E3C7CBC}" sibTransId="{7175E223-C705-4F84-AE3C-99E930A66698}"/>
    <dgm:cxn modelId="{C24B0F8E-E5CF-45A5-97C3-5F94E071237B}" srcId="{EC5C9388-3733-41AA-A30C-BBB4B8A3E082}" destId="{AC505CB9-549E-4CEF-9670-37023234B8B8}" srcOrd="12" destOrd="0" parTransId="{EB5B7E91-0A81-4CB8-B665-89511A2E77F2}" sibTransId="{0940B5AF-A1B8-4CDE-8FDE-52EF6DC4C713}"/>
    <dgm:cxn modelId="{59BB2696-B050-4CAA-B142-1A12E26258E0}" srcId="{5A63924D-A96B-479D-A0E6-FCBFA1DA125B}" destId="{6E96E8CE-E8B8-42FC-BE4E-4EE0FCD78FC6}" srcOrd="0" destOrd="0" parTransId="{06ABC19F-8D53-45B9-9811-858416483EAA}" sibTransId="{BF786C7F-3917-4294-BEF6-5B53B6E338FB}"/>
    <dgm:cxn modelId="{FFB66497-120D-4848-B057-77E4BDA7B626}" srcId="{EC5C9388-3733-41AA-A30C-BBB4B8A3E082}" destId="{E9F69ABC-A865-469B-9819-83289F0006CC}" srcOrd="13" destOrd="0" parTransId="{805E19C5-41FE-4D7F-96A7-4EB2CDA3630F}" sibTransId="{70428BF8-0A6B-400A-ADB4-C711BA7218B3}"/>
    <dgm:cxn modelId="{582D9B98-0851-4897-B8FB-FC44B885AE9D}" type="presOf" srcId="{640F94EF-8908-4109-A55C-9B94A36229CA}" destId="{0789DBFC-387F-4816-B268-05FBB51F9BDA}" srcOrd="0" destOrd="0" presId="urn:microsoft.com/office/officeart/2005/8/layout/funnel1"/>
    <dgm:cxn modelId="{13FC8B9A-5841-4002-8C5D-D58FF7827236}" srcId="{EC5C9388-3733-41AA-A30C-BBB4B8A3E082}" destId="{59037388-3F86-44E0-871A-D70FE29C7192}" srcOrd="0" destOrd="0" parTransId="{39620A6F-DA9E-4A82-91B7-0C95EC3EBCF9}" sibTransId="{6F622228-00C1-4C8D-A879-F43888E8B252}"/>
    <dgm:cxn modelId="{476CF7A3-48C3-4E3C-921D-1F3935076C4E}" type="presOf" srcId="{1E9A5FCF-E171-4E79-8CFB-FC09CC27F755}" destId="{73CCEDAE-D67F-47CC-85AF-54D556978FF8}" srcOrd="0" destOrd="0" presId="urn:microsoft.com/office/officeart/2005/8/layout/funnel1"/>
    <dgm:cxn modelId="{ED95A9A8-EDBA-4A83-B8FF-A224AAF6DBF5}" srcId="{EC5C9388-3733-41AA-A30C-BBB4B8A3E082}" destId="{F9EF3429-FFB7-4940-BDA2-13E81ED2B36C}" srcOrd="22" destOrd="0" parTransId="{5AA5EAA6-8198-471F-9141-3E22FE93B33B}" sibTransId="{E4E95972-687E-49F1-8E86-3B7B99D9ACE4}"/>
    <dgm:cxn modelId="{150E51AA-68D2-4CA0-8700-823C83781FC2}" srcId="{EC5C9388-3733-41AA-A30C-BBB4B8A3E082}" destId="{EF56737B-6799-4D1D-9FA1-59D4B440ADA5}" srcOrd="19" destOrd="0" parTransId="{68BE6AD0-A207-42AA-AD85-16F1F0409377}" sibTransId="{0ADF929D-B13B-455B-B470-B5B681ADD4C3}"/>
    <dgm:cxn modelId="{79A314B1-672B-4609-A5B1-7AF1791AC9F2}" srcId="{EC5C9388-3733-41AA-A30C-BBB4B8A3E082}" destId="{20290628-82EB-4091-B51C-7EA1F1645550}" srcOrd="21" destOrd="0" parTransId="{EB3E3E9D-B45E-48E3-8407-C9E81897D4EA}" sibTransId="{385B659F-7CFA-45D4-99C2-D27BEB3BD82D}"/>
    <dgm:cxn modelId="{CFA39FBF-2B29-4F81-A020-0C0EA1F52BE9}" srcId="{EC5C9388-3733-41AA-A30C-BBB4B8A3E082}" destId="{24D8429D-01CF-49AD-BBB9-C88FB53C4B7C}" srcOrd="8" destOrd="0" parTransId="{FCB1FFD1-0576-4559-B123-9AF31C58289C}" sibTransId="{614EA80B-D928-4A62-A73F-7B895275836A}"/>
    <dgm:cxn modelId="{21FAF4CE-50A6-4145-B70D-3F9C7E874EEE}" srcId="{EC5C9388-3733-41AA-A30C-BBB4B8A3E082}" destId="{FC35FD9E-4468-4FD0-A67A-E6BD23B6A5A7}" srcOrd="17" destOrd="0" parTransId="{F9BA7CF9-782D-47D7-838E-902EB9A37CDF}" sibTransId="{AD2B87F4-6DE1-4CA7-8BD1-FDD4651A1A48}"/>
    <dgm:cxn modelId="{0446C6D1-5174-4E49-A545-7D3A105B0146}" srcId="{EC5C9388-3733-41AA-A30C-BBB4B8A3E082}" destId="{ECA9D3A8-022F-4A05-AF54-D96CAE4FDEC6}" srcOrd="18" destOrd="0" parTransId="{1A428DB0-3335-4A6E-94A5-0FE811AB8991}" sibTransId="{47BF28B0-0070-4B9B-94F8-F7048A864DE7}"/>
    <dgm:cxn modelId="{583399E2-95CA-4E61-813F-9AD09A8CB5DF}" srcId="{EC5C9388-3733-41AA-A30C-BBB4B8A3E082}" destId="{9A0D7D28-0170-4EE9-B35B-D9E7EADC32F6}" srcOrd="10" destOrd="0" parTransId="{D0345B8F-ADF4-4718-A16A-175FC8ED2925}" sibTransId="{E4E9F5BC-9E5F-4818-BCA0-28F40ACDCC7F}"/>
    <dgm:cxn modelId="{B9F715E4-66F0-495F-AA77-1EF86EE10FD6}" srcId="{EC5C9388-3733-41AA-A30C-BBB4B8A3E082}" destId="{56DBAE6D-8F6C-4859-B0DD-6510FBD59CCD}" srcOrd="7" destOrd="0" parTransId="{0270A9C0-E6FF-4BD5-8EBB-3E9EA056981F}" sibTransId="{0DD39F33-1FE1-4F76-BBEB-F6A857A233CB}"/>
    <dgm:cxn modelId="{9C1BD4F4-D70E-4984-9882-BD9DFB54D0FC}" srcId="{EC5C9388-3733-41AA-A30C-BBB4B8A3E082}" destId="{05911BD9-3827-46D5-AE47-D87174B8F95D}" srcOrd="20" destOrd="0" parTransId="{11351FED-BC00-4542-B0AE-A6931DE86D8D}" sibTransId="{33FDDBA9-EDC4-452E-BC0C-C1DCA56C1397}"/>
    <dgm:cxn modelId="{0F377FFF-2AFE-450A-A6AD-386F8D5D7FB6}" type="presOf" srcId="{EC5C9388-3733-41AA-A30C-BBB4B8A3E082}" destId="{F29D490B-77CB-4D65-ADB1-A237A14D6084}" srcOrd="0" destOrd="0" presId="urn:microsoft.com/office/officeart/2005/8/layout/funnel1"/>
    <dgm:cxn modelId="{E1353F85-7273-463A-9865-E50E87B0078E}" type="presParOf" srcId="{F29D490B-77CB-4D65-ADB1-A237A14D6084}" destId="{C6CA3BD5-C71F-400D-A692-CBAE03EC2E84}" srcOrd="0" destOrd="0" presId="urn:microsoft.com/office/officeart/2005/8/layout/funnel1"/>
    <dgm:cxn modelId="{056C629B-3995-4B6F-8EE8-E5EF48B84DEB}" type="presParOf" srcId="{F29D490B-77CB-4D65-ADB1-A237A14D6084}" destId="{49DD1D7D-5872-4828-9728-D07889DE4CA2}" srcOrd="1" destOrd="0" presId="urn:microsoft.com/office/officeart/2005/8/layout/funnel1"/>
    <dgm:cxn modelId="{9670B0E4-88B6-4041-B0CF-6DD608EF8982}" type="presParOf" srcId="{F29D490B-77CB-4D65-ADB1-A237A14D6084}" destId="{29E1C6BF-103A-4C54-9F6C-AEE54DB84CCF}" srcOrd="2" destOrd="0" presId="urn:microsoft.com/office/officeart/2005/8/layout/funnel1"/>
    <dgm:cxn modelId="{E99ACF48-07E1-479E-96AE-2B93888D00BC}" type="presParOf" srcId="{F29D490B-77CB-4D65-ADB1-A237A14D6084}" destId="{73CCEDAE-D67F-47CC-85AF-54D556978FF8}" srcOrd="3" destOrd="0" presId="urn:microsoft.com/office/officeart/2005/8/layout/funnel1"/>
    <dgm:cxn modelId="{3057BBB7-DA0B-4E70-AFC4-92BC571C502E}" type="presParOf" srcId="{F29D490B-77CB-4D65-ADB1-A237A14D6084}" destId="{0789DBFC-387F-4816-B268-05FBB51F9BDA}" srcOrd="4" destOrd="0" presId="urn:microsoft.com/office/officeart/2005/8/layout/funnel1"/>
    <dgm:cxn modelId="{656F5D21-1067-4840-82CB-C143A7D944A3}" type="presParOf" srcId="{F29D490B-77CB-4D65-ADB1-A237A14D6084}" destId="{D29E1AA9-C4F4-49A5-88E3-1ABB36CBCB33}" srcOrd="5" destOrd="0" presId="urn:microsoft.com/office/officeart/2005/8/layout/funnel1"/>
    <dgm:cxn modelId="{D5D84156-12D7-4F35-BF3A-BC41FD7B6D79}" type="presParOf" srcId="{F29D490B-77CB-4D65-ADB1-A237A14D6084}" destId="{B033C94A-29FD-4E56-ACD2-10AE925393F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A3BD5-C71F-400D-A692-CBAE03EC2E84}">
      <dsp:nvSpPr>
        <dsp:cNvPr id="0" name=""/>
        <dsp:cNvSpPr/>
      </dsp:nvSpPr>
      <dsp:spPr>
        <a:xfrm>
          <a:off x="3001831" y="1460493"/>
          <a:ext cx="1713087" cy="34607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D1D7D-5872-4828-9728-D07889DE4CA2}">
      <dsp:nvSpPr>
        <dsp:cNvPr id="0" name=""/>
        <dsp:cNvSpPr/>
      </dsp:nvSpPr>
      <dsp:spPr>
        <a:xfrm>
          <a:off x="3396701" y="4156539"/>
          <a:ext cx="830960" cy="53181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1C6BF-103A-4C54-9F6C-AEE54DB84CCF}">
      <dsp:nvSpPr>
        <dsp:cNvPr id="0" name=""/>
        <dsp:cNvSpPr/>
      </dsp:nvSpPr>
      <dsp:spPr>
        <a:xfrm>
          <a:off x="285749" y="4398153"/>
          <a:ext cx="7000929" cy="997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200" b="1" kern="1200" dirty="0">
              <a:solidFill>
                <a:schemeClr val="bg1"/>
              </a:solidFill>
            </a:rPr>
            <a:t>Psychomotorika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900" b="1" kern="1200" dirty="0">
              <a:solidFill>
                <a:schemeClr val="bg1"/>
              </a:solidFill>
            </a:rPr>
            <a:t>(psyché = duše; </a:t>
          </a:r>
          <a:r>
            <a:rPr lang="cs-CZ" sz="1900" b="1" kern="1200" dirty="0" err="1">
              <a:solidFill>
                <a:schemeClr val="bg1"/>
              </a:solidFill>
            </a:rPr>
            <a:t>motorius</a:t>
          </a:r>
          <a:r>
            <a:rPr lang="cs-CZ" sz="1900" b="1" kern="1200" dirty="0">
              <a:solidFill>
                <a:schemeClr val="bg1"/>
              </a:solidFill>
            </a:rPr>
            <a:t> = pohybový) </a:t>
          </a:r>
        </a:p>
      </dsp:txBody>
      <dsp:txXfrm>
        <a:off x="285749" y="4398153"/>
        <a:ext cx="7000929" cy="997152"/>
      </dsp:txXfrm>
    </dsp:sp>
    <dsp:sp modelId="{73CCEDAE-D67F-47CC-85AF-54D556978FF8}">
      <dsp:nvSpPr>
        <dsp:cNvPr id="0" name=""/>
        <dsp:cNvSpPr/>
      </dsp:nvSpPr>
      <dsp:spPr>
        <a:xfrm>
          <a:off x="2286019" y="2389183"/>
          <a:ext cx="1784494" cy="1180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Fyzické schopnosti</a:t>
          </a:r>
          <a:endParaRPr lang="cs-CZ" sz="2000" kern="1200" dirty="0"/>
        </a:p>
      </dsp:txBody>
      <dsp:txXfrm>
        <a:off x="2547352" y="2562013"/>
        <a:ext cx="1261828" cy="834500"/>
      </dsp:txXfrm>
    </dsp:sp>
    <dsp:sp modelId="{0789DBFC-387F-4816-B268-05FBB51F9BDA}">
      <dsp:nvSpPr>
        <dsp:cNvPr id="0" name=""/>
        <dsp:cNvSpPr/>
      </dsp:nvSpPr>
      <dsp:spPr>
        <a:xfrm>
          <a:off x="2357447" y="103167"/>
          <a:ext cx="1362579" cy="1268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Základní pohyby</a:t>
          </a:r>
        </a:p>
      </dsp:txBody>
      <dsp:txXfrm>
        <a:off x="2556992" y="288938"/>
        <a:ext cx="963489" cy="896985"/>
      </dsp:txXfrm>
    </dsp:sp>
    <dsp:sp modelId="{D29E1AA9-C4F4-49A5-88E3-1ABB36CBCB33}">
      <dsp:nvSpPr>
        <dsp:cNvPr id="0" name=""/>
        <dsp:cNvSpPr/>
      </dsp:nvSpPr>
      <dsp:spPr>
        <a:xfrm>
          <a:off x="1285880" y="1246177"/>
          <a:ext cx="2090849" cy="1297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Vnímavost</a:t>
          </a:r>
        </a:p>
      </dsp:txBody>
      <dsp:txXfrm>
        <a:off x="1592078" y="1436250"/>
        <a:ext cx="1478453" cy="917757"/>
      </dsp:txXfrm>
    </dsp:sp>
    <dsp:sp modelId="{B033C94A-29FD-4E56-ACD2-10AE925393F0}">
      <dsp:nvSpPr>
        <dsp:cNvPr id="0" name=""/>
        <dsp:cNvSpPr/>
      </dsp:nvSpPr>
      <dsp:spPr>
        <a:xfrm>
          <a:off x="514306" y="27672"/>
          <a:ext cx="6647678" cy="416429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1270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F01BD5E-4C9E-4A26-BBD6-DC81DE4A85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B52851D-EA92-4ABF-A017-89645D9E602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AAF6FDF-BE8E-44B6-B9A8-59AD3BC2B2FE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93C46995-96AF-45E2-A637-3BA89EDD8F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A8C3FDCA-BB56-4016-BEA4-7A09CC22C8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54EB1FA-5671-4DA7-9C5F-C771ED2A28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26EEB69-FEA5-400C-92E7-D1CE8D9F19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4C9474-6AD5-41C9-A1BD-04E135563C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A2C849A-7C5B-4641-BAD2-D764CA76C175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CC788FE4-DB0E-4374-8D11-8A0575B3D8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8C835303-3938-435D-B8BB-413354958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8000A8-CB55-415E-A817-455D37C846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82BA09-EE63-4783-8918-DC68672E6C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65F59E-9564-472D-989F-D6A0369C49C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2F3AC9FA-87F0-4C88-B9A1-EEFDAE714F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8CCD26A1-BA46-4903-A93B-08AF114C59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79ECC945-41C8-4E1A-BFF3-31B3E72FF9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69AAC-201D-4ACB-A90F-BF9DDB65592C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E53358D-5FB6-45F1-AC39-2976F67805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E3F3EB-D6FA-494B-92C0-C925CCFD776A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Zástupný symbol pro obrázek snímku 1">
            <a:extLst>
              <a:ext uri="{FF2B5EF4-FFF2-40B4-BE49-F238E27FC236}">
                <a16:creationId xmlns:a16="http://schemas.microsoft.com/office/drawing/2014/main" id="{E9DEE881-2C58-4061-AAF4-A5B64DE0B1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Zástupný symbol pro poznámky 2">
            <a:extLst>
              <a:ext uri="{FF2B5EF4-FFF2-40B4-BE49-F238E27FC236}">
                <a16:creationId xmlns:a16="http://schemas.microsoft.com/office/drawing/2014/main" id="{D89D043E-FFBB-4DF2-B96B-1E2E34F631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81" name="Zástupný symbol pro číslo snímku 3">
            <a:extLst>
              <a:ext uri="{FF2B5EF4-FFF2-40B4-BE49-F238E27FC236}">
                <a16:creationId xmlns:a16="http://schemas.microsoft.com/office/drawing/2014/main" id="{566BA604-B09E-4CD3-89BC-5DA98A0EFD9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2AF44FA-02E3-4AD1-B894-381D14AE7D6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D2C9BC5-3F55-4F13-AFD9-D291AE5202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2902EB-8BCC-46CF-BAC9-25BB6448A74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Zástupný symbol pro obrázek snímku 1">
            <a:extLst>
              <a:ext uri="{FF2B5EF4-FFF2-40B4-BE49-F238E27FC236}">
                <a16:creationId xmlns:a16="http://schemas.microsoft.com/office/drawing/2014/main" id="{AA0DA53D-C1F9-4C8A-A264-57D162CC57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Zástupný symbol pro poznámky 2">
            <a:extLst>
              <a:ext uri="{FF2B5EF4-FFF2-40B4-BE49-F238E27FC236}">
                <a16:creationId xmlns:a16="http://schemas.microsoft.com/office/drawing/2014/main" id="{608CAFB7-EAA0-4BF6-81DD-7B89D48A75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9" name="Zástupný symbol pro číslo snímku 3">
            <a:extLst>
              <a:ext uri="{FF2B5EF4-FFF2-40B4-BE49-F238E27FC236}">
                <a16:creationId xmlns:a16="http://schemas.microsoft.com/office/drawing/2014/main" id="{24DBB15D-EDC4-4033-8CDE-43B65041F2F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EA1C5D-7E3A-4349-9DEF-CEBFEED994E5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A19224F-8970-4B85-A8A5-38EC2E24EC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F203E4-F247-4AB5-A29E-1B118BB60F0F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Zástupný symbol pro obrázek snímku 1">
            <a:extLst>
              <a:ext uri="{FF2B5EF4-FFF2-40B4-BE49-F238E27FC236}">
                <a16:creationId xmlns:a16="http://schemas.microsoft.com/office/drawing/2014/main" id="{143A77B0-F0FF-4B17-B711-EC21ED798D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Zástupný symbol pro poznámky 2">
            <a:extLst>
              <a:ext uri="{FF2B5EF4-FFF2-40B4-BE49-F238E27FC236}">
                <a16:creationId xmlns:a16="http://schemas.microsoft.com/office/drawing/2014/main" id="{54391DB5-99F4-432D-9DF6-6280DEDA4C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7" name="Zástupný symbol pro číslo snímku 3">
            <a:extLst>
              <a:ext uri="{FF2B5EF4-FFF2-40B4-BE49-F238E27FC236}">
                <a16:creationId xmlns:a16="http://schemas.microsoft.com/office/drawing/2014/main" id="{63A73C6A-F014-436E-B6FF-3BD0056B536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BBCA27-A015-42C8-A75B-CB7D4FFC71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15A2EE7-5770-4AFC-81E4-E51B82B352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358C8D-251A-4508-BEA8-0796C719908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Zástupný symbol pro obrázek snímku 1">
            <a:extLst>
              <a:ext uri="{FF2B5EF4-FFF2-40B4-BE49-F238E27FC236}">
                <a16:creationId xmlns:a16="http://schemas.microsoft.com/office/drawing/2014/main" id="{892C67BE-005E-4B25-B7CB-0BAFD8A0FB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Zástupný symbol pro poznámky 2">
            <a:extLst>
              <a:ext uri="{FF2B5EF4-FFF2-40B4-BE49-F238E27FC236}">
                <a16:creationId xmlns:a16="http://schemas.microsoft.com/office/drawing/2014/main" id="{2E1A690F-DE87-4779-B012-06EC5DE462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5" name="Zástupný symbol pro číslo snímku 3">
            <a:extLst>
              <a:ext uri="{FF2B5EF4-FFF2-40B4-BE49-F238E27FC236}">
                <a16:creationId xmlns:a16="http://schemas.microsoft.com/office/drawing/2014/main" id="{B34CC180-4B67-4818-AAF0-0DDD0107B9B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F6D57D0-7706-48EF-9CBB-F85EEAB326F5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933B03B-7253-4A1C-9D57-70FBB52368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A37339-A3AB-4542-AE3B-BD6192DE0739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1" name="Rectangle 7">
            <a:extLst>
              <a:ext uri="{FF2B5EF4-FFF2-40B4-BE49-F238E27FC236}">
                <a16:creationId xmlns:a16="http://schemas.microsoft.com/office/drawing/2014/main" id="{BE5B9ADA-E91A-4549-B9FD-7A01F542377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84EA966-3B67-4ABD-BF3C-918C9B6FB9B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51002318-392F-4A2E-9CBA-1D05E83289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23B02924-A016-4E10-8395-88E1B9E05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Ovlivňující faktory motorického učení</a:t>
            </a: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Pozornost</a:t>
            </a:r>
            <a:r>
              <a:rPr lang="cs-CZ" altLang="cs-CZ">
                <a:latin typeface="Arial" panose="020B0604020202020204" pitchFamily="34" charset="0"/>
              </a:rPr>
              <a:t> (stupeň pohotovosti k dané situaci; základním prvkem je tzv. selekce vjemů, které jsou správně vyhodnoceny jako podstatné).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Paměť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>
                <a:latin typeface="Arial" panose="020B0604020202020204" pitchFamily="34" charset="0"/>
              </a:rPr>
              <a:t>(krátkodobá, střednědobá a dlouhodobá).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Rozhodování</a:t>
            </a:r>
            <a:r>
              <a:rPr lang="cs-CZ" altLang="cs-CZ">
                <a:latin typeface="Arial" panose="020B0604020202020204" pitchFamily="34" charset="0"/>
              </a:rPr>
              <a:t> (v BZ má především význam v podobě reakčního času; s reakčním časem také úzce souvisí tzv. taiming (časování), který má za úkol správně rozvrhnout rozložení celého pohybového úkolu.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Zpětná vazba</a:t>
            </a:r>
            <a:r>
              <a:rPr lang="cs-CZ" altLang="cs-CZ">
                <a:latin typeface="Arial" panose="020B0604020202020204" pitchFamily="34" charset="0"/>
              </a:rPr>
              <a:t> (informace o výsledku správně či špatně provedené činnosti; v oblasti motorického učení má veliký význam při odstraňování inferenčních (rušivých) vlivů dokonalého průběhu techniky).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3E4E5D8-3115-49BF-86F0-ED247D4C1E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6A43C4-FBAD-4F20-90AA-56D987E969A7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6AB9E300-21A1-46E6-A5A7-022C5C94BAD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537077-F944-439B-BE9E-88DABBF3C17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04C7BF5A-33E0-46A6-8902-8B1B8F1BB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346172C9-36D2-4824-AD9C-933CC3A7A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Ovlivňující faktory motorického učení</a:t>
            </a: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Pozornost</a:t>
            </a:r>
            <a:r>
              <a:rPr lang="cs-CZ" altLang="cs-CZ">
                <a:latin typeface="Arial" panose="020B0604020202020204" pitchFamily="34" charset="0"/>
              </a:rPr>
              <a:t> (stupeň pohotovosti k dané situaci; základním prvkem je tzv. selekce vjemů, které jsou správně vyhodnoceny jako podstatné).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Paměť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>
                <a:latin typeface="Arial" panose="020B0604020202020204" pitchFamily="34" charset="0"/>
              </a:rPr>
              <a:t>(krátkodobá, střednědobá a dlouhodobá).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Rozhodování</a:t>
            </a:r>
            <a:r>
              <a:rPr lang="cs-CZ" altLang="cs-CZ">
                <a:latin typeface="Arial" panose="020B0604020202020204" pitchFamily="34" charset="0"/>
              </a:rPr>
              <a:t> (v BZ má především význam v podobě reakčního času; s reakčním časem také úzce souvisí tzv. taiming (časování), který má za úkol správně rozvrhnout rozložení celého pohybového úkolu.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Zpětná vazba</a:t>
            </a:r>
            <a:r>
              <a:rPr lang="cs-CZ" altLang="cs-CZ">
                <a:latin typeface="Arial" panose="020B0604020202020204" pitchFamily="34" charset="0"/>
              </a:rPr>
              <a:t> (informace o výsledku správně či špatně provedené činnosti; v oblasti motorického učení má veliký význam při odstraňování inferenčních (rušivých) vlivů dokonalého průběhu techniky).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234C4FF-857B-4D3A-855E-281472C61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F4DE89-4894-493F-87FA-93722FAF758A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Rectangle 7">
            <a:extLst>
              <a:ext uri="{FF2B5EF4-FFF2-40B4-BE49-F238E27FC236}">
                <a16:creationId xmlns:a16="http://schemas.microsoft.com/office/drawing/2014/main" id="{0519A114-EC67-4B0F-BDE1-B1B759940C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9B91FAD-0B49-4990-84ED-A61270B96A2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B1713CC7-9A53-409B-9F0F-20DAC732C0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4696F0D7-C724-43F9-A9E6-BCD0DEB1A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Ovlivňující faktory motorického učení</a:t>
            </a: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Pozornost</a:t>
            </a:r>
            <a:r>
              <a:rPr lang="cs-CZ" altLang="cs-CZ">
                <a:latin typeface="Arial" panose="020B0604020202020204" pitchFamily="34" charset="0"/>
              </a:rPr>
              <a:t> (stupeň pohotovosti k dané situaci; základním prvkem je tzv. selekce vjemů, které jsou správně vyhodnoceny jako podstatné).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Paměť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>
                <a:latin typeface="Arial" panose="020B0604020202020204" pitchFamily="34" charset="0"/>
              </a:rPr>
              <a:t>(krátkodobá, střednědobá a dlouhodobá).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Rozhodování</a:t>
            </a:r>
            <a:r>
              <a:rPr lang="cs-CZ" altLang="cs-CZ">
                <a:latin typeface="Arial" panose="020B0604020202020204" pitchFamily="34" charset="0"/>
              </a:rPr>
              <a:t> (v BZ má především význam v podobě reakčního času; s reakčním časem také úzce souvisí tzv. taiming (časování), který má za úkol správně rozvrhnout rozložení celého pohybového úkolu.</a:t>
            </a:r>
            <a:endParaRPr lang="cs-CZ" altLang="cs-CZ" i="1" u="sng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u="sng">
                <a:latin typeface="Arial" panose="020B0604020202020204" pitchFamily="34" charset="0"/>
              </a:rPr>
              <a:t>Zpětná vazba</a:t>
            </a:r>
            <a:r>
              <a:rPr lang="cs-CZ" altLang="cs-CZ">
                <a:latin typeface="Arial" panose="020B0604020202020204" pitchFamily="34" charset="0"/>
              </a:rPr>
              <a:t> (informace o výsledku správně či špatně provedené činnosti; v oblasti motorického učení má veliký význam při odstraňování inferenčních (rušivých) vlivů dokonalého průběhu techniky).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3F121ECE-5502-4F57-9BC7-8F876D90B7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826EB337-2B9C-4609-A723-FC95DAD00E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59D8122D-89FE-42FB-9468-A77A44B58E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D19B78-5159-428D-A938-0BB8693DC738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D43A065B-4AF2-401D-845E-F562699983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259F480D-42DF-4771-89E1-388818C778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A4833547-551E-4970-88F8-AB535A86A0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2B714A-9BAB-489C-A4FE-84719B66DCDF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>
            <a:extLst>
              <a:ext uri="{FF2B5EF4-FFF2-40B4-BE49-F238E27FC236}">
                <a16:creationId xmlns:a16="http://schemas.microsoft.com/office/drawing/2014/main" id="{84BD6D1D-9D64-4828-B072-9338473019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>
            <a:extLst>
              <a:ext uri="{FF2B5EF4-FFF2-40B4-BE49-F238E27FC236}">
                <a16:creationId xmlns:a16="http://schemas.microsoft.com/office/drawing/2014/main" id="{E988F1B8-DC25-4F77-B6EE-4C6BD00AFD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B449086C-40AF-469D-91BA-3C970D140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6A02EC-B442-480F-A53B-38B52CBA7C03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62BD1D8E-574D-4815-B692-2CE0C52DAC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4D589216-856D-47E8-B4EB-56963EC700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92E6DF4F-21BB-4C4A-BD35-A5BCD75C5A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F638A2-CFCD-4B10-8669-B1AC5D27F2CE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C72EE55F-84AC-48EA-B7E9-FD17D4C9BB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610EA6A0-FCBC-4DAE-B419-84C7412C13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5FE3F098-2BB0-49BC-BE55-8AF4EC1D5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22132B-878D-42C8-8958-F20DC06E6C21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913FBD4C-5367-4CAA-A8D2-A68F1175BA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BBCE256B-0B82-42C8-A06F-1EFEC94226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4182D271-C152-49CD-8E70-F070A9A658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524CDA-0D37-4C45-86BF-79D40779A353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66870078-EAE4-4FC0-A960-534AEBD6E9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0C8C9365-7DEE-4A2B-ADE2-991326F9D5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11B488C2-8019-475F-BE0C-597650DF51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3957FC-6F23-479E-B083-CAFCE0210C85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E060B99-119D-4A60-8DB8-7F87872992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963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3D57CE-A6A1-4F85-BFB2-0B56400663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04875" y="4714875"/>
            <a:ext cx="49720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>
            <a:extLst>
              <a:ext uri="{FF2B5EF4-FFF2-40B4-BE49-F238E27FC236}">
                <a16:creationId xmlns:a16="http://schemas.microsoft.com/office/drawing/2014/main" id="{7556C231-1012-4228-AA41-1BF2847A33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4BCFE07B-DB65-40E8-964D-0B2E568D26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7A3ED6EB-2F30-4757-B324-8BC18A4FB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1BE330-3A3C-4AD0-8E36-9B64676F8F03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79A3E4FE-1D5C-4048-BD20-0C9C17EC05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42481BBF-8713-46CF-A300-85212FF8B7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EED08CB5-9BA1-4E96-AD3E-572ED8929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A46FC2-B004-4385-A944-DF184BF3A155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6FA00F3B-DC44-4EDA-92A6-1545392F39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FDF9125D-2096-4DF3-BD23-CEDD692FB8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6230FF-83AA-4497-979D-03FD716C1E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7D94D-6BFD-4EBB-8179-FE463317B9A5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D858EA8B-BD78-43DD-AE2F-E7697210D7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2F826EDA-D48C-497D-9ECD-02AFFD9F4B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1DA39418-A7BA-4E34-9DE7-7ECBE675DA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167AC2-135B-465F-9E2C-3759AD0B9EF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19A3DC-E1C7-4F10-9394-A14D9010E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559EC9-843B-4130-A31A-7FCD9062B94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Zástupný symbol pro obrázek snímku 1">
            <a:extLst>
              <a:ext uri="{FF2B5EF4-FFF2-40B4-BE49-F238E27FC236}">
                <a16:creationId xmlns:a16="http://schemas.microsoft.com/office/drawing/2014/main" id="{4EA0431F-5F95-43FC-BD32-3D7623C405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Zástupný symbol pro poznámky 2">
            <a:extLst>
              <a:ext uri="{FF2B5EF4-FFF2-40B4-BE49-F238E27FC236}">
                <a16:creationId xmlns:a16="http://schemas.microsoft.com/office/drawing/2014/main" id="{3D0E5D8C-9850-4A39-BD10-A09630EB4B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3" name="Zástupný symbol pro číslo snímku 3">
            <a:extLst>
              <a:ext uri="{FF2B5EF4-FFF2-40B4-BE49-F238E27FC236}">
                <a16:creationId xmlns:a16="http://schemas.microsoft.com/office/drawing/2014/main" id="{3EED4076-AD5D-412E-802A-793C72C5EF4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8E9DADE-4FD6-4AB4-83CB-FC18B223A577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51E5F9-1427-4C05-A937-66EFE8B8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8C6-E277-4385-8F5F-97F47A08A1DE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75BB6F-C019-43FA-9433-FA9DDA29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DFFCA8-8843-44B3-8846-BE9BC152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185E6-8D37-4537-A286-C96213E4FB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560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5B44A4-A739-4788-8DEC-32957C9A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87D9-E4DD-4423-9239-23EED9813D7F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6F8F6-839D-4586-AE22-35459B529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8B11B2-32A1-4130-83A6-781B053E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3430-D476-4730-872B-C76F7C3556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893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D2CE6-54FC-4C34-828A-BD235DE1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F8AAA-127F-4E85-874B-54B8D8A61572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F17913-57AC-4435-839D-74ACE0AF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5DC73-4F17-4D72-A8BF-D8614EEF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CF791-C8E4-48B5-869F-19876DD5F7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526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AE0554-5DF4-4CD9-8634-6FD5FB595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D4FD-2697-40C7-81CB-FA8846A36DB2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9C6137-D551-48B9-B2BD-5C9CC633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E2F1F-F7CB-4632-8607-C0412B9E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E8570-7CBA-4113-B4F1-D6C7FD07A3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506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7A44C8-D165-491E-B327-6D524DCA2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36B4-5194-4D19-89C8-756370DACEBB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DA7CD1-9658-47B4-AB7F-290C4167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46456-D032-473F-A6FE-0A5426B2E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6641C-9304-479C-9C10-863A427DC0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26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05266D0-A5A5-4363-81F6-8204D2F3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9E0A-B1E9-4A63-A5CC-C60AC49A71FE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5BAC8C56-316E-440B-A000-2186E514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07DA302-38C8-4F2F-BE1D-BF7A8E9B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E4466-A443-4D2F-B45C-757E381130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23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A0CC9A68-88F8-4697-BB58-310E1F325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CBAC2-E9E2-4075-9AF8-E5A61459C38A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C12F3E63-396E-4827-A833-F12AE67E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81A17333-B1E5-46EA-82AC-B7B3DDBE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1C3D6-57DF-415F-A141-877B927C03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070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CF07AB3C-A754-4D16-ACD7-1FB775E1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B819-2E50-46D9-BD9C-258B92AD406B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CCDEAA65-189A-47CC-A022-0AA50505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9F8BA409-4C60-412C-AED2-A61E342D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5EB46-87F6-4522-A177-72EABAE802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784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2005DF0B-AB52-4CC0-978E-486EED87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741B-6EF7-4C51-B7A8-38A2BDF103C7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843B5F04-D2FA-40FD-82E5-79476093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F5148BA-05BE-411D-BB14-7FCC605C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B2B64-BDFB-4C78-9055-750BAF59D9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90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2FBF793-533F-44B1-BD4E-4E1116D3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C518-09C4-4633-B2D0-81BC121DBA13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B2EE423-C095-4D11-AF9A-F426CF12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EEEE5F3-FEA5-43A3-8B8E-9728F306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F3196-79AA-4165-952D-4A6A0FDA4B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1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281F1DCD-C545-4542-894C-D6708A13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5280-01F8-4DE9-84B3-0FC56AE29561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B6C246F3-7B19-4D7C-91E2-83FE549B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AB8A920-950D-466B-8A5F-7067D46B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51E7F-A54F-4391-ABBF-A0E2749EFE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748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DAA6BE5D-E4C3-457E-8315-DDE8FA1B81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0F96E261-6444-4EC3-A516-CD8EDFA7DA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D9C046-BEF2-4088-B9B9-FF3DEBD5C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4CCB21-D076-459B-852E-EF01641E1694}" type="datetimeFigureOut">
              <a:rPr lang="cs-CZ"/>
              <a:pPr>
                <a:defRPr/>
              </a:pPr>
              <a:t>17. 10. 2022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D1F5FF-8CD9-476A-AEB3-B4668A9AF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4CF82-6791-455D-AC5B-56C42F500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B93B16-3762-489B-ACE4-71C469E691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>
            <a:extLst>
              <a:ext uri="{FF2B5EF4-FFF2-40B4-BE49-F238E27FC236}">
                <a16:creationId xmlns:a16="http://schemas.microsoft.com/office/drawing/2014/main" id="{E3EF6A03-254F-4250-8971-96749A161F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85750"/>
            <a:ext cx="7429500" cy="633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Speciální  tělesná  příprava</a:t>
            </a:r>
          </a:p>
        </p:txBody>
      </p:sp>
      <p:sp>
        <p:nvSpPr>
          <p:cNvPr id="9" name="AutoShape 1028">
            <a:extLst>
              <a:ext uri="{FF2B5EF4-FFF2-40B4-BE49-F238E27FC236}">
                <a16:creationId xmlns:a16="http://schemas.microsoft.com/office/drawing/2014/main" id="{A5387801-1DD8-489C-B115-60BAA0A595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596" y="2598681"/>
            <a:ext cx="8215341" cy="2549903"/>
          </a:xfrm>
          <a:prstGeom prst="roundRect">
            <a:avLst>
              <a:gd name="adj" fmla="val 49106"/>
            </a:avLst>
          </a:prstGeom>
          <a:gradFill flip="none"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Calibri"/>
              </a:rPr>
              <a:t>Systém výcviku </a:t>
            </a:r>
            <a:endParaRPr lang="cs-CZ">
              <a:solidFill>
                <a:srgbClr val="FFFF00"/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cs-CZ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Calibri"/>
              </a:rPr>
              <a:t>a </a:t>
            </a:r>
            <a:endParaRPr lang="cs-CZ">
              <a:solidFill>
                <a:srgbClr val="FFFF00"/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cs-CZ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Calibri"/>
              </a:rPr>
              <a:t>pohybová připravenost pro STP</a:t>
            </a:r>
            <a:endParaRPr lang="cs-CZ" dirty="0">
              <a:solidFill>
                <a:srgbClr val="FFFF00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5">
            <a:extLst>
              <a:ext uri="{FF2B5EF4-FFF2-40B4-BE49-F238E27FC236}">
                <a16:creationId xmlns:a16="http://schemas.microsoft.com/office/drawing/2014/main" id="{F39B8116-996F-4DBF-B304-F9C5FD0999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Struktura výkonu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C22DF7-7B72-4047-968B-CF25A7C58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71750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představují především schopnosti mobilizovat všechny funkce organismu bezprostředně před výkonem a při výkonu</a:t>
            </a:r>
          </a:p>
          <a:p>
            <a:pPr eaLnBrk="1" hangingPunct="1">
              <a:defRPr/>
            </a:pPr>
            <a:endParaRPr lang="cs-CZ" sz="2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24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endParaRPr lang="cs-CZ" sz="24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cs-CZ" sz="2400" dirty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AutoShape 1028">
            <a:extLst>
              <a:ext uri="{FF2B5EF4-FFF2-40B4-BE49-F238E27FC236}">
                <a16:creationId xmlns:a16="http://schemas.microsoft.com/office/drawing/2014/main" id="{AEF0D669-12D5-405A-97F9-E9CA9BF10F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1785938"/>
            <a:ext cx="8286750" cy="50006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Osobnostní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C73B77F-0028-4A61-8FBE-5CE8CD27566C}"/>
              </a:ext>
            </a:extLst>
          </p:cNvPr>
          <p:cNvSpPr/>
          <p:nvPr/>
        </p:nvSpPr>
        <p:spPr>
          <a:xfrm>
            <a:off x="571500" y="5000625"/>
            <a:ext cx="814387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Schopnosti přizpůsobit se aktuálním změnám</a:t>
            </a:r>
          </a:p>
          <a:p>
            <a:pPr algn="ctr" eaLnBrk="1" hangingPunct="1">
              <a:defRPr/>
            </a:pPr>
            <a:endParaRPr lang="cs-CZ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AutoShape 1028">
            <a:extLst>
              <a:ext uri="{FF2B5EF4-FFF2-40B4-BE49-F238E27FC236}">
                <a16:creationId xmlns:a16="http://schemas.microsoft.com/office/drawing/2014/main" id="{4B9463E8-C9F7-4B44-90E0-B1255D98A0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7188" y="4357688"/>
            <a:ext cx="8286750" cy="50006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Taktické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5">
            <a:extLst>
              <a:ext uri="{FF2B5EF4-FFF2-40B4-BE49-F238E27FC236}">
                <a16:creationId xmlns:a16="http://schemas.microsoft.com/office/drawing/2014/main" id="{06BE927E-BB20-4D4A-A274-AE21D7E86D5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Psychomotorické  determinanty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BBAD25-B447-4B73-B803-2779907EA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34" y="1571612"/>
            <a:ext cx="82296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Schopnosti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000" b="1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Silové (maximální, </a:t>
            </a:r>
            <a:r>
              <a:rPr lang="cs-CZ" sz="2400" b="1" dirty="0" err="1">
                <a:solidFill>
                  <a:schemeClr val="bg1"/>
                </a:solidFill>
                <a:latin typeface="+mn-lt"/>
              </a:rPr>
              <a:t>submaximální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, vytrvalostní)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Rychlostní (reakční, akční, cyklické, acyklické)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Koordinační (rovnovážné, spojování pohybů, reakční …)   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Vytrvalostní (kapacita, výkon, prahy, využití kyslíku)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Pohyblivost (aktivní, pasivní)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aoblený obdélník 29">
            <a:extLst>
              <a:ext uri="{FF2B5EF4-FFF2-40B4-BE49-F238E27FC236}">
                <a16:creationId xmlns:a16="http://schemas.microsoft.com/office/drawing/2014/main" id="{0B9BD314-800C-4803-BBDF-DDA44266F3A6}"/>
              </a:ext>
            </a:extLst>
          </p:cNvPr>
          <p:cNvSpPr/>
          <p:nvPr/>
        </p:nvSpPr>
        <p:spPr>
          <a:xfrm>
            <a:off x="395288" y="1196975"/>
            <a:ext cx="8569325" cy="5545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21507" name="Zástupný symbol pro zápatí 4">
            <a:extLst>
              <a:ext uri="{FF2B5EF4-FFF2-40B4-BE49-F238E27FC236}">
                <a16:creationId xmlns:a16="http://schemas.microsoft.com/office/drawing/2014/main" id="{277BC839-DE76-4BC7-89A3-58CB89AFB02A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Vágner, Ph.D.  </a:t>
            </a:r>
          </a:p>
        </p:txBody>
      </p:sp>
      <p:sp>
        <p:nvSpPr>
          <p:cNvPr id="21508" name="WordArt 3">
            <a:extLst>
              <a:ext uri="{FF2B5EF4-FFF2-40B4-BE49-F238E27FC236}">
                <a16:creationId xmlns:a16="http://schemas.microsoft.com/office/drawing/2014/main" id="{3B4CB96B-B4AD-4D1B-B26A-7685EEBC26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71775" y="428625"/>
            <a:ext cx="2736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CNS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2AD86F37-9AA8-4F1A-BD29-FD412E161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5B4FF0D8-3310-4CC2-848F-BDAD7587D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1" name="Rectangle 6">
            <a:extLst>
              <a:ext uri="{FF2B5EF4-FFF2-40B4-BE49-F238E27FC236}">
                <a16:creationId xmlns:a16="http://schemas.microsoft.com/office/drawing/2014/main" id="{29F5CB79-8652-4DDC-87F2-08E11F66D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2" name="Rectangle 7">
            <a:extLst>
              <a:ext uri="{FF2B5EF4-FFF2-40B4-BE49-F238E27FC236}">
                <a16:creationId xmlns:a16="http://schemas.microsoft.com/office/drawing/2014/main" id="{FC266766-1AB2-4D21-ACBA-613835DDF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ED2A27B5-5852-4C8B-A792-CD1A6FA62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4" name="Rectangle 9">
            <a:extLst>
              <a:ext uri="{FF2B5EF4-FFF2-40B4-BE49-F238E27FC236}">
                <a16:creationId xmlns:a16="http://schemas.microsoft.com/office/drawing/2014/main" id="{CFDB5792-4033-45D0-AFAC-ED1BBAF38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0F6E0EE0-F1FA-49AC-A1C2-4E6FBD500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E62B3740-ABCC-4565-94BE-A93844272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7" name="Rectangle 12">
            <a:extLst>
              <a:ext uri="{FF2B5EF4-FFF2-40B4-BE49-F238E27FC236}">
                <a16:creationId xmlns:a16="http://schemas.microsoft.com/office/drawing/2014/main" id="{F12F905F-357F-4348-9070-AF3DFF8F2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1518" name="Text Box 13">
            <a:extLst>
              <a:ext uri="{FF2B5EF4-FFF2-40B4-BE49-F238E27FC236}">
                <a16:creationId xmlns:a16="http://schemas.microsoft.com/office/drawing/2014/main" id="{5F3F9AE2-4B39-4644-81CC-B827CA3B9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pic>
        <p:nvPicPr>
          <p:cNvPr id="21519" name="Picture 26" descr="C:\Users\Vagner\Pictures\220px-Central_nervous_system.svg.png">
            <a:extLst>
              <a:ext uri="{FF2B5EF4-FFF2-40B4-BE49-F238E27FC236}">
                <a16:creationId xmlns:a16="http://schemas.microsoft.com/office/drawing/2014/main" id="{BC7EF580-AC95-4DB9-ADB1-6B3F3C734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25538"/>
            <a:ext cx="20955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27" descr="C:\Users\Vagner\Pictures\400px-Neuron_Hand-tuned.svg.png">
            <a:extLst>
              <a:ext uri="{FF2B5EF4-FFF2-40B4-BE49-F238E27FC236}">
                <a16:creationId xmlns:a16="http://schemas.microsoft.com/office/drawing/2014/main" id="{276879C0-2035-4804-A00C-16A2D2961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00213"/>
            <a:ext cx="4956175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1" name="TextovéPole 30">
            <a:extLst>
              <a:ext uri="{FF2B5EF4-FFF2-40B4-BE49-F238E27FC236}">
                <a16:creationId xmlns:a16="http://schemas.microsoft.com/office/drawing/2014/main" id="{7E892598-8CEF-46E3-BC2D-E0E24B67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1557338"/>
            <a:ext cx="1011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Dendrit</a:t>
            </a:r>
          </a:p>
        </p:txBody>
      </p:sp>
      <p:sp>
        <p:nvSpPr>
          <p:cNvPr id="21522" name="TextovéPole 31">
            <a:extLst>
              <a:ext uri="{FF2B5EF4-FFF2-40B4-BE49-F238E27FC236}">
                <a16:creationId xmlns:a16="http://schemas.microsoft.com/office/drawing/2014/main" id="{8E12EAE0-935D-4A1B-84B6-933DF01C6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4221163"/>
            <a:ext cx="1838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Buněčné jádro</a:t>
            </a:r>
          </a:p>
        </p:txBody>
      </p:sp>
      <p:sp>
        <p:nvSpPr>
          <p:cNvPr id="21523" name="TextovéPole 32">
            <a:extLst>
              <a:ext uri="{FF2B5EF4-FFF2-40B4-BE49-F238E27FC236}">
                <a16:creationId xmlns:a16="http://schemas.microsoft.com/office/drawing/2014/main" id="{B4E28016-E8BE-45B2-B2DD-CE20CCD5D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076700"/>
            <a:ext cx="223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Myelinová pochva</a:t>
            </a:r>
          </a:p>
        </p:txBody>
      </p:sp>
      <p:sp>
        <p:nvSpPr>
          <p:cNvPr id="21524" name="TextovéPole 33">
            <a:extLst>
              <a:ext uri="{FF2B5EF4-FFF2-40B4-BE49-F238E27FC236}">
                <a16:creationId xmlns:a16="http://schemas.microsoft.com/office/drawing/2014/main" id="{51E0C6E0-A4BF-48A5-9024-08A762F80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844675"/>
            <a:ext cx="1439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Ranvierův zářez</a:t>
            </a:r>
          </a:p>
        </p:txBody>
      </p:sp>
      <p:sp>
        <p:nvSpPr>
          <p:cNvPr id="21525" name="TextovéPole 34">
            <a:extLst>
              <a:ext uri="{FF2B5EF4-FFF2-40B4-BE49-F238E27FC236}">
                <a16:creationId xmlns:a16="http://schemas.microsoft.com/office/drawing/2014/main" id="{5777E55F-7919-4509-8C92-F34ABB754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357563"/>
            <a:ext cx="1836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Schwannova buňka</a:t>
            </a:r>
          </a:p>
        </p:txBody>
      </p:sp>
      <p:sp>
        <p:nvSpPr>
          <p:cNvPr id="21526" name="TextovéPole 35">
            <a:extLst>
              <a:ext uri="{FF2B5EF4-FFF2-40B4-BE49-F238E27FC236}">
                <a16:creationId xmlns:a16="http://schemas.microsoft.com/office/drawing/2014/main" id="{3DFDD449-54C7-4D64-898C-A52A617E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1113" y="1412875"/>
            <a:ext cx="1512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Axonální zakončení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>
            <a:extLst>
              <a:ext uri="{FF2B5EF4-FFF2-40B4-BE49-F238E27FC236}">
                <a16:creationId xmlns:a16="http://schemas.microsoft.com/office/drawing/2014/main" id="{985D0F81-9818-44FD-8025-22E77E33C540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Vágner, Ph.D.  </a:t>
            </a:r>
          </a:p>
        </p:txBody>
      </p:sp>
      <p:sp>
        <p:nvSpPr>
          <p:cNvPr id="23555" name="WordArt 3">
            <a:extLst>
              <a:ext uri="{FF2B5EF4-FFF2-40B4-BE49-F238E27FC236}">
                <a16:creationId xmlns:a16="http://schemas.microsoft.com/office/drawing/2014/main" id="{4A33D631-66FB-4318-802C-D8E0CC1D3C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71775" y="428625"/>
            <a:ext cx="2736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CNS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0CC9B37-5EBA-43D6-9393-F90B8FD06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B89721CD-0BFA-45D6-BBFC-D3AB8C75D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7D00C648-12C2-4F7F-9898-AEC73FF68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26A62166-9EEC-484A-93CF-B9BBC8476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BFB360D2-16B3-4786-997A-B52D86BD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B9FD6F21-BDF6-4687-9EE8-59CE9CB6C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71D725B6-CDFB-4011-86EC-8071F8A6C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FCA53E4A-6BE1-445E-9C74-CB2026B3B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C5A988C9-3C8C-422E-B7B5-877B3F4CD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3565" name="TextovéPole 22">
            <a:extLst>
              <a:ext uri="{FF2B5EF4-FFF2-40B4-BE49-F238E27FC236}">
                <a16:creationId xmlns:a16="http://schemas.microsoft.com/office/drawing/2014/main" id="{F4914119-80E6-4DBB-B11D-A8144C234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773238"/>
            <a:ext cx="2908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Druhy nervových drah</a:t>
            </a:r>
          </a:p>
        </p:txBody>
      </p:sp>
      <p:sp>
        <p:nvSpPr>
          <p:cNvPr id="23566" name="TextovéPole 23">
            <a:extLst>
              <a:ext uri="{FF2B5EF4-FFF2-40B4-BE49-F238E27FC236}">
                <a16:creationId xmlns:a16="http://schemas.microsoft.com/office/drawing/2014/main" id="{F5F97264-E380-47BE-A2F5-B656C8BC9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492375"/>
            <a:ext cx="45354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Aferentní 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- přívodná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Eferentní 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- odvodná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Ascendentní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 - vzestupná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Descendentní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 - sestupná</a:t>
            </a:r>
          </a:p>
        </p:txBody>
      </p:sp>
      <p:sp>
        <p:nvSpPr>
          <p:cNvPr id="23567" name="TextovéPole 24">
            <a:extLst>
              <a:ext uri="{FF2B5EF4-FFF2-40B4-BE49-F238E27FC236}">
                <a16:creationId xmlns:a16="http://schemas.microsoft.com/office/drawing/2014/main" id="{AF20D548-172E-423A-94A1-3BD7767DE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700213"/>
            <a:ext cx="1241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Synapse</a:t>
            </a:r>
          </a:p>
        </p:txBody>
      </p:sp>
      <p:sp>
        <p:nvSpPr>
          <p:cNvPr id="23568" name="TextovéPole 25">
            <a:extLst>
              <a:ext uri="{FF2B5EF4-FFF2-40B4-BE49-F238E27FC236}">
                <a16:creationId xmlns:a16="http://schemas.microsoft.com/office/drawing/2014/main" id="{8AF81E00-87A5-4988-88CD-B6EFEBAB1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492375"/>
            <a:ext cx="3076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Kontakt mezi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membránami dvou buněk</a:t>
            </a:r>
          </a:p>
        </p:txBody>
      </p:sp>
      <p:sp>
        <p:nvSpPr>
          <p:cNvPr id="23569" name="TextovéPole 26">
            <a:extLst>
              <a:ext uri="{FF2B5EF4-FFF2-40B4-BE49-F238E27FC236}">
                <a16:creationId xmlns:a16="http://schemas.microsoft.com/office/drawing/2014/main" id="{FE3AA14A-B8F8-4305-A713-FEA62410E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357563"/>
            <a:ext cx="15525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Chemické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Elektrické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- Smíšení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>
            <a:extLst>
              <a:ext uri="{FF2B5EF4-FFF2-40B4-BE49-F238E27FC236}">
                <a16:creationId xmlns:a16="http://schemas.microsoft.com/office/drawing/2014/main" id="{AC7BA78C-E3FE-492B-BBB5-C216EC6843C7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25603" name="WordArt 3">
            <a:extLst>
              <a:ext uri="{FF2B5EF4-FFF2-40B4-BE49-F238E27FC236}">
                <a16:creationId xmlns:a16="http://schemas.microsoft.com/office/drawing/2014/main" id="{A72D2D98-2919-405A-A336-3DDD80EB51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71688" y="428625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Nervosvalový systém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CA15BD14-1992-413C-9625-2D483A20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EB731F36-1BDD-41F9-A39D-02ADB507D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0859A593-3691-4E18-A71E-3CC373625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0E82AB91-0044-4C00-BC66-DF47D7E78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FE274BE4-7103-4B3D-B6E2-F1187CF2D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099D4605-F141-4E20-A774-4F2C44BE2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3AF7668F-BFE0-4146-9931-DEAEF6E5A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3ACED616-78E0-4303-A553-A32169329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12666579-E967-42B6-AE04-73039CF4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7A7AB0F9-7AD0-4C72-BC9D-96DBC5D3C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5614" name="Text Box 15">
            <a:extLst>
              <a:ext uri="{FF2B5EF4-FFF2-40B4-BE49-F238E27FC236}">
                <a16:creationId xmlns:a16="http://schemas.microsoft.com/office/drawing/2014/main" id="{A21075B1-BCEC-4ECA-B1A5-B9C752961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989138"/>
            <a:ext cx="658495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Arial" panose="020B0604020202020204" pitchFamily="34" charset="0"/>
              </a:rPr>
              <a:t>Primární korová oblast mozku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Arial" panose="020B0604020202020204" pitchFamily="34" charset="0"/>
              </a:rPr>
              <a:t>		Střední mozek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Arial" panose="020B0604020202020204" pitchFamily="34" charset="0"/>
              </a:rPr>
              <a:t>		Pyramidové dráhy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		Svalová vřeténka,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  <a:r>
              <a:rPr lang="cs-CZ" altLang="cs-CZ" sz="2400">
                <a:solidFill>
                  <a:srgbClr val="FFFF00"/>
                </a:solidFill>
                <a:latin typeface="Arial" panose="020B0604020202020204" pitchFamily="34" charset="0"/>
              </a:rPr>
              <a:t>Šlachová tělíska               </a:t>
            </a:r>
            <a:r>
              <a:rPr lang="cs-CZ" altLang="cs-CZ" sz="2800" b="1">
                <a:solidFill>
                  <a:schemeClr val="accent1"/>
                </a:solidFill>
                <a:latin typeface="Arial" panose="020B0604020202020204" pitchFamily="34" charset="0"/>
              </a:rPr>
              <a:t>Sval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  <a:r>
              <a:rPr lang="cs-CZ" altLang="cs-CZ" sz="2400">
                <a:solidFill>
                  <a:srgbClr val="FFFF00"/>
                </a:solidFill>
                <a:latin typeface="Arial" panose="020B0604020202020204" pitchFamily="34" charset="0"/>
              </a:rPr>
              <a:t>Mimopyramidové dráhy</a:t>
            </a: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FF00"/>
                </a:solidFill>
                <a:latin typeface="Arial" panose="020B0604020202020204" pitchFamily="34" charset="0"/>
              </a:rPr>
              <a:t>Bazální ganglia	   Talamus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FF00"/>
                </a:solidFill>
                <a:latin typeface="Arial" panose="020B0604020202020204" pitchFamily="34" charset="0"/>
              </a:rPr>
              <a:t>Mozeček</a:t>
            </a:r>
          </a:p>
        </p:txBody>
      </p:sp>
      <p:sp>
        <p:nvSpPr>
          <p:cNvPr id="25615" name="Text Box 15">
            <a:extLst>
              <a:ext uri="{FF2B5EF4-FFF2-40B4-BE49-F238E27FC236}">
                <a16:creationId xmlns:a16="http://schemas.microsoft.com/office/drawing/2014/main" id="{404DD75E-6869-4896-B690-4D34CA02B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592513"/>
            <a:ext cx="1273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chemeClr val="accent1"/>
                </a:solidFill>
                <a:latin typeface="Arial" panose="020B0604020202020204" pitchFamily="34" charset="0"/>
              </a:rPr>
              <a:t>Mozek</a:t>
            </a: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B294489F-3109-4A6A-8A03-863C15FEAA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2275" y="2420938"/>
            <a:ext cx="1223963" cy="12969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17" name="Line 17">
            <a:extLst>
              <a:ext uri="{FF2B5EF4-FFF2-40B4-BE49-F238E27FC236}">
                <a16:creationId xmlns:a16="http://schemas.microsoft.com/office/drawing/2014/main" id="{C8DB7364-F625-4365-8DB9-5B1D88748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221163"/>
            <a:ext cx="935038" cy="15843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3FFA1EBA-78D6-4826-B238-62017F46D3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2588" y="4437063"/>
            <a:ext cx="1008062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F6ADE09F-2AFA-4004-9E44-C4EA94E1F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2422525"/>
            <a:ext cx="936625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18D8C8D8-3502-4ADB-8C1B-E68657AEF2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4525" y="3500438"/>
            <a:ext cx="647700" cy="4333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3DEBD33D-80EA-41CF-A13E-5294210B4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2854325"/>
            <a:ext cx="576262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4BD7C257-F0A5-425C-9A50-56CB65D8EC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5876925"/>
            <a:ext cx="1081087" cy="36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D4C9868B-3DD8-497F-80D3-1BA90586FA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5445125"/>
            <a:ext cx="287338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4" name="Line 24">
            <a:extLst>
              <a:ext uri="{FF2B5EF4-FFF2-40B4-BE49-F238E27FC236}">
                <a16:creationId xmlns:a16="http://schemas.microsoft.com/office/drawing/2014/main" id="{9E29BD9B-C9C8-4E0A-9FF3-22E16AB7C1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6325" y="4652963"/>
            <a:ext cx="28733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625" name="Line 25">
            <a:extLst>
              <a:ext uri="{FF2B5EF4-FFF2-40B4-BE49-F238E27FC236}">
                <a16:creationId xmlns:a16="http://schemas.microsoft.com/office/drawing/2014/main" id="{544D035D-E289-49D9-A219-EF44FA74D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4078288"/>
            <a:ext cx="790575" cy="21431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4">
            <a:extLst>
              <a:ext uri="{FF2B5EF4-FFF2-40B4-BE49-F238E27FC236}">
                <a16:creationId xmlns:a16="http://schemas.microsoft.com/office/drawing/2014/main" id="{DF1E267D-AC60-4A59-8741-E51C033C7686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27651" name="WordArt 3">
            <a:extLst>
              <a:ext uri="{FF2B5EF4-FFF2-40B4-BE49-F238E27FC236}">
                <a16:creationId xmlns:a16="http://schemas.microsoft.com/office/drawing/2014/main" id="{EEFF0135-8CB2-491C-98C9-1AB9E7485B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71688" y="428625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Motorické učení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D43040C4-9F28-4139-8C0F-4C00E8CB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1D391CCD-F4F2-4386-9D35-0EBAEFED2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1F67E6DF-199A-48CF-9D9F-E03EE2AE7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F3ED7A94-CC98-4321-B6E5-CEEAB0E6E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83607AD0-BEDD-405F-BEFB-BEA3D7BBE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6E9AC9F1-A119-4C62-8797-B9E5908AC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89C43EE8-53E1-4AFD-8B75-96D82421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9C69280D-CA30-4312-AB81-DB6C5D30B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3D225291-1200-4DE6-B1F6-7AA70A3FE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6F33094D-B3EC-40E1-B0DB-B0B4E161C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7662" name="Text Box 15">
            <a:extLst>
              <a:ext uri="{FF2B5EF4-FFF2-40B4-BE49-F238E27FC236}">
                <a16:creationId xmlns:a16="http://schemas.microsoft.com/office/drawing/2014/main" id="{0C61B2EE-BA0A-40F1-9647-B50432A4E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928813"/>
            <a:ext cx="3894138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  <a:latin typeface="Arial" panose="020B0604020202020204" pitchFamily="34" charset="0"/>
              </a:rPr>
              <a:t>Druhy motorického učení</a:t>
            </a: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Nápodobou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Instrukční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Zpětnovazební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Problémové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Ideomotorické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>
            <a:extLst>
              <a:ext uri="{FF2B5EF4-FFF2-40B4-BE49-F238E27FC236}">
                <a16:creationId xmlns:a16="http://schemas.microsoft.com/office/drawing/2014/main" id="{39039799-E6B8-463A-96EC-911D9C2B3F27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29699" name="WordArt 3">
            <a:extLst>
              <a:ext uri="{FF2B5EF4-FFF2-40B4-BE49-F238E27FC236}">
                <a16:creationId xmlns:a16="http://schemas.microsoft.com/office/drawing/2014/main" id="{88116EC5-D892-4A33-A661-FE1B7F7CDF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357188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Motorické učení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88997134-B237-4DDF-85FD-6FA2067A9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6A3B398-D934-4AF8-9534-0972469C5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61FC3268-AB36-4335-98F1-C5E8C52BC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3B0BBC1D-B5CF-4C19-B631-A806AC49C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901DAE1C-287B-40F9-ACEB-6E5FD119C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0334113B-7A69-4519-926B-5E87070EC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8B5DD84A-E098-462A-911C-B05AE2EFC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5A3BD497-0617-4B89-AC6E-70052106A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8" name="Rectangle 12">
            <a:extLst>
              <a:ext uri="{FF2B5EF4-FFF2-40B4-BE49-F238E27FC236}">
                <a16:creationId xmlns:a16="http://schemas.microsoft.com/office/drawing/2014/main" id="{57B2249C-138F-432D-B1FB-4F99F2802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1D5DF6B6-D65B-45A4-B9B0-8F185490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29710" name="Text Box 15">
            <a:extLst>
              <a:ext uri="{FF2B5EF4-FFF2-40B4-BE49-F238E27FC236}">
                <a16:creationId xmlns:a16="http://schemas.microsoft.com/office/drawing/2014/main" id="{E3C59DCE-FA97-4FEC-B86B-D6F3930D3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59277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  <a:latin typeface="Arial" panose="020B0604020202020204" pitchFamily="34" charset="0"/>
              </a:rPr>
              <a:t>Kritické procesy pohybové dovednosti</a:t>
            </a: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Vnímání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Rozhodnutí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Vyprodukování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>
            <a:extLst>
              <a:ext uri="{FF2B5EF4-FFF2-40B4-BE49-F238E27FC236}">
                <a16:creationId xmlns:a16="http://schemas.microsoft.com/office/drawing/2014/main" id="{E44E6501-D0CE-4D64-ACD2-4B3DA7E69160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2A39275D-7557-4922-95C9-6E6041EF8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31748" name="Rectangle 5">
            <a:extLst>
              <a:ext uri="{FF2B5EF4-FFF2-40B4-BE49-F238E27FC236}">
                <a16:creationId xmlns:a16="http://schemas.microsoft.com/office/drawing/2014/main" id="{0DF85AF1-BE20-44C4-9A7D-646B82356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B013AC2C-626A-4A25-8D11-D85D78411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8A2A6F92-25F8-4B8B-8103-BE759164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1" name="Rectangle 8">
            <a:extLst>
              <a:ext uri="{FF2B5EF4-FFF2-40B4-BE49-F238E27FC236}">
                <a16:creationId xmlns:a16="http://schemas.microsoft.com/office/drawing/2014/main" id="{0D7EF882-3ABD-435B-8963-CF614D376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2" name="Rectangle 9">
            <a:extLst>
              <a:ext uri="{FF2B5EF4-FFF2-40B4-BE49-F238E27FC236}">
                <a16:creationId xmlns:a16="http://schemas.microsoft.com/office/drawing/2014/main" id="{45F0C97A-2672-498E-8AC0-F981891DF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3" name="Rectangle 10">
            <a:extLst>
              <a:ext uri="{FF2B5EF4-FFF2-40B4-BE49-F238E27FC236}">
                <a16:creationId xmlns:a16="http://schemas.microsoft.com/office/drawing/2014/main" id="{26C9D780-2584-40AF-A9E0-252E8CC8F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4" name="Rectangle 11">
            <a:extLst>
              <a:ext uri="{FF2B5EF4-FFF2-40B4-BE49-F238E27FC236}">
                <a16:creationId xmlns:a16="http://schemas.microsoft.com/office/drawing/2014/main" id="{1C374EF6-DA89-4B2F-ACFF-0DD2BE86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5" name="Rectangle 12">
            <a:extLst>
              <a:ext uri="{FF2B5EF4-FFF2-40B4-BE49-F238E27FC236}">
                <a16:creationId xmlns:a16="http://schemas.microsoft.com/office/drawing/2014/main" id="{7323E12E-266C-4916-B336-37BB4B904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6" name="Text Box 13">
            <a:extLst>
              <a:ext uri="{FF2B5EF4-FFF2-40B4-BE49-F238E27FC236}">
                <a16:creationId xmlns:a16="http://schemas.microsoft.com/office/drawing/2014/main" id="{5B7DD6F9-86B7-4BD5-ACF4-722BE962C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1757" name="Text Box 15">
            <a:extLst>
              <a:ext uri="{FF2B5EF4-FFF2-40B4-BE49-F238E27FC236}">
                <a16:creationId xmlns:a16="http://schemas.microsoft.com/office/drawing/2014/main" id="{1AF13D60-D738-4690-B5F8-E852D2777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73818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  <a:latin typeface="Arial" panose="020B0604020202020204" pitchFamily="34" charset="0"/>
              </a:rPr>
              <a:t>Ovlivňující faktory motorického učení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Pozornost 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(stupeň pohotovosti k dané situaci; selekce vjemů)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Paměť </a:t>
            </a:r>
            <a:r>
              <a:rPr lang="cs-CZ" altLang="cs-CZ" sz="2000">
                <a:solidFill>
                  <a:schemeClr val="bg1"/>
                </a:solidFill>
                <a:latin typeface="Arial" panose="020B0604020202020204" pitchFamily="34" charset="0"/>
              </a:rPr>
              <a:t>(krátkodobá, střednědobá a dlouhodobá)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Rozhodování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Zpětná vazba</a:t>
            </a:r>
          </a:p>
        </p:txBody>
      </p:sp>
      <p:sp>
        <p:nvSpPr>
          <p:cNvPr id="31758" name="WordArt 16">
            <a:extLst>
              <a:ext uri="{FF2B5EF4-FFF2-40B4-BE49-F238E27FC236}">
                <a16:creationId xmlns:a16="http://schemas.microsoft.com/office/drawing/2014/main" id="{04E8F629-1A7E-47AD-A3BC-27BA088858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14563" y="357188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Motorické učení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>
            <a:extLst>
              <a:ext uri="{FF2B5EF4-FFF2-40B4-BE49-F238E27FC236}">
                <a16:creationId xmlns:a16="http://schemas.microsoft.com/office/drawing/2014/main" id="{9178663D-052E-4EC4-BFAF-38783D3520CF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DCC48CC-A744-43A3-9A5D-C6432EF7D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1CA7BB4A-8CBD-4703-80DB-46A8CC31B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A4E9FBB7-768C-414D-B831-0C6610E38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EA9B1B8C-D47F-40D1-AC13-EE95C837A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F1333874-90C5-4599-84DB-2965054B0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8B80E55A-49AC-45D3-BA57-CFC13D6E7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C47FDE43-8CD8-4BC2-AB30-5102E9107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0FBB2CB5-E929-4E79-BE73-820807A1A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65D87DEF-B1C5-474D-9EAB-E03EACF48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B7EB9F70-540B-464C-86FD-BAD758801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5671ED5E-3C28-4786-8A58-F204FABC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688816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  <a:latin typeface="Arial" panose="020B0604020202020204" pitchFamily="34" charset="0"/>
              </a:rPr>
              <a:t>Fáze osvojování motorických dovedností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000" b="1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Hrubá koordinace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chemeClr val="bg1"/>
                </a:solidFill>
                <a:latin typeface="Arial" panose="020B0604020202020204" pitchFamily="34" charset="0"/>
              </a:rPr>
              <a:t>			                  </a:t>
            </a:r>
            <a:r>
              <a:rPr lang="cs-CZ" altLang="cs-CZ" sz="1800" b="1">
                <a:solidFill>
                  <a:schemeClr val="bg1"/>
                </a:solidFill>
                <a:latin typeface="Arial" panose="020B0604020202020204" pitchFamily="34" charset="0"/>
              </a:rPr>
              <a:t>NÁCVIK</a:t>
            </a:r>
            <a:endParaRPr lang="cs-CZ" altLang="cs-CZ" sz="12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Jemná koordinace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chemeClr val="bg1"/>
                </a:solidFill>
                <a:latin typeface="Arial" panose="020B0604020202020204" pitchFamily="34" charset="0"/>
              </a:rPr>
              <a:t>			                 </a:t>
            </a:r>
            <a:r>
              <a:rPr lang="cs-CZ" altLang="cs-CZ" sz="12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800" b="1">
                <a:solidFill>
                  <a:schemeClr val="bg1"/>
                </a:solidFill>
                <a:latin typeface="Arial" panose="020B0604020202020204" pitchFamily="34" charset="0"/>
              </a:rPr>
              <a:t>ZDOKONALOVACÍ VÝCVIK</a:t>
            </a:r>
            <a:endParaRPr lang="cs-CZ" altLang="cs-CZ" sz="12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Automatizace	</a:t>
            </a:r>
            <a:endParaRPr lang="cs-CZ" altLang="cs-CZ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  <a:latin typeface="Arial" panose="020B0604020202020204" pitchFamily="34" charset="0"/>
              </a:rPr>
              <a:t>Otevřená dovednost</a:t>
            </a:r>
          </a:p>
        </p:txBody>
      </p:sp>
      <p:sp>
        <p:nvSpPr>
          <p:cNvPr id="33806" name="WordArt 14">
            <a:extLst>
              <a:ext uri="{FF2B5EF4-FFF2-40B4-BE49-F238E27FC236}">
                <a16:creationId xmlns:a16="http://schemas.microsoft.com/office/drawing/2014/main" id="{735183B8-D514-469F-B229-ECD81EA5A60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357188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Motorické učení</a:t>
            </a:r>
          </a:p>
        </p:txBody>
      </p:sp>
      <p:grpSp>
        <p:nvGrpSpPr>
          <p:cNvPr id="33807" name="Pravá složená závorka 15">
            <a:extLst>
              <a:ext uri="{FF2B5EF4-FFF2-40B4-BE49-F238E27FC236}">
                <a16:creationId xmlns:a16="http://schemas.microsoft.com/office/drawing/2014/main" id="{8C36B684-157B-44B3-9CB8-1B807451AACB}"/>
              </a:ext>
            </a:extLst>
          </p:cNvPr>
          <p:cNvGrpSpPr>
            <a:grpSpLocks/>
          </p:cNvGrpSpPr>
          <p:nvPr/>
        </p:nvGrpSpPr>
        <p:grpSpPr bwMode="auto">
          <a:xfrm>
            <a:off x="3279775" y="2908300"/>
            <a:ext cx="950913" cy="682625"/>
            <a:chOff x="2066" y="1832"/>
            <a:chExt cx="599" cy="430"/>
          </a:xfrm>
        </p:grpSpPr>
        <p:pic>
          <p:nvPicPr>
            <p:cNvPr id="33811" name="Pravá složená závorka 15">
              <a:extLst>
                <a:ext uri="{FF2B5EF4-FFF2-40B4-BE49-F238E27FC236}">
                  <a16:creationId xmlns:a16="http://schemas.microsoft.com/office/drawing/2014/main" id="{06FA9B80-3F46-40B0-BD71-ABFAE94C513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6" y="1832"/>
              <a:ext cx="599" cy="4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12" name="Text Box 17">
              <a:extLst>
                <a:ext uri="{FF2B5EF4-FFF2-40B4-BE49-F238E27FC236}">
                  <a16:creationId xmlns:a16="http://schemas.microsoft.com/office/drawing/2014/main" id="{46AC4178-211A-4EDE-8DEC-25ED181E4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0" y="1855"/>
              <a:ext cx="207" cy="3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800">
                <a:latin typeface="Arial" panose="020B0604020202020204" pitchFamily="34" charset="0"/>
              </a:endParaRPr>
            </a:p>
          </p:txBody>
        </p:sp>
      </p:grpSp>
      <p:grpSp>
        <p:nvGrpSpPr>
          <p:cNvPr id="33808" name="Pravá složená závorka 19">
            <a:extLst>
              <a:ext uri="{FF2B5EF4-FFF2-40B4-BE49-F238E27FC236}">
                <a16:creationId xmlns:a16="http://schemas.microsoft.com/office/drawing/2014/main" id="{B0EEA8B6-8AC0-4A61-B053-77F7933F2292}"/>
              </a:ext>
            </a:extLst>
          </p:cNvPr>
          <p:cNvGrpSpPr>
            <a:grpSpLocks/>
          </p:cNvGrpSpPr>
          <p:nvPr/>
        </p:nvGrpSpPr>
        <p:grpSpPr bwMode="auto">
          <a:xfrm>
            <a:off x="3279775" y="3554413"/>
            <a:ext cx="950913" cy="676275"/>
            <a:chOff x="2066" y="2239"/>
            <a:chExt cx="599" cy="426"/>
          </a:xfrm>
        </p:grpSpPr>
        <p:pic>
          <p:nvPicPr>
            <p:cNvPr id="33809" name="Pravá složená závorka 19">
              <a:extLst>
                <a:ext uri="{FF2B5EF4-FFF2-40B4-BE49-F238E27FC236}">
                  <a16:creationId xmlns:a16="http://schemas.microsoft.com/office/drawing/2014/main" id="{CAB79A65-FC53-4587-9FD9-D34971A22EA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6" y="2239"/>
              <a:ext cx="599" cy="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10" name="Text Box 20">
              <a:extLst>
                <a:ext uri="{FF2B5EF4-FFF2-40B4-BE49-F238E27FC236}">
                  <a16:creationId xmlns:a16="http://schemas.microsoft.com/office/drawing/2014/main" id="{49B26CEA-F12E-4601-BCF2-17D4AC1FF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0" y="2260"/>
              <a:ext cx="207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4">
            <a:extLst>
              <a:ext uri="{FF2B5EF4-FFF2-40B4-BE49-F238E27FC236}">
                <a16:creationId xmlns:a16="http://schemas.microsoft.com/office/drawing/2014/main" id="{032EB46D-A094-45AA-B20D-FB4D83A31027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Arial" panose="020B0604020202020204" pitchFamily="34" charset="0"/>
              </a:rPr>
              <a:t>VO FTVS UK v Praze                                   Mgr. Michal Vágner 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11BDE23-17D3-4A7A-ACB6-931C44B0E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13334858-7FFA-4C6F-BBC8-F6165D506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40C4B082-ED63-42C1-BFFF-8F1B8B90E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5A6A15FB-6D63-4512-8455-99034AF0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98CACA8F-121D-4841-AA31-14CBEA229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4902DAA7-3307-44E1-A30D-2E3B8E5FE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3061D214-0C53-4461-85C0-BD8C4EA8D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50" name="Rectangle 10">
            <a:extLst>
              <a:ext uri="{FF2B5EF4-FFF2-40B4-BE49-F238E27FC236}">
                <a16:creationId xmlns:a16="http://schemas.microsoft.com/office/drawing/2014/main" id="{57037D49-63B4-4236-B53D-B5E81B733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51" name="Rectangle 11">
            <a:extLst>
              <a:ext uri="{FF2B5EF4-FFF2-40B4-BE49-F238E27FC236}">
                <a16:creationId xmlns:a16="http://schemas.microsoft.com/office/drawing/2014/main" id="{2913764B-E52A-4B14-9FA2-697EBE83B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C87728F3-DBE2-4B8F-859B-3DAC48701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latin typeface="Arial" panose="020B0604020202020204" pitchFamily="34" charset="0"/>
            </a:endParaRPr>
          </a:p>
        </p:txBody>
      </p:sp>
      <p:sp>
        <p:nvSpPr>
          <p:cNvPr id="35853" name="WordArt 14">
            <a:extLst>
              <a:ext uri="{FF2B5EF4-FFF2-40B4-BE49-F238E27FC236}">
                <a16:creationId xmlns:a16="http://schemas.microsoft.com/office/drawing/2014/main" id="{81A2CC1C-E565-4E78-B901-5D21E23C83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68538" y="333375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Motorické učení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B162522E-81F9-4CB9-836F-95955E03DD17}"/>
              </a:ext>
            </a:extLst>
          </p:cNvPr>
          <p:cNvSpPr/>
          <p:nvPr/>
        </p:nvSpPr>
        <p:spPr>
          <a:xfrm>
            <a:off x="2786063" y="4643438"/>
            <a:ext cx="1214437" cy="8572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800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5CED8526-76D1-4976-9028-99F1279BD550}"/>
              </a:ext>
            </a:extLst>
          </p:cNvPr>
          <p:cNvSpPr/>
          <p:nvPr/>
        </p:nvSpPr>
        <p:spPr>
          <a:xfrm>
            <a:off x="4000500" y="3571875"/>
            <a:ext cx="500063" cy="192881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80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86878F72-3750-4CA3-A7D4-E469A49312B8}"/>
              </a:ext>
            </a:extLst>
          </p:cNvPr>
          <p:cNvSpPr/>
          <p:nvPr/>
        </p:nvSpPr>
        <p:spPr>
          <a:xfrm>
            <a:off x="4500562" y="3571876"/>
            <a:ext cx="2214578" cy="192882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80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0431875E-7CAE-4A38-B2B0-9E6A912CC368}"/>
              </a:ext>
            </a:extLst>
          </p:cNvPr>
          <p:cNvSpPr/>
          <p:nvPr/>
        </p:nvSpPr>
        <p:spPr>
          <a:xfrm>
            <a:off x="6715125" y="2786063"/>
            <a:ext cx="1000125" cy="2714625"/>
          </a:xfrm>
          <a:prstGeom prst="rect">
            <a:avLst/>
          </a:prstGeo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800"/>
          </a:p>
        </p:txBody>
      </p:sp>
      <p:sp>
        <p:nvSpPr>
          <p:cNvPr id="16" name="Volný tvar 15">
            <a:extLst>
              <a:ext uri="{FF2B5EF4-FFF2-40B4-BE49-F238E27FC236}">
                <a16:creationId xmlns:a16="http://schemas.microsoft.com/office/drawing/2014/main" id="{3C0EC178-AF9F-4005-999B-989E9A3890D1}"/>
              </a:ext>
            </a:extLst>
          </p:cNvPr>
          <p:cNvSpPr/>
          <p:nvPr/>
        </p:nvSpPr>
        <p:spPr>
          <a:xfrm>
            <a:off x="2755900" y="2882900"/>
            <a:ext cx="5346700" cy="2387600"/>
          </a:xfrm>
          <a:custGeom>
            <a:avLst/>
            <a:gdLst>
              <a:gd name="connsiteX0" fmla="*/ 0 w 5346700"/>
              <a:gd name="connsiteY0" fmla="*/ 2387600 h 2387600"/>
              <a:gd name="connsiteX1" fmla="*/ 114300 w 5346700"/>
              <a:gd name="connsiteY1" fmla="*/ 2362200 h 2387600"/>
              <a:gd name="connsiteX2" fmla="*/ 190500 w 5346700"/>
              <a:gd name="connsiteY2" fmla="*/ 2311400 h 2387600"/>
              <a:gd name="connsiteX3" fmla="*/ 266700 w 5346700"/>
              <a:gd name="connsiteY3" fmla="*/ 2286000 h 2387600"/>
              <a:gd name="connsiteX4" fmla="*/ 304800 w 5346700"/>
              <a:gd name="connsiteY4" fmla="*/ 2273300 h 2387600"/>
              <a:gd name="connsiteX5" fmla="*/ 431800 w 5346700"/>
              <a:gd name="connsiteY5" fmla="*/ 2260600 h 2387600"/>
              <a:gd name="connsiteX6" fmla="*/ 469900 w 5346700"/>
              <a:gd name="connsiteY6" fmla="*/ 2247900 h 2387600"/>
              <a:gd name="connsiteX7" fmla="*/ 571500 w 5346700"/>
              <a:gd name="connsiteY7" fmla="*/ 2222500 h 2387600"/>
              <a:gd name="connsiteX8" fmla="*/ 711200 w 5346700"/>
              <a:gd name="connsiteY8" fmla="*/ 2133600 h 2387600"/>
              <a:gd name="connsiteX9" fmla="*/ 812800 w 5346700"/>
              <a:gd name="connsiteY9" fmla="*/ 2095500 h 2387600"/>
              <a:gd name="connsiteX10" fmla="*/ 863600 w 5346700"/>
              <a:gd name="connsiteY10" fmla="*/ 2082800 h 2387600"/>
              <a:gd name="connsiteX11" fmla="*/ 939800 w 5346700"/>
              <a:gd name="connsiteY11" fmla="*/ 2032000 h 2387600"/>
              <a:gd name="connsiteX12" fmla="*/ 965200 w 5346700"/>
              <a:gd name="connsiteY12" fmla="*/ 1993900 h 2387600"/>
              <a:gd name="connsiteX13" fmla="*/ 1003300 w 5346700"/>
              <a:gd name="connsiteY13" fmla="*/ 1981200 h 2387600"/>
              <a:gd name="connsiteX14" fmla="*/ 1143000 w 5346700"/>
              <a:gd name="connsiteY14" fmla="*/ 1968500 h 2387600"/>
              <a:gd name="connsiteX15" fmla="*/ 1206500 w 5346700"/>
              <a:gd name="connsiteY15" fmla="*/ 1955800 h 2387600"/>
              <a:gd name="connsiteX16" fmla="*/ 1231900 w 5346700"/>
              <a:gd name="connsiteY16" fmla="*/ 1917700 h 2387600"/>
              <a:gd name="connsiteX17" fmla="*/ 1295400 w 5346700"/>
              <a:gd name="connsiteY17" fmla="*/ 1689100 h 2387600"/>
              <a:gd name="connsiteX18" fmla="*/ 1409700 w 5346700"/>
              <a:gd name="connsiteY18" fmla="*/ 1612900 h 2387600"/>
              <a:gd name="connsiteX19" fmla="*/ 1447800 w 5346700"/>
              <a:gd name="connsiteY19" fmla="*/ 1587500 h 2387600"/>
              <a:gd name="connsiteX20" fmla="*/ 1485900 w 5346700"/>
              <a:gd name="connsiteY20" fmla="*/ 1562100 h 2387600"/>
              <a:gd name="connsiteX21" fmla="*/ 1524000 w 5346700"/>
              <a:gd name="connsiteY21" fmla="*/ 1409700 h 2387600"/>
              <a:gd name="connsiteX22" fmla="*/ 1600200 w 5346700"/>
              <a:gd name="connsiteY22" fmla="*/ 1358900 h 2387600"/>
              <a:gd name="connsiteX23" fmla="*/ 1638300 w 5346700"/>
              <a:gd name="connsiteY23" fmla="*/ 1333500 h 2387600"/>
              <a:gd name="connsiteX24" fmla="*/ 1663700 w 5346700"/>
              <a:gd name="connsiteY24" fmla="*/ 1295400 h 2387600"/>
              <a:gd name="connsiteX25" fmla="*/ 1701800 w 5346700"/>
              <a:gd name="connsiteY25" fmla="*/ 1257300 h 2387600"/>
              <a:gd name="connsiteX26" fmla="*/ 1739900 w 5346700"/>
              <a:gd name="connsiteY26" fmla="*/ 1168400 h 2387600"/>
              <a:gd name="connsiteX27" fmla="*/ 2082800 w 5346700"/>
              <a:gd name="connsiteY27" fmla="*/ 1130300 h 2387600"/>
              <a:gd name="connsiteX28" fmla="*/ 2628900 w 5346700"/>
              <a:gd name="connsiteY28" fmla="*/ 1117600 h 2387600"/>
              <a:gd name="connsiteX29" fmla="*/ 3619500 w 5346700"/>
              <a:gd name="connsiteY29" fmla="*/ 1104900 h 2387600"/>
              <a:gd name="connsiteX30" fmla="*/ 3657600 w 5346700"/>
              <a:gd name="connsiteY30" fmla="*/ 1130300 h 2387600"/>
              <a:gd name="connsiteX31" fmla="*/ 3924300 w 5346700"/>
              <a:gd name="connsiteY31" fmla="*/ 1130300 h 2387600"/>
              <a:gd name="connsiteX32" fmla="*/ 4013200 w 5346700"/>
              <a:gd name="connsiteY32" fmla="*/ 1041400 h 2387600"/>
              <a:gd name="connsiteX33" fmla="*/ 4064000 w 5346700"/>
              <a:gd name="connsiteY33" fmla="*/ 965200 h 2387600"/>
              <a:gd name="connsiteX34" fmla="*/ 4089400 w 5346700"/>
              <a:gd name="connsiteY34" fmla="*/ 927100 h 2387600"/>
              <a:gd name="connsiteX35" fmla="*/ 4127500 w 5346700"/>
              <a:gd name="connsiteY35" fmla="*/ 901700 h 2387600"/>
              <a:gd name="connsiteX36" fmla="*/ 4178300 w 5346700"/>
              <a:gd name="connsiteY36" fmla="*/ 838200 h 2387600"/>
              <a:gd name="connsiteX37" fmla="*/ 4241800 w 5346700"/>
              <a:gd name="connsiteY37" fmla="*/ 774700 h 2387600"/>
              <a:gd name="connsiteX38" fmla="*/ 4279900 w 5346700"/>
              <a:gd name="connsiteY38" fmla="*/ 1092200 h 2387600"/>
              <a:gd name="connsiteX39" fmla="*/ 4318000 w 5346700"/>
              <a:gd name="connsiteY39" fmla="*/ 1168400 h 2387600"/>
              <a:gd name="connsiteX40" fmla="*/ 4330700 w 5346700"/>
              <a:gd name="connsiteY40" fmla="*/ 1206500 h 2387600"/>
              <a:gd name="connsiteX41" fmla="*/ 4343400 w 5346700"/>
              <a:gd name="connsiteY41" fmla="*/ 1308100 h 2387600"/>
              <a:gd name="connsiteX42" fmla="*/ 4356100 w 5346700"/>
              <a:gd name="connsiteY42" fmla="*/ 1346200 h 2387600"/>
              <a:gd name="connsiteX43" fmla="*/ 4368800 w 5346700"/>
              <a:gd name="connsiteY43" fmla="*/ 1397000 h 2387600"/>
              <a:gd name="connsiteX44" fmla="*/ 4445000 w 5346700"/>
              <a:gd name="connsiteY44" fmla="*/ 1384300 h 2387600"/>
              <a:gd name="connsiteX45" fmla="*/ 4470400 w 5346700"/>
              <a:gd name="connsiteY45" fmla="*/ 1308100 h 2387600"/>
              <a:gd name="connsiteX46" fmla="*/ 4483100 w 5346700"/>
              <a:gd name="connsiteY46" fmla="*/ 812800 h 2387600"/>
              <a:gd name="connsiteX47" fmla="*/ 4495800 w 5346700"/>
              <a:gd name="connsiteY47" fmla="*/ 774700 h 2387600"/>
              <a:gd name="connsiteX48" fmla="*/ 4546600 w 5346700"/>
              <a:gd name="connsiteY48" fmla="*/ 762000 h 2387600"/>
              <a:gd name="connsiteX49" fmla="*/ 4584700 w 5346700"/>
              <a:gd name="connsiteY49" fmla="*/ 749300 h 2387600"/>
              <a:gd name="connsiteX50" fmla="*/ 4699000 w 5346700"/>
              <a:gd name="connsiteY50" fmla="*/ 838200 h 2387600"/>
              <a:gd name="connsiteX51" fmla="*/ 4737100 w 5346700"/>
              <a:gd name="connsiteY51" fmla="*/ 863600 h 2387600"/>
              <a:gd name="connsiteX52" fmla="*/ 4775200 w 5346700"/>
              <a:gd name="connsiteY52" fmla="*/ 914400 h 2387600"/>
              <a:gd name="connsiteX53" fmla="*/ 4838700 w 5346700"/>
              <a:gd name="connsiteY53" fmla="*/ 1041400 h 2387600"/>
              <a:gd name="connsiteX54" fmla="*/ 4851400 w 5346700"/>
              <a:gd name="connsiteY54" fmla="*/ 1409700 h 2387600"/>
              <a:gd name="connsiteX55" fmla="*/ 4876800 w 5346700"/>
              <a:gd name="connsiteY55" fmla="*/ 1485900 h 2387600"/>
              <a:gd name="connsiteX56" fmla="*/ 4902200 w 5346700"/>
              <a:gd name="connsiteY56" fmla="*/ 1562100 h 2387600"/>
              <a:gd name="connsiteX57" fmla="*/ 4914900 w 5346700"/>
              <a:gd name="connsiteY57" fmla="*/ 1600200 h 2387600"/>
              <a:gd name="connsiteX58" fmla="*/ 4927600 w 5346700"/>
              <a:gd name="connsiteY58" fmla="*/ 1676400 h 2387600"/>
              <a:gd name="connsiteX59" fmla="*/ 4978400 w 5346700"/>
              <a:gd name="connsiteY59" fmla="*/ 1638300 h 2387600"/>
              <a:gd name="connsiteX60" fmla="*/ 5016500 w 5346700"/>
              <a:gd name="connsiteY60" fmla="*/ 1600200 h 2387600"/>
              <a:gd name="connsiteX61" fmla="*/ 5054600 w 5346700"/>
              <a:gd name="connsiteY61" fmla="*/ 1587500 h 2387600"/>
              <a:gd name="connsiteX62" fmla="*/ 5092700 w 5346700"/>
              <a:gd name="connsiteY62" fmla="*/ 1562100 h 2387600"/>
              <a:gd name="connsiteX63" fmla="*/ 5092700 w 5346700"/>
              <a:gd name="connsiteY63" fmla="*/ 850900 h 2387600"/>
              <a:gd name="connsiteX64" fmla="*/ 5016500 w 5346700"/>
              <a:gd name="connsiteY64" fmla="*/ 711200 h 2387600"/>
              <a:gd name="connsiteX65" fmla="*/ 5003800 w 5346700"/>
              <a:gd name="connsiteY65" fmla="*/ 673100 h 2387600"/>
              <a:gd name="connsiteX66" fmla="*/ 5080000 w 5346700"/>
              <a:gd name="connsiteY66" fmla="*/ 139700 h 2387600"/>
              <a:gd name="connsiteX67" fmla="*/ 5143500 w 5346700"/>
              <a:gd name="connsiteY67" fmla="*/ 127000 h 2387600"/>
              <a:gd name="connsiteX68" fmla="*/ 5219700 w 5346700"/>
              <a:gd name="connsiteY68" fmla="*/ 76200 h 2387600"/>
              <a:gd name="connsiteX69" fmla="*/ 5257800 w 5346700"/>
              <a:gd name="connsiteY69" fmla="*/ 50800 h 2387600"/>
              <a:gd name="connsiteX70" fmla="*/ 5295900 w 5346700"/>
              <a:gd name="connsiteY70" fmla="*/ 38100 h 2387600"/>
              <a:gd name="connsiteX71" fmla="*/ 5346700 w 5346700"/>
              <a:gd name="connsiteY71" fmla="*/ 0 h 238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5346700" h="2387600">
                <a:moveTo>
                  <a:pt x="0" y="2387600"/>
                </a:moveTo>
                <a:cubicBezTo>
                  <a:pt x="38100" y="2379133"/>
                  <a:pt x="78062" y="2376695"/>
                  <a:pt x="114300" y="2362200"/>
                </a:cubicBezTo>
                <a:cubicBezTo>
                  <a:pt x="142644" y="2350863"/>
                  <a:pt x="161540" y="2321053"/>
                  <a:pt x="190500" y="2311400"/>
                </a:cubicBezTo>
                <a:lnTo>
                  <a:pt x="266700" y="2286000"/>
                </a:lnTo>
                <a:cubicBezTo>
                  <a:pt x="279400" y="2281767"/>
                  <a:pt x="291479" y="2274632"/>
                  <a:pt x="304800" y="2273300"/>
                </a:cubicBezTo>
                <a:lnTo>
                  <a:pt x="431800" y="2260600"/>
                </a:lnTo>
                <a:cubicBezTo>
                  <a:pt x="444500" y="2256367"/>
                  <a:pt x="456985" y="2251422"/>
                  <a:pt x="469900" y="2247900"/>
                </a:cubicBezTo>
                <a:cubicBezTo>
                  <a:pt x="503579" y="2238715"/>
                  <a:pt x="571500" y="2222500"/>
                  <a:pt x="571500" y="2222500"/>
                </a:cubicBezTo>
                <a:cubicBezTo>
                  <a:pt x="575080" y="2220113"/>
                  <a:pt x="696852" y="2137187"/>
                  <a:pt x="711200" y="2133600"/>
                </a:cubicBezTo>
                <a:cubicBezTo>
                  <a:pt x="841595" y="2101001"/>
                  <a:pt x="679976" y="2145309"/>
                  <a:pt x="812800" y="2095500"/>
                </a:cubicBezTo>
                <a:cubicBezTo>
                  <a:pt x="829143" y="2089371"/>
                  <a:pt x="846667" y="2087033"/>
                  <a:pt x="863600" y="2082800"/>
                </a:cubicBezTo>
                <a:cubicBezTo>
                  <a:pt x="889000" y="2065867"/>
                  <a:pt x="922867" y="2057400"/>
                  <a:pt x="939800" y="2032000"/>
                </a:cubicBezTo>
                <a:cubicBezTo>
                  <a:pt x="948267" y="2019300"/>
                  <a:pt x="953281" y="2003435"/>
                  <a:pt x="965200" y="1993900"/>
                </a:cubicBezTo>
                <a:cubicBezTo>
                  <a:pt x="975653" y="1985537"/>
                  <a:pt x="990048" y="1983093"/>
                  <a:pt x="1003300" y="1981200"/>
                </a:cubicBezTo>
                <a:cubicBezTo>
                  <a:pt x="1049589" y="1974587"/>
                  <a:pt x="1096433" y="1972733"/>
                  <a:pt x="1143000" y="1968500"/>
                </a:cubicBezTo>
                <a:cubicBezTo>
                  <a:pt x="1164167" y="1964267"/>
                  <a:pt x="1187758" y="1966510"/>
                  <a:pt x="1206500" y="1955800"/>
                </a:cubicBezTo>
                <a:cubicBezTo>
                  <a:pt x="1219752" y="1948227"/>
                  <a:pt x="1228907" y="1932667"/>
                  <a:pt x="1231900" y="1917700"/>
                </a:cubicBezTo>
                <a:cubicBezTo>
                  <a:pt x="1246352" y="1845440"/>
                  <a:pt x="1216793" y="1741505"/>
                  <a:pt x="1295400" y="1689100"/>
                </a:cubicBezTo>
                <a:lnTo>
                  <a:pt x="1409700" y="1612900"/>
                </a:lnTo>
                <a:lnTo>
                  <a:pt x="1447800" y="1587500"/>
                </a:lnTo>
                <a:lnTo>
                  <a:pt x="1485900" y="1562100"/>
                </a:lnTo>
                <a:cubicBezTo>
                  <a:pt x="1491270" y="1513767"/>
                  <a:pt x="1480925" y="1447390"/>
                  <a:pt x="1524000" y="1409700"/>
                </a:cubicBezTo>
                <a:cubicBezTo>
                  <a:pt x="1546974" y="1389598"/>
                  <a:pt x="1574800" y="1375833"/>
                  <a:pt x="1600200" y="1358900"/>
                </a:cubicBezTo>
                <a:lnTo>
                  <a:pt x="1638300" y="1333500"/>
                </a:lnTo>
                <a:cubicBezTo>
                  <a:pt x="1646767" y="1320800"/>
                  <a:pt x="1653929" y="1307126"/>
                  <a:pt x="1663700" y="1295400"/>
                </a:cubicBezTo>
                <a:cubicBezTo>
                  <a:pt x="1675198" y="1281602"/>
                  <a:pt x="1692889" y="1272894"/>
                  <a:pt x="1701800" y="1257300"/>
                </a:cubicBezTo>
                <a:cubicBezTo>
                  <a:pt x="1740663" y="1189291"/>
                  <a:pt x="1685177" y="1223123"/>
                  <a:pt x="1739900" y="1168400"/>
                </a:cubicBezTo>
                <a:cubicBezTo>
                  <a:pt x="1819863" y="1088437"/>
                  <a:pt x="2047537" y="1131353"/>
                  <a:pt x="2082800" y="1130300"/>
                </a:cubicBezTo>
                <a:lnTo>
                  <a:pt x="2628900" y="1117600"/>
                </a:lnTo>
                <a:cubicBezTo>
                  <a:pt x="2994287" y="995804"/>
                  <a:pt x="2678329" y="1091828"/>
                  <a:pt x="3619500" y="1104900"/>
                </a:cubicBezTo>
                <a:cubicBezTo>
                  <a:pt x="3632200" y="1113367"/>
                  <a:pt x="3643948" y="1123474"/>
                  <a:pt x="3657600" y="1130300"/>
                </a:cubicBezTo>
                <a:cubicBezTo>
                  <a:pt x="3734951" y="1168975"/>
                  <a:pt x="3871320" y="1133243"/>
                  <a:pt x="3924300" y="1130300"/>
                </a:cubicBezTo>
                <a:cubicBezTo>
                  <a:pt x="3991360" y="1107947"/>
                  <a:pt x="3954974" y="1128739"/>
                  <a:pt x="4013200" y="1041400"/>
                </a:cubicBezTo>
                <a:lnTo>
                  <a:pt x="4064000" y="965200"/>
                </a:lnTo>
                <a:cubicBezTo>
                  <a:pt x="4072467" y="952500"/>
                  <a:pt x="4076700" y="935567"/>
                  <a:pt x="4089400" y="927100"/>
                </a:cubicBezTo>
                <a:lnTo>
                  <a:pt x="4127500" y="901700"/>
                </a:lnTo>
                <a:cubicBezTo>
                  <a:pt x="4152224" y="827527"/>
                  <a:pt x="4120855" y="895645"/>
                  <a:pt x="4178300" y="838200"/>
                </a:cubicBezTo>
                <a:cubicBezTo>
                  <a:pt x="4262967" y="753533"/>
                  <a:pt x="4140200" y="842433"/>
                  <a:pt x="4241800" y="774700"/>
                </a:cubicBezTo>
                <a:cubicBezTo>
                  <a:pt x="4320808" y="893212"/>
                  <a:pt x="4254940" y="780202"/>
                  <a:pt x="4279900" y="1092200"/>
                </a:cubicBezTo>
                <a:cubicBezTo>
                  <a:pt x="4282940" y="1130202"/>
                  <a:pt x="4301691" y="1135783"/>
                  <a:pt x="4318000" y="1168400"/>
                </a:cubicBezTo>
                <a:cubicBezTo>
                  <a:pt x="4323987" y="1180374"/>
                  <a:pt x="4326467" y="1193800"/>
                  <a:pt x="4330700" y="1206500"/>
                </a:cubicBezTo>
                <a:cubicBezTo>
                  <a:pt x="4334933" y="1240367"/>
                  <a:pt x="4337295" y="1274520"/>
                  <a:pt x="4343400" y="1308100"/>
                </a:cubicBezTo>
                <a:cubicBezTo>
                  <a:pt x="4345795" y="1321271"/>
                  <a:pt x="4352422" y="1333328"/>
                  <a:pt x="4356100" y="1346200"/>
                </a:cubicBezTo>
                <a:cubicBezTo>
                  <a:pt x="4360895" y="1362983"/>
                  <a:pt x="4364567" y="1380067"/>
                  <a:pt x="4368800" y="1397000"/>
                </a:cubicBezTo>
                <a:cubicBezTo>
                  <a:pt x="4394200" y="1392767"/>
                  <a:pt x="4425621" y="1401257"/>
                  <a:pt x="4445000" y="1384300"/>
                </a:cubicBezTo>
                <a:cubicBezTo>
                  <a:pt x="4465149" y="1366669"/>
                  <a:pt x="4470400" y="1308100"/>
                  <a:pt x="4470400" y="1308100"/>
                </a:cubicBezTo>
                <a:cubicBezTo>
                  <a:pt x="4474633" y="1143000"/>
                  <a:pt x="4475244" y="977767"/>
                  <a:pt x="4483100" y="812800"/>
                </a:cubicBezTo>
                <a:cubicBezTo>
                  <a:pt x="4483737" y="799428"/>
                  <a:pt x="4485347" y="783063"/>
                  <a:pt x="4495800" y="774700"/>
                </a:cubicBezTo>
                <a:cubicBezTo>
                  <a:pt x="4509430" y="763796"/>
                  <a:pt x="4529817" y="766795"/>
                  <a:pt x="4546600" y="762000"/>
                </a:cubicBezTo>
                <a:cubicBezTo>
                  <a:pt x="4559472" y="758322"/>
                  <a:pt x="4572000" y="753533"/>
                  <a:pt x="4584700" y="749300"/>
                </a:cubicBezTo>
                <a:cubicBezTo>
                  <a:pt x="4688804" y="784001"/>
                  <a:pt x="4527668" y="723979"/>
                  <a:pt x="4699000" y="838200"/>
                </a:cubicBezTo>
                <a:cubicBezTo>
                  <a:pt x="4711700" y="846667"/>
                  <a:pt x="4726307" y="852807"/>
                  <a:pt x="4737100" y="863600"/>
                </a:cubicBezTo>
                <a:cubicBezTo>
                  <a:pt x="4752067" y="878567"/>
                  <a:pt x="4763459" y="896788"/>
                  <a:pt x="4775200" y="914400"/>
                </a:cubicBezTo>
                <a:cubicBezTo>
                  <a:pt x="4816724" y="976686"/>
                  <a:pt x="4811802" y="974156"/>
                  <a:pt x="4838700" y="1041400"/>
                </a:cubicBezTo>
                <a:cubicBezTo>
                  <a:pt x="4842933" y="1164167"/>
                  <a:pt x="4840909" y="1287309"/>
                  <a:pt x="4851400" y="1409700"/>
                </a:cubicBezTo>
                <a:cubicBezTo>
                  <a:pt x="4853687" y="1436376"/>
                  <a:pt x="4868333" y="1460500"/>
                  <a:pt x="4876800" y="1485900"/>
                </a:cubicBezTo>
                <a:lnTo>
                  <a:pt x="4902200" y="1562100"/>
                </a:lnTo>
                <a:cubicBezTo>
                  <a:pt x="4906433" y="1574800"/>
                  <a:pt x="4912699" y="1586995"/>
                  <a:pt x="4914900" y="1600200"/>
                </a:cubicBezTo>
                <a:lnTo>
                  <a:pt x="4927600" y="1676400"/>
                </a:lnTo>
                <a:cubicBezTo>
                  <a:pt x="4944533" y="1663700"/>
                  <a:pt x="4962329" y="1652075"/>
                  <a:pt x="4978400" y="1638300"/>
                </a:cubicBezTo>
                <a:cubicBezTo>
                  <a:pt x="4992037" y="1626611"/>
                  <a:pt x="5001556" y="1610163"/>
                  <a:pt x="5016500" y="1600200"/>
                </a:cubicBezTo>
                <a:cubicBezTo>
                  <a:pt x="5027639" y="1592774"/>
                  <a:pt x="5042626" y="1593487"/>
                  <a:pt x="5054600" y="1587500"/>
                </a:cubicBezTo>
                <a:cubicBezTo>
                  <a:pt x="5068252" y="1580674"/>
                  <a:pt x="5080000" y="1570567"/>
                  <a:pt x="5092700" y="1562100"/>
                </a:cubicBezTo>
                <a:cubicBezTo>
                  <a:pt x="5145957" y="1295813"/>
                  <a:pt x="5123752" y="1430538"/>
                  <a:pt x="5092700" y="850900"/>
                </a:cubicBezTo>
                <a:cubicBezTo>
                  <a:pt x="5089336" y="788106"/>
                  <a:pt x="5035256" y="767469"/>
                  <a:pt x="5016500" y="711200"/>
                </a:cubicBezTo>
                <a:lnTo>
                  <a:pt x="5003800" y="673100"/>
                </a:lnTo>
                <a:cubicBezTo>
                  <a:pt x="5010022" y="430443"/>
                  <a:pt x="4875944" y="221322"/>
                  <a:pt x="5080000" y="139700"/>
                </a:cubicBezTo>
                <a:cubicBezTo>
                  <a:pt x="5100042" y="131683"/>
                  <a:pt x="5122333" y="131233"/>
                  <a:pt x="5143500" y="127000"/>
                </a:cubicBezTo>
                <a:lnTo>
                  <a:pt x="5219700" y="76200"/>
                </a:lnTo>
                <a:cubicBezTo>
                  <a:pt x="5232400" y="67733"/>
                  <a:pt x="5243320" y="55627"/>
                  <a:pt x="5257800" y="50800"/>
                </a:cubicBezTo>
                <a:cubicBezTo>
                  <a:pt x="5270500" y="46567"/>
                  <a:pt x="5283926" y="44087"/>
                  <a:pt x="5295900" y="38100"/>
                </a:cubicBezTo>
                <a:cubicBezTo>
                  <a:pt x="5324621" y="23740"/>
                  <a:pt x="5328840" y="17860"/>
                  <a:pt x="5346700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sz="800" dirty="0">
              <a:solidFill>
                <a:srgbClr val="FFC000"/>
              </a:solidFill>
            </a:endParaRPr>
          </a:p>
        </p:txBody>
      </p:sp>
      <p:sp>
        <p:nvSpPr>
          <p:cNvPr id="87054" name="Text Box 13">
            <a:extLst>
              <a:ext uri="{FF2B5EF4-FFF2-40B4-BE49-F238E27FC236}">
                <a16:creationId xmlns:a16="http://schemas.microsoft.com/office/drawing/2014/main" id="{F5C04330-A008-437A-AEC6-4C7D3D165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282" y="1785926"/>
            <a:ext cx="8572559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u="sng" dirty="0">
                <a:solidFill>
                  <a:schemeClr val="bg1"/>
                </a:solidFill>
                <a:latin typeface="Arial" charset="0"/>
              </a:rPr>
              <a:t>Křivka motorického učení</a:t>
            </a:r>
          </a:p>
          <a:p>
            <a:pPr>
              <a:defRPr/>
            </a:pPr>
            <a:endParaRPr lang="cs-CZ" sz="800" b="1" u="sng" dirty="0">
              <a:solidFill>
                <a:schemeClr val="bg1"/>
              </a:solidFill>
              <a:latin typeface="Arial" charset="0"/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</a:rPr>
              <a:t>                                                                      Stádium výkyvů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</a:rPr>
              <a:t>                                                    </a:t>
            </a:r>
          </a:p>
          <a:p>
            <a:pPr lvl="8"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</a:rPr>
              <a:t>	Plateau</a:t>
            </a:r>
            <a:endParaRPr lang="cs-CZ" sz="1200" dirty="0">
              <a:solidFill>
                <a:schemeClr val="bg1"/>
              </a:solidFill>
              <a:latin typeface="Arial" charset="0"/>
            </a:endParaRP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</a:rPr>
              <a:t>	       Stádium výkonu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 </a:t>
            </a:r>
            <a:endParaRPr lang="cs-CZ" sz="2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Char char="-"/>
              <a:defRPr/>
            </a:pPr>
            <a:endParaRPr lang="cs-CZ" sz="1200" dirty="0">
              <a:solidFill>
                <a:schemeClr val="bg1"/>
              </a:solidFill>
              <a:latin typeface="Arial" charset="0"/>
            </a:endParaRPr>
          </a:p>
          <a:p>
            <a:pPr>
              <a:defRPr/>
            </a:pPr>
            <a:endParaRPr lang="cs-CZ" sz="1200" dirty="0">
              <a:solidFill>
                <a:schemeClr val="bg1"/>
              </a:solidFill>
              <a:latin typeface="Arial" charset="0"/>
            </a:endParaRPr>
          </a:p>
          <a:p>
            <a:pPr>
              <a:defRPr/>
            </a:pPr>
            <a:endParaRPr lang="cs-CZ" sz="1200" dirty="0">
              <a:solidFill>
                <a:schemeClr val="bg1"/>
              </a:solidFill>
              <a:latin typeface="Arial" charset="0"/>
            </a:endParaRPr>
          </a:p>
          <a:p>
            <a:pPr>
              <a:defRPr/>
            </a:pPr>
            <a:r>
              <a:rPr lang="cs-CZ" sz="2200" dirty="0">
                <a:solidFill>
                  <a:schemeClr val="bg1"/>
                </a:solidFill>
                <a:latin typeface="Arial" charset="0"/>
              </a:rPr>
              <a:t>Stádium objevu dovednosti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E8680ECA-32EA-4060-BD0E-750F9EEB16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25487"/>
          </a:xfrm>
        </p:spPr>
        <p:txBody>
          <a:bodyPr anchor="b"/>
          <a:lstStyle/>
          <a:p>
            <a:pPr eaLnBrk="1" hangingPunct="1"/>
            <a:r>
              <a:rPr lang="cs-CZ" altLang="cs-CZ" sz="3200" dirty="0">
                <a:solidFill>
                  <a:schemeClr val="bg1"/>
                </a:solidFill>
              </a:rPr>
              <a:t>Začlenění STP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D44212-FF54-45E5-852E-DD116A1B36CA}"/>
              </a:ext>
            </a:extLst>
          </p:cNvPr>
          <p:cNvSpPr txBox="1"/>
          <p:nvPr/>
        </p:nvSpPr>
        <p:spPr>
          <a:xfrm>
            <a:off x="626853" y="2064589"/>
            <a:ext cx="8105954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>
                <a:solidFill>
                  <a:srgbClr val="FFFF00"/>
                </a:solidFill>
                <a:latin typeface="Arial"/>
                <a:cs typeface="Arial"/>
              </a:rPr>
              <a:t>Cíl:</a:t>
            </a:r>
            <a:r>
              <a:rPr lang="cs-CZ" sz="2400" dirty="0">
                <a:latin typeface="Arial"/>
                <a:cs typeface="Arial"/>
              </a:rPr>
              <a:t> </a:t>
            </a: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zakotvení STP, témata STP, pochopení systémového pojetí pohybu a jeho ovlivňujících činitelů včetně taxonomie a struktury výkonu</a:t>
            </a:r>
            <a:endParaRPr lang="cs-CZ" sz="2400" dirty="0">
              <a:solidFill>
                <a:schemeClr val="bg1"/>
              </a:solidFill>
              <a:cs typeface="Arial"/>
            </a:endParaRPr>
          </a:p>
          <a:p>
            <a:endParaRPr lang="cs-CZ" sz="2400" dirty="0">
              <a:solidFill>
                <a:srgbClr val="FFFF00"/>
              </a:solidFill>
              <a:latin typeface="Arial"/>
              <a:cs typeface="Arial"/>
            </a:endParaRPr>
          </a:p>
          <a:p>
            <a:r>
              <a:rPr lang="cs-CZ" sz="2400" dirty="0">
                <a:solidFill>
                  <a:srgbClr val="FFFF00"/>
                </a:solidFill>
                <a:latin typeface="Arial"/>
                <a:cs typeface="Arial"/>
              </a:rPr>
              <a:t>Průběh:</a:t>
            </a: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 vysvětlení systému vševojskové přípravy, riziková témata a jejich specifika, taxonomie, struktura výkonu, motorické učení, energetické krytí</a:t>
            </a:r>
            <a:endParaRPr lang="cs-CZ" dirty="0">
              <a:solidFill>
                <a:schemeClr val="bg1"/>
              </a:solidFill>
            </a:endParaRPr>
          </a:p>
          <a:p>
            <a:endParaRPr lang="cs-CZ"/>
          </a:p>
          <a:p>
            <a:r>
              <a:rPr lang="cs-CZ" sz="2400" dirty="0">
                <a:solidFill>
                  <a:srgbClr val="FFFF00"/>
                </a:solidFill>
                <a:latin typeface="Arial"/>
                <a:cs typeface="Arial"/>
              </a:rPr>
              <a:t>Otázky:</a:t>
            </a:r>
            <a:r>
              <a:rPr lang="cs-CZ" sz="2400" dirty="0">
                <a:solidFill>
                  <a:schemeClr val="bg1"/>
                </a:solidFill>
                <a:latin typeface="Arial"/>
                <a:cs typeface="Arial"/>
              </a:rPr>
              <a:t> vševojskový výcvik a témata STP, ovlivňující činitelé pohybu, struktura výkonu, druhy a fáze motorického učení, energetické zabezpečení  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895F5BE-A666-4951-9322-C68DA4F769D8}"/>
              </a:ext>
            </a:extLst>
          </p:cNvPr>
          <p:cNvSpPr/>
          <p:nvPr/>
        </p:nvSpPr>
        <p:spPr>
          <a:xfrm>
            <a:off x="714375" y="1571625"/>
            <a:ext cx="7715250" cy="62785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000" b="1" dirty="0">
                <a:solidFill>
                  <a:srgbClr val="FFFF00"/>
                </a:solidFill>
                <a:latin typeface="+mn-lt"/>
              </a:rPr>
              <a:t>Anaerobní procesy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	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Aerobní procesy</a:t>
            </a:r>
          </a:p>
          <a:p>
            <a:pPr eaLnBrk="1" hangingPunct="1">
              <a:lnSpc>
                <a:spcPct val="150000"/>
              </a:lnSpc>
              <a:defRPr/>
            </a:pPr>
            <a:endParaRPr lang="cs-CZ" sz="20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ATP-CP systém </a:t>
            </a: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–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anaerobní způsob získávání energie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	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LA systém </a:t>
            </a: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-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anaerobní způsob získávání energie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     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štěpení glykogenu, konečný produkt = LA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O</a:t>
            </a:r>
            <a:r>
              <a:rPr lang="cs-CZ" sz="2400" b="1" u="sng" baseline="-25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2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systém 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– štěpení za přítomnosti kyslíku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       konečný produkt voda a CO</a:t>
            </a:r>
            <a:r>
              <a:rPr lang="cs-CZ" sz="2400" baseline="-25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2 </a:t>
            </a: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cs-CZ" sz="2000" b="1" u="sng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cs-CZ" sz="20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7891" name="WordArt 5">
            <a:extLst>
              <a:ext uri="{FF2B5EF4-FFF2-40B4-BE49-F238E27FC236}">
                <a16:creationId xmlns:a16="http://schemas.microsoft.com/office/drawing/2014/main" id="{1D47084D-0577-4634-9DB7-B4F21461A1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Energetické  zabezpečení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F73044A-93C3-43EF-AAD1-B482B71E51C8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1285875"/>
          <a:ext cx="6500813" cy="540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115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Doba činnosti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ATC-CP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LA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u="non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O</a:t>
                      </a:r>
                      <a:r>
                        <a:rPr lang="cs-CZ" sz="2000" b="1" u="none" baseline="-25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2</a:t>
                      </a:r>
                      <a:endParaRPr lang="cs-CZ" sz="2000" u="none" dirty="0"/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5 s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u="sng" dirty="0"/>
                        <a:t>85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10 s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u="sng" dirty="0"/>
                        <a:t>50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35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15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30 s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15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u="sng" dirty="0"/>
                        <a:t>65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1 min.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8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62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30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2 min.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46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u="sng" dirty="0"/>
                        <a:t>50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4 min.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28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70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10 min.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u="sng" dirty="0"/>
                        <a:t>90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30 min.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95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1 hod.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98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1115">
                <a:tc>
                  <a:txBody>
                    <a:bodyPr/>
                    <a:lstStyle/>
                    <a:p>
                      <a:r>
                        <a:rPr lang="cs-CZ" sz="2000" dirty="0"/>
                        <a:t>2 hod.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99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0000" name="WordArt 5">
            <a:extLst>
              <a:ext uri="{FF2B5EF4-FFF2-40B4-BE49-F238E27FC236}">
                <a16:creationId xmlns:a16="http://schemas.microsoft.com/office/drawing/2014/main" id="{9A3844F8-DF70-4763-8022-7E5CA69CFB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Energetické  zabezpečení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WordArt 5">
            <a:extLst>
              <a:ext uri="{FF2B5EF4-FFF2-40B4-BE49-F238E27FC236}">
                <a16:creationId xmlns:a16="http://schemas.microsoft.com/office/drawing/2014/main" id="{AC242785-0FC1-417D-AF78-735E704B15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Energetické  krytí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D536FB-C5F3-453E-8E64-CA9685D7E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34" y="1785926"/>
            <a:ext cx="8229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Spotřeba energie a kyslíku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Závisí na 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rychlosti provádění, 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	obtížnosti provádění, 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		vnějších překážkách, technice pohybu, 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				úrovni a zkušenosti</a:t>
            </a:r>
          </a:p>
          <a:p>
            <a:pPr lvl="1"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lvl="1"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3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5">
            <a:extLst>
              <a:ext uri="{FF2B5EF4-FFF2-40B4-BE49-F238E27FC236}">
                <a16:creationId xmlns:a16="http://schemas.microsoft.com/office/drawing/2014/main" id="{49A3A9D2-EA0C-4C30-85E2-9DD834CD27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Energetické  krytí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09DDC9-1BC4-49CB-AB01-25CC2AE9A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34" y="1785926"/>
            <a:ext cx="822960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Srdeční frekvence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U sportovního pojetí 142-170 tepů/min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Při krátkodobém výkonu až 190 tepů/min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Ovlivněno strachem, stresem,….</a:t>
            </a:r>
          </a:p>
          <a:p>
            <a:pPr lvl="1"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r>
              <a:rPr lang="cs-CZ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Laktát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Produkce velkých svalových skupin 8 – 13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mmol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/l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Produkce malých skupin kolem 4-5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mmol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/l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0AFC8-FE5C-4366-A42F-21658C72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189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cs typeface="Calibri"/>
              </a:rPr>
              <a:t>Otázky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271309D-BBD3-44ED-8E4B-2C9ECDB9F954}"/>
              </a:ext>
            </a:extLst>
          </p:cNvPr>
          <p:cNvSpPr txBox="1"/>
          <p:nvPr/>
        </p:nvSpPr>
        <p:spPr>
          <a:xfrm>
            <a:off x="914400" y="1561381"/>
            <a:ext cx="7502105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Co je vševojskový výcvik?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Vyjmenujte témata STP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Jaké mohou být ovlivňující činitelé pohybového výkonu?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Složky struktury pohybového výkonu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Jaké znáte druhy motorického učení?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Fáze motorického učení</a:t>
            </a:r>
          </a:p>
          <a:p>
            <a:r>
              <a:rPr lang="cs-CZ" sz="2800" dirty="0">
                <a:solidFill>
                  <a:schemeClr val="bg1"/>
                </a:solidFill>
                <a:latin typeface="Arial"/>
                <a:cs typeface="Arial"/>
              </a:rPr>
              <a:t>- Druhy energetického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3614644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028">
            <a:extLst>
              <a:ext uri="{FF2B5EF4-FFF2-40B4-BE49-F238E27FC236}">
                <a16:creationId xmlns:a16="http://schemas.microsoft.com/office/drawing/2014/main" id="{02D6F16C-E785-42FC-AFA4-E3DD869558A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4313" y="2571750"/>
            <a:ext cx="8715375" cy="3000375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chemeClr val="bg1"/>
                </a:solidFill>
                <a:latin typeface="+mn-lt"/>
              </a:rPr>
              <a:t>Děkuji za pozornost</a:t>
            </a:r>
            <a:endParaRPr lang="cs-CZ" sz="3200" b="1" dirty="0">
              <a:solidFill>
                <a:schemeClr val="bg1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E8680ECA-32EA-4060-BD0E-750F9EEB16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25487"/>
          </a:xfrm>
        </p:spPr>
        <p:txBody>
          <a:bodyPr anchor="b"/>
          <a:lstStyle/>
          <a:p>
            <a:pPr eaLnBrk="1" hangingPunct="1"/>
            <a:r>
              <a:rPr lang="cs-CZ" altLang="cs-CZ" sz="3200" dirty="0">
                <a:solidFill>
                  <a:schemeClr val="bg1"/>
                </a:solidFill>
              </a:rPr>
              <a:t>Začlenění STP</a:t>
            </a: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8B750DB3-5889-42A8-AE33-8D569ACB1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94" y="1307622"/>
            <a:ext cx="6970141" cy="524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0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028">
            <a:extLst>
              <a:ext uri="{FF2B5EF4-FFF2-40B4-BE49-F238E27FC236}">
                <a16:creationId xmlns:a16="http://schemas.microsoft.com/office/drawing/2014/main" id="{79D95817-91D6-4DBD-AEC9-37AC854B46B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5750" y="2714625"/>
            <a:ext cx="34290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Základní tělesná příprava</a:t>
            </a:r>
          </a:p>
        </p:txBody>
      </p:sp>
      <p:sp>
        <p:nvSpPr>
          <p:cNvPr id="9" name="AutoShape 1028">
            <a:extLst>
              <a:ext uri="{FF2B5EF4-FFF2-40B4-BE49-F238E27FC236}">
                <a16:creationId xmlns:a16="http://schemas.microsoft.com/office/drawing/2014/main" id="{27D175B5-FE0A-4821-B7F3-DAC4773AA65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76600" y="1700213"/>
            <a:ext cx="1643063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Zdatnost</a:t>
            </a:r>
          </a:p>
        </p:txBody>
      </p:sp>
      <p:sp>
        <p:nvSpPr>
          <p:cNvPr id="10" name="AutoShape 1028">
            <a:extLst>
              <a:ext uri="{FF2B5EF4-FFF2-40B4-BE49-F238E27FC236}">
                <a16:creationId xmlns:a16="http://schemas.microsoft.com/office/drawing/2014/main" id="{AA853272-D41E-4B57-8314-2F8AE24D572D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0" y="2714625"/>
            <a:ext cx="45720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Všeobecná tělesná výkonnost</a:t>
            </a:r>
          </a:p>
        </p:txBody>
      </p:sp>
      <p:sp>
        <p:nvSpPr>
          <p:cNvPr id="11" name="AutoShape 1028">
            <a:extLst>
              <a:ext uri="{FF2B5EF4-FFF2-40B4-BE49-F238E27FC236}">
                <a16:creationId xmlns:a16="http://schemas.microsoft.com/office/drawing/2014/main" id="{A636F2DB-BB74-486A-BB4C-5401E4CA42E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14750" y="2714625"/>
            <a:ext cx="5715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12" name="AutoShape 1028">
            <a:extLst>
              <a:ext uri="{FF2B5EF4-FFF2-40B4-BE49-F238E27FC236}">
                <a16:creationId xmlns:a16="http://schemas.microsoft.com/office/drawing/2014/main" id="{004B3803-87B9-4C85-8671-D3355075CD2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5750" y="3929063"/>
            <a:ext cx="3500438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Speciální tělesná příprava</a:t>
            </a:r>
          </a:p>
        </p:txBody>
      </p:sp>
      <p:sp>
        <p:nvSpPr>
          <p:cNvPr id="13" name="AutoShape 1028">
            <a:extLst>
              <a:ext uri="{FF2B5EF4-FFF2-40B4-BE49-F238E27FC236}">
                <a16:creationId xmlns:a16="http://schemas.microsoft.com/office/drawing/2014/main" id="{3EA66568-4015-4DBA-A637-9FF37DB863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86188" y="3929063"/>
            <a:ext cx="5715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14" name="AutoShape 1028">
            <a:extLst>
              <a:ext uri="{FF2B5EF4-FFF2-40B4-BE49-F238E27FC236}">
                <a16:creationId xmlns:a16="http://schemas.microsoft.com/office/drawing/2014/main" id="{6A0A28F1-08E8-437E-9B77-3FFA30190BE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57688" y="3929063"/>
            <a:ext cx="45720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Speciální tělesná výkonnost</a:t>
            </a:r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144A0B4C-ED10-42B9-BD3A-362265CE2277}"/>
              </a:ext>
            </a:extLst>
          </p:cNvPr>
          <p:cNvSpPr/>
          <p:nvPr/>
        </p:nvSpPr>
        <p:spPr>
          <a:xfrm>
            <a:off x="3286125" y="5072063"/>
            <a:ext cx="1714500" cy="1500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4400" b="1" dirty="0"/>
              <a:t>S</a:t>
            </a:r>
          </a:p>
        </p:txBody>
      </p:sp>
      <p:sp>
        <p:nvSpPr>
          <p:cNvPr id="17" name="Elipsa 16">
            <a:extLst>
              <a:ext uri="{FF2B5EF4-FFF2-40B4-BE49-F238E27FC236}">
                <a16:creationId xmlns:a16="http://schemas.microsoft.com/office/drawing/2014/main" id="{55C6ECFB-D0E0-4391-BCBB-43F2737E0BD9}"/>
              </a:ext>
            </a:extLst>
          </p:cNvPr>
          <p:cNvSpPr/>
          <p:nvPr/>
        </p:nvSpPr>
        <p:spPr>
          <a:xfrm>
            <a:off x="4429125" y="5072063"/>
            <a:ext cx="1714500" cy="1500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4400" b="1" dirty="0"/>
              <a:t>V</a:t>
            </a:r>
          </a:p>
        </p:txBody>
      </p:sp>
      <p:sp>
        <p:nvSpPr>
          <p:cNvPr id="11276" name="TextovéPole 17">
            <a:extLst>
              <a:ext uri="{FF2B5EF4-FFF2-40B4-BE49-F238E27FC236}">
                <a16:creationId xmlns:a16="http://schemas.microsoft.com/office/drawing/2014/main" id="{89E02BA2-EBC7-41AB-AC8E-DEB367336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43563"/>
            <a:ext cx="361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</a:t>
            </a:r>
            <a:endParaRPr lang="cs-CZ" altLang="cs-CZ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E8680ECA-32EA-4060-BD0E-750F9EEB16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25487"/>
          </a:xfrm>
        </p:spPr>
        <p:txBody>
          <a:bodyPr anchor="b"/>
          <a:lstStyle/>
          <a:p>
            <a:pPr eaLnBrk="1" hangingPunct="1"/>
            <a:r>
              <a:rPr lang="cs-CZ" altLang="cs-CZ" sz="3200" dirty="0">
                <a:solidFill>
                  <a:schemeClr val="bg1"/>
                </a:solidFill>
              </a:rPr>
              <a:t>Obsah STP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5E73B10-2BC1-451F-9CE4-DAD374E5402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38163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Přesuny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Překonávání překážek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Házení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Základy přežití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Boj zblízka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Vojenské plavání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altLang="cs-CZ" sz="2800">
                <a:solidFill>
                  <a:schemeClr val="bg1"/>
                </a:solidFill>
              </a:rPr>
              <a:t>Vojenské lezení</a:t>
            </a:r>
          </a:p>
        </p:txBody>
      </p:sp>
    </p:spTree>
    <p:extLst>
      <p:ext uri="{BB962C8B-B14F-4D97-AF65-F5344CB8AC3E}">
        <p14:creationId xmlns:p14="http://schemas.microsoft.com/office/powerpoint/2010/main" val="183169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028">
            <a:extLst>
              <a:ext uri="{FF2B5EF4-FFF2-40B4-BE49-F238E27FC236}">
                <a16:creationId xmlns:a16="http://schemas.microsoft.com/office/drawing/2014/main" id="{6393F67E-8A96-4CE0-B67A-C8A032DF76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1785938"/>
            <a:ext cx="3929063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Taxonomie motoriky člověka</a:t>
            </a:r>
            <a:r>
              <a:rPr lang="cs-CZ" sz="2400" b="1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AutoShape 1028">
            <a:extLst>
              <a:ext uri="{FF2B5EF4-FFF2-40B4-BE49-F238E27FC236}">
                <a16:creationId xmlns:a16="http://schemas.microsoft.com/office/drawing/2014/main" id="{2F99CD90-EFB5-4302-8113-969D83469B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2714625"/>
            <a:ext cx="3929063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Řízení motoriky člověka</a:t>
            </a:r>
            <a:r>
              <a:rPr lang="cs-CZ" sz="2400" b="1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9" name="AutoShape 1028">
            <a:extLst>
              <a:ext uri="{FF2B5EF4-FFF2-40B4-BE49-F238E27FC236}">
                <a16:creationId xmlns:a16="http://schemas.microsoft.com/office/drawing/2014/main" id="{947615F4-54AD-413E-86CC-5D8F9B99B7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3571875"/>
            <a:ext cx="529590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000" b="1" dirty="0">
                <a:solidFill>
                  <a:schemeClr val="bg1"/>
                </a:solidFill>
                <a:latin typeface="Calibri" pitchFamily="34" charset="0"/>
              </a:rPr>
              <a:t>Pohybový systém – kineziologie, biomechanika</a:t>
            </a:r>
          </a:p>
        </p:txBody>
      </p:sp>
      <p:sp>
        <p:nvSpPr>
          <p:cNvPr id="10" name="AutoShape 1028">
            <a:extLst>
              <a:ext uri="{FF2B5EF4-FFF2-40B4-BE49-F238E27FC236}">
                <a16:creationId xmlns:a16="http://schemas.microsoft.com/office/drawing/2014/main" id="{82C9C2A4-68DA-449C-A00A-E2FCBEE7FE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500063" y="4500563"/>
            <a:ext cx="5429250" cy="5715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Funkční systém zajišťující metabolismus</a:t>
            </a:r>
          </a:p>
        </p:txBody>
      </p:sp>
      <p:pic>
        <p:nvPicPr>
          <p:cNvPr id="2053" name="Picture 5" descr="voják1">
            <a:extLst>
              <a:ext uri="{FF2B5EF4-FFF2-40B4-BE49-F238E27FC236}">
                <a16:creationId xmlns:a16="http://schemas.microsoft.com/office/drawing/2014/main" id="{84D4C443-F772-47D5-8C9A-A3C498B27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1785926"/>
            <a:ext cx="2495550" cy="4029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D0159A-3FD6-4B28-B107-1509E512203F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Kliknutím vložíte text.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09D8E10-BE2C-4999-A8BC-6D08218F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38" y="333375"/>
            <a:ext cx="7526337" cy="576263"/>
          </a:xfrm>
          <a:solidFill>
            <a:schemeClr val="hlink"/>
          </a:solidFill>
          <a:ln w="76200" cmpd="tri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altLang="cs-CZ" sz="3600">
                <a:solidFill>
                  <a:schemeClr val="bg1"/>
                </a:solidFill>
                <a:latin typeface="Arial" panose="020B0604020202020204" pitchFamily="34" charset="0"/>
              </a:rPr>
              <a:t>O</a:t>
            </a:r>
            <a:r>
              <a:rPr lang="cs-CZ" altLang="cs-CZ" sz="3600">
                <a:solidFill>
                  <a:schemeClr val="bg1"/>
                </a:solidFill>
              </a:rPr>
              <a:t>vlivňující </a:t>
            </a:r>
            <a:r>
              <a:rPr lang="cs-CZ" altLang="cs-CZ" sz="3600">
                <a:solidFill>
                  <a:schemeClr val="bg1"/>
                </a:solidFill>
                <a:latin typeface="Arial" panose="020B0604020202020204" pitchFamily="34" charset="0"/>
              </a:rPr>
              <a:t>č</a:t>
            </a:r>
            <a:r>
              <a:rPr lang="cs-CZ" altLang="cs-CZ" sz="3600">
                <a:solidFill>
                  <a:schemeClr val="bg1"/>
                </a:solidFill>
              </a:rPr>
              <a:t>initelé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4DBD6913-3BED-4087-9984-3934D9E1D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08275"/>
            <a:ext cx="3124200" cy="461963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Pohybové předpoklady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6BF8AE83-00DE-401E-A635-7BE269432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557338"/>
            <a:ext cx="3124200" cy="557212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  <a:latin typeface="Times New Roman" panose="02020603050405020304" pitchFamily="18" charset="0"/>
              </a:rPr>
              <a:t>Motivace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0C6590BE-42FF-4350-B5C5-E1E791212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644900"/>
            <a:ext cx="3124200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bg1"/>
                </a:solidFill>
                <a:latin typeface="Times New Roman" panose="02020603050405020304" pitchFamily="18" charset="0"/>
              </a:rPr>
              <a:t>Schopnosti</a:t>
            </a:r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9343FA5D-EF8D-47AA-8130-7D5D1945D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868863"/>
            <a:ext cx="3124200" cy="4953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Informace</a:t>
            </a:r>
          </a:p>
        </p:txBody>
      </p:sp>
      <p:sp>
        <p:nvSpPr>
          <p:cNvPr id="36872" name="Text Box 8">
            <a:extLst>
              <a:ext uri="{FF2B5EF4-FFF2-40B4-BE49-F238E27FC236}">
                <a16:creationId xmlns:a16="http://schemas.microsoft.com/office/drawing/2014/main" id="{BAF82030-83CC-4244-BB95-619D8B426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516563"/>
            <a:ext cx="3124200" cy="4953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Učební modely</a:t>
            </a:r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419A430D-5603-43DA-AA63-BA991CDB12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7813" y="3141663"/>
            <a:ext cx="1152525" cy="503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C215F5C-544F-486B-9ABC-D22274D54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636838"/>
            <a:ext cx="3124200" cy="4953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Pohybové projevy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262457B-F861-452E-83E0-D67B0C577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868863"/>
            <a:ext cx="3124200" cy="4953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Vnější podmínky</a:t>
            </a:r>
          </a:p>
        </p:txBody>
      </p:sp>
      <p:sp>
        <p:nvSpPr>
          <p:cNvPr id="4" name="Line 12">
            <a:extLst>
              <a:ext uri="{FF2B5EF4-FFF2-40B4-BE49-F238E27FC236}">
                <a16:creationId xmlns:a16="http://schemas.microsoft.com/office/drawing/2014/main" id="{580332E4-70D9-40E0-AE06-CA1DD9ADE3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6325" y="3141663"/>
            <a:ext cx="1008063" cy="503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0457A304-3661-4AA0-B7F2-A1E97B293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644900"/>
            <a:ext cx="3124200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bg1"/>
                </a:solidFill>
                <a:latin typeface="Times New Roman" panose="02020603050405020304" pitchFamily="18" charset="0"/>
              </a:rPr>
              <a:t>Dovednosti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 autoUpdateAnimBg="0"/>
      <p:bldP spid="36867" grpId="0" animBg="1" autoUpdateAnimBg="0"/>
      <p:bldP spid="36868" grpId="0" animBg="1" autoUpdateAnimBg="0"/>
      <p:bldP spid="36870" grpId="0" animBg="1" autoUpdateAnimBg="0"/>
      <p:bldP spid="36871" grpId="0" animBg="1" autoUpdateAnimBg="0"/>
      <p:bldP spid="36872" grpId="0" animBg="1" autoUpdateAnimBg="0"/>
      <p:bldP spid="2" grpId="0" animBg="1" autoUpdateAnimBg="0"/>
      <p:bldP spid="3" grpId="0" animBg="1" autoUpdateAnimBg="0"/>
      <p:bldP spid="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2">
            <a:extLst>
              <a:ext uri="{FF2B5EF4-FFF2-40B4-BE49-F238E27FC236}">
                <a16:creationId xmlns:a16="http://schemas.microsoft.com/office/drawing/2014/main" id="{A2D54EC2-AE71-4D0A-8CF1-DA7D638EC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C8AC6CE8-CC8D-47B5-8595-79D6A617495F}"/>
              </a:ext>
            </a:extLst>
          </p:cNvPr>
          <p:cNvGraphicFramePr/>
          <p:nvPr/>
        </p:nvGraphicFramePr>
        <p:xfrm>
          <a:off x="714348" y="1397000"/>
          <a:ext cx="7572428" cy="5318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Skupina 11">
            <a:extLst>
              <a:ext uri="{FF2B5EF4-FFF2-40B4-BE49-F238E27FC236}">
                <a16:creationId xmlns:a16="http://schemas.microsoft.com/office/drawing/2014/main" id="{3E311942-513D-4475-80CD-E6D7825DD3C1}"/>
              </a:ext>
            </a:extLst>
          </p:cNvPr>
          <p:cNvGrpSpPr/>
          <p:nvPr/>
        </p:nvGrpSpPr>
        <p:grpSpPr>
          <a:xfrm>
            <a:off x="4500562" y="3714752"/>
            <a:ext cx="1714512" cy="1143000"/>
            <a:chOff x="5191134" y="2317747"/>
            <a:chExt cx="1143000" cy="1143000"/>
          </a:xfrm>
          <a:scene3d>
            <a:camera prst="orthographicFront"/>
            <a:lightRig rig="chilly" dir="t"/>
          </a:scene3d>
        </p:grpSpPr>
        <p:sp>
          <p:nvSpPr>
            <p:cNvPr id="13" name="Elipsa 12">
              <a:extLst>
                <a:ext uri="{FF2B5EF4-FFF2-40B4-BE49-F238E27FC236}">
                  <a16:creationId xmlns:a16="http://schemas.microsoft.com/office/drawing/2014/main" id="{77D6E140-F99B-4D9D-BDE1-13DBBAB22132}"/>
                </a:ext>
              </a:extLst>
            </p:cNvPr>
            <p:cNvSpPr/>
            <p:nvPr/>
          </p:nvSpPr>
          <p:spPr>
            <a:xfrm>
              <a:off x="5191134" y="2317747"/>
              <a:ext cx="1143000" cy="1143000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Elipsa 4">
              <a:extLst>
                <a:ext uri="{FF2B5EF4-FFF2-40B4-BE49-F238E27FC236}">
                  <a16:creationId xmlns:a16="http://schemas.microsoft.com/office/drawing/2014/main" id="{1C9CBD89-CF61-4142-AD1B-2BC4AB2788EE}"/>
                </a:ext>
              </a:extLst>
            </p:cNvPr>
            <p:cNvSpPr/>
            <p:nvPr/>
          </p:nvSpPr>
          <p:spPr>
            <a:xfrm>
              <a:off x="5334010" y="2460623"/>
              <a:ext cx="808222" cy="8082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16510" rIns="16510" bIns="16510" spcCol="1270" anchor="ctr"/>
            <a:lstStyle/>
            <a:p>
              <a:pPr algn="ctr" defTabSz="5778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2000" dirty="0"/>
                <a:t>Dovednosti</a:t>
              </a:r>
            </a:p>
          </p:txBody>
        </p:sp>
      </p:grpSp>
      <p:grpSp>
        <p:nvGrpSpPr>
          <p:cNvPr id="3" name="Skupina 14">
            <a:extLst>
              <a:ext uri="{FF2B5EF4-FFF2-40B4-BE49-F238E27FC236}">
                <a16:creationId xmlns:a16="http://schemas.microsoft.com/office/drawing/2014/main" id="{B6A3CD09-757F-49D5-9353-BE4329B779EF}"/>
              </a:ext>
            </a:extLst>
          </p:cNvPr>
          <p:cNvGrpSpPr/>
          <p:nvPr/>
        </p:nvGrpSpPr>
        <p:grpSpPr>
          <a:xfrm>
            <a:off x="4643438" y="1571612"/>
            <a:ext cx="1500198" cy="1285884"/>
            <a:chOff x="3976688" y="460359"/>
            <a:chExt cx="1143000" cy="1143000"/>
          </a:xfrm>
          <a:scene3d>
            <a:camera prst="orthographicFront"/>
            <a:lightRig rig="chilly" dir="t"/>
          </a:scene3d>
        </p:grpSpPr>
        <p:sp>
          <p:nvSpPr>
            <p:cNvPr id="16" name="Elipsa 15">
              <a:extLst>
                <a:ext uri="{FF2B5EF4-FFF2-40B4-BE49-F238E27FC236}">
                  <a16:creationId xmlns:a16="http://schemas.microsoft.com/office/drawing/2014/main" id="{5A4D5268-A066-43FE-A967-2DA95FE859CB}"/>
                </a:ext>
              </a:extLst>
            </p:cNvPr>
            <p:cNvSpPr/>
            <p:nvPr/>
          </p:nvSpPr>
          <p:spPr>
            <a:xfrm>
              <a:off x="3976688" y="460359"/>
              <a:ext cx="1143000" cy="1143000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Elipsa 4">
              <a:extLst>
                <a:ext uri="{FF2B5EF4-FFF2-40B4-BE49-F238E27FC236}">
                  <a16:creationId xmlns:a16="http://schemas.microsoft.com/office/drawing/2014/main" id="{E6A36FBD-6397-4CA7-9AF8-BB55E376A2AF}"/>
                </a:ext>
              </a:extLst>
            </p:cNvPr>
            <p:cNvSpPr/>
            <p:nvPr/>
          </p:nvSpPr>
          <p:spPr>
            <a:xfrm>
              <a:off x="4144077" y="627747"/>
              <a:ext cx="808222" cy="8082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16510" rIns="16510" bIns="16510" spcCol="1270" anchor="ctr"/>
            <a:lstStyle/>
            <a:p>
              <a:pPr algn="ctr" defTabSz="5778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2000" dirty="0" err="1"/>
                <a:t>Bězděčné</a:t>
              </a:r>
              <a:r>
                <a:rPr lang="cs-CZ" sz="2000" dirty="0"/>
                <a:t> pohyby</a:t>
              </a:r>
            </a:p>
          </p:txBody>
        </p:sp>
      </p:grpSp>
      <p:grpSp>
        <p:nvGrpSpPr>
          <p:cNvPr id="4" name="Skupina 17">
            <a:extLst>
              <a:ext uri="{FF2B5EF4-FFF2-40B4-BE49-F238E27FC236}">
                <a16:creationId xmlns:a16="http://schemas.microsoft.com/office/drawing/2014/main" id="{732D03FD-08C4-47BA-8440-85F93F4378AB}"/>
              </a:ext>
            </a:extLst>
          </p:cNvPr>
          <p:cNvGrpSpPr/>
          <p:nvPr/>
        </p:nvGrpSpPr>
        <p:grpSpPr>
          <a:xfrm>
            <a:off x="5357818" y="2643182"/>
            <a:ext cx="1785950" cy="1143000"/>
            <a:chOff x="1047739" y="1246183"/>
            <a:chExt cx="1143000" cy="1143000"/>
          </a:xfrm>
          <a:scene3d>
            <a:camera prst="orthographicFront"/>
            <a:lightRig rig="chilly" dir="t"/>
          </a:scene3d>
        </p:grpSpPr>
        <p:sp>
          <p:nvSpPr>
            <p:cNvPr id="19" name="Elipsa 18">
              <a:extLst>
                <a:ext uri="{FF2B5EF4-FFF2-40B4-BE49-F238E27FC236}">
                  <a16:creationId xmlns:a16="http://schemas.microsoft.com/office/drawing/2014/main" id="{4CE78627-EE08-4058-9DE8-437DCE7B1E1F}"/>
                </a:ext>
              </a:extLst>
            </p:cNvPr>
            <p:cNvSpPr/>
            <p:nvPr/>
          </p:nvSpPr>
          <p:spPr>
            <a:xfrm>
              <a:off x="1047739" y="1246183"/>
              <a:ext cx="1143000" cy="1143000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Elipsa 4">
              <a:extLst>
                <a:ext uri="{FF2B5EF4-FFF2-40B4-BE49-F238E27FC236}">
                  <a16:creationId xmlns:a16="http://schemas.microsoft.com/office/drawing/2014/main" id="{1520A84A-DC4D-49BE-AD3F-1CD9AD112882}"/>
                </a:ext>
              </a:extLst>
            </p:cNvPr>
            <p:cNvSpPr/>
            <p:nvPr/>
          </p:nvSpPr>
          <p:spPr>
            <a:xfrm>
              <a:off x="1215128" y="1413571"/>
              <a:ext cx="808222" cy="8082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16510" rIns="16510" bIns="16510" spcCol="1270" anchor="ctr"/>
            <a:lstStyle/>
            <a:p>
              <a:pPr algn="ctr" defTabSz="5778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2000" dirty="0"/>
                <a:t>Mimovolní pohyby</a:t>
              </a:r>
            </a:p>
          </p:txBody>
        </p:sp>
      </p:grpSp>
      <p:sp>
        <p:nvSpPr>
          <p:cNvPr id="13319" name="WordArt 5">
            <a:extLst>
              <a:ext uri="{FF2B5EF4-FFF2-40B4-BE49-F238E27FC236}">
                <a16:creationId xmlns:a16="http://schemas.microsoft.com/office/drawing/2014/main" id="{5F1ECF2F-CEB9-4141-8740-BF1EA601FD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285750"/>
            <a:ext cx="5500688" cy="633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Taxonomie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5">
            <a:extLst>
              <a:ext uri="{FF2B5EF4-FFF2-40B4-BE49-F238E27FC236}">
                <a16:creationId xmlns:a16="http://schemas.microsoft.com/office/drawing/2014/main" id="{450A2CBA-235E-4291-9A4F-2C1C8A6490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8750" y="214313"/>
            <a:ext cx="728662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Struktura výkonu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DA9B92D-C912-491C-9527-293441D3F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2071688"/>
            <a:ext cx="8229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Silové, Vytrvalostní, Rychlostní schopnosti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endParaRPr lang="cs-CZ" sz="28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cs-CZ" sz="2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endParaRPr lang="cs-CZ" sz="2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" name="AutoShape 1028">
            <a:extLst>
              <a:ext uri="{FF2B5EF4-FFF2-40B4-BE49-F238E27FC236}">
                <a16:creationId xmlns:a16="http://schemas.microsoft.com/office/drawing/2014/main" id="{19845F8C-317B-4318-8676-CB81A34F405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1500188"/>
            <a:ext cx="8286750" cy="50006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chemeClr val="bg1"/>
                </a:solidFill>
                <a:latin typeface="+mn-lt"/>
              </a:rPr>
              <a:t>Kondiční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115D54F-7B58-4783-ACEB-F6AFA01ADF61}"/>
              </a:ext>
            </a:extLst>
          </p:cNvPr>
          <p:cNvSpPr/>
          <p:nvPr/>
        </p:nvSpPr>
        <p:spPr>
          <a:xfrm>
            <a:off x="571500" y="3929063"/>
            <a:ext cx="81438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Koordinační, pohyblivost </a:t>
            </a:r>
          </a:p>
        </p:txBody>
      </p:sp>
      <p:sp>
        <p:nvSpPr>
          <p:cNvPr id="7" name="AutoShape 1028">
            <a:extLst>
              <a:ext uri="{FF2B5EF4-FFF2-40B4-BE49-F238E27FC236}">
                <a16:creationId xmlns:a16="http://schemas.microsoft.com/office/drawing/2014/main" id="{8083F5CC-48C7-446E-8FFD-8CE6F134EB9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8625" y="3357563"/>
            <a:ext cx="8286750" cy="50006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chemeClr val="bg1"/>
                </a:solidFill>
                <a:latin typeface="+mn-lt"/>
              </a:rPr>
              <a:t>Technické – řízení a regulace pohybu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B17D08B-AAA8-4890-B891-1834F00A1CBC}"/>
              </a:ext>
            </a:extLst>
          </p:cNvPr>
          <p:cNvSpPr/>
          <p:nvPr/>
        </p:nvSpPr>
        <p:spPr>
          <a:xfrm>
            <a:off x="468313" y="5445125"/>
            <a:ext cx="8143875" cy="1373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zahrnují tělesnou výšku a hmotnost, šířku ramen, rozpětí paží, poměr tělesných pák a segmentů těla</a:t>
            </a:r>
          </a:p>
        </p:txBody>
      </p:sp>
      <p:sp>
        <p:nvSpPr>
          <p:cNvPr id="9" name="AutoShape 1028">
            <a:extLst>
              <a:ext uri="{FF2B5EF4-FFF2-40B4-BE49-F238E27FC236}">
                <a16:creationId xmlns:a16="http://schemas.microsoft.com/office/drawing/2014/main" id="{FE40302C-B6E5-49A0-ABFA-9E37E519BC5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3" y="4868863"/>
            <a:ext cx="8286750" cy="50006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003399"/>
              </a:gs>
              <a:gs pos="50000">
                <a:schemeClr val="tx1"/>
              </a:gs>
              <a:gs pos="100000">
                <a:srgbClr val="003399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chemeClr val="bg1"/>
                </a:solidFill>
                <a:latin typeface="+mn-lt"/>
              </a:rPr>
              <a:t>Somatické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62DF02-0DCA-4342-9C34-F5D983500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AC780A-4FD8-4C59-97F6-E3C5CFDA13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BC3A57-12E7-4C53-998C-4B38B717031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1089</Words>
  <Application>Microsoft Office PowerPoint</Application>
  <PresentationFormat>Předvádění na obrazovce (4:3)</PresentationFormat>
  <Paragraphs>307</Paragraphs>
  <Slides>25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Impact</vt:lpstr>
      <vt:lpstr>Times New Roman</vt:lpstr>
      <vt:lpstr>Motiv sady Office</vt:lpstr>
      <vt:lpstr>Prezentace aplikace PowerPoint</vt:lpstr>
      <vt:lpstr>Začlenění STP</vt:lpstr>
      <vt:lpstr>Začlenění STP</vt:lpstr>
      <vt:lpstr>Prezentace aplikace PowerPoint</vt:lpstr>
      <vt:lpstr>Obsah STP</vt:lpstr>
      <vt:lpstr>Prezentace aplikace PowerPoint</vt:lpstr>
      <vt:lpstr>Ovlivňující činitelé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xxx</dc:creator>
  <cp:lastModifiedBy>Michal Vágner</cp:lastModifiedBy>
  <cp:revision>190</cp:revision>
  <dcterms:created xsi:type="dcterms:W3CDTF">2009-04-14T06:46:54Z</dcterms:created>
  <dcterms:modified xsi:type="dcterms:W3CDTF">2022-10-17T11:45:33Z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