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3" r:id="rId4"/>
    <p:sldId id="258" r:id="rId5"/>
    <p:sldId id="264" r:id="rId6"/>
    <p:sldId id="259" r:id="rId7"/>
    <p:sldId id="280" r:id="rId8"/>
    <p:sldId id="260" r:id="rId9"/>
    <p:sldId id="266" r:id="rId10"/>
    <p:sldId id="279" r:id="rId11"/>
    <p:sldId id="261" r:id="rId12"/>
    <p:sldId id="262" r:id="rId13"/>
    <p:sldId id="306" r:id="rId14"/>
    <p:sldId id="267" r:id="rId15"/>
    <p:sldId id="304" r:id="rId16"/>
    <p:sldId id="318" r:id="rId17"/>
    <p:sldId id="319" r:id="rId18"/>
    <p:sldId id="307" r:id="rId19"/>
    <p:sldId id="268" r:id="rId20"/>
    <p:sldId id="305" r:id="rId21"/>
    <p:sldId id="321" r:id="rId22"/>
    <p:sldId id="324" r:id="rId23"/>
    <p:sldId id="269" r:id="rId24"/>
    <p:sldId id="322" r:id="rId25"/>
    <p:sldId id="299" r:id="rId26"/>
    <p:sldId id="308" r:id="rId27"/>
    <p:sldId id="270" r:id="rId28"/>
    <p:sldId id="310" r:id="rId29"/>
    <p:sldId id="272" r:id="rId30"/>
    <p:sldId id="276" r:id="rId31"/>
    <p:sldId id="323" r:id="rId32"/>
    <p:sldId id="274" r:id="rId33"/>
    <p:sldId id="277" r:id="rId34"/>
    <p:sldId id="275" r:id="rId35"/>
    <p:sldId id="325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FF"/>
    <a:srgbClr val="336600"/>
    <a:srgbClr val="00CC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819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BE563-04CF-4EFD-A04E-D9CA2D105277}" type="datetimeFigureOut">
              <a:rPr lang="cs-CZ" smtClean="0"/>
              <a:pPr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DBA1-EA24-4407-B4CD-E7494E0AC3F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5.xml"/><Relationship Id="rId7" Type="http://schemas.openxmlformats.org/officeDocument/2006/relationships/hyperlink" Target="http://www.google.cz/url?sa=i&amp;rct=j&amp;q=&amp;esrc=s&amp;source=images&amp;cd=&amp;cad=rja&amp;uact=8&amp;docid=XoO810oRmzgyfM&amp;tbnid=Ys-wgPqF1pn_UM:&amp;ved=0CAcQjRw&amp;url=http://www.vcahospitals.com/main/pet-health-information/article/animal-health/testing-for-decreased-appetite-with-listlessness/378&amp;ei=BJ8mVMnkG5LaaOvggfgN&amp;psig=AFQjCNH9ySgv6rHAsPNvO-dG73nojXYeBw&amp;ust=1411903561055324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.png"/><Relationship Id="rId4" Type="http://schemas.openxmlformats.org/officeDocument/2006/relationships/hyperlink" Target="http://www.google.cz/url?sa=i&amp;rct=j&amp;q=&amp;esrc=s&amp;source=images&amp;cd=&amp;cad=rja&amp;uact=8&amp;docid=z-3U0dcqcTO8JM&amp;tbnid=320L-OZ6rTOe3M:&amp;ved=0CAcQjRw&amp;url=http://www.air-sea.co.uk/products/inner-packaging-plastic-containers/fhdpe-containers/code-85-500ml-fhdpe-bottle-45mm-cap-1h1y12100.html&amp;ei=cp0mVNTXCsrCPIuJgOgO&amp;psig=AFQjCNE_qWan8XWLklYkm3ExiB_aSAy88A&amp;ust=1411903201787698" TargetMode="Externa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8.jpeg"/><Relationship Id="rId11" Type="http://schemas.openxmlformats.org/officeDocument/2006/relationships/image" Target="../media/image27.png"/><Relationship Id="rId5" Type="http://schemas.openxmlformats.org/officeDocument/2006/relationships/image" Target="../media/image16.jpeg"/><Relationship Id="rId1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hyperlink" Target="http://www.google.cz/url?sa=i&amp;rct=j&amp;q=&amp;esrc=s&amp;source=images&amp;cd=&amp;cad=rja&amp;uact=8&amp;docid=z-3U0dcqcTO8JM&amp;tbnid=320L-OZ6rTOe3M:&amp;ved=0CAcQjRw&amp;url=http://www.air-sea.co.uk/products/inner-packaging-plastic-containers/fhdpe-containers/code-85-500ml-fhdpe-bottle-45mm-cap-1h1y12100.html&amp;ei=cp0mVNTXCsrCPIuJgOgO&amp;psig=AFQjCNE_qWan8XWLklYkm3ExiB_aSAy88A&amp;ust=1411903201787698" TargetMode="Externa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2.png"/><Relationship Id="rId5" Type="http://schemas.openxmlformats.org/officeDocument/2006/relationships/hyperlink" Target="http://www.google.cz/url?sa=i&amp;rct=j&amp;q=&amp;esrc=s&amp;frm=1&amp;source=images&amp;cd=&amp;cad=rja&amp;uact=8&amp;docid=RqMo48AFSLLn9M&amp;tbnid=YQj2OxD18tJ0FM:&amp;ved=0CAcQjRw&amp;url=http://www.byteboss.com/view.aspx?id=277304&amp;name=phm13tests&amp;ei=o7YrVKWzDci9PcqDgKgJ&amp;psig=AFQjCNEw6TegYeJMXpNlPruJCaBfX7fSWg&amp;ust=1412237288433117" TargetMode="Externa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hyperlink" Target="http://www.google.cz/url?sa=i&amp;rct=j&amp;q=&amp;esrc=s&amp;source=images&amp;cd=&amp;cad=rja&amp;uact=8&amp;docid=dh_coqQG27fUDM&amp;tbnid=L7IjFWb4RFkvBM:&amp;ved=0CAcQjRw&amp;url=http://www.mojebiologie.cz/mediawiki/index.php/Tk%C3%A1n%C4%9B_lidsk%C3%A9ho_t%C4%9Bla&amp;ei=-ZsYVMLfEIuHPYGWgMAH&amp;bvm=bv.75097201,d.bGQ&amp;psig=AFQjCNFSbneminQEWHcdUTcZ4w9_0zYi0g&amp;ust=141098326724410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cz/url?sa=i&amp;rct=j&amp;q=&amp;esrc=s&amp;source=images&amp;cd=&amp;cad=rja&amp;uact=8&amp;docid=2c9MRsQ_ekcq8M&amp;tbnid=mWY84RE3InOXwM:&amp;ved=0CAUQjRw&amp;url=http://www.aliexpress.com/biochemical-analyzer_price.html&amp;ei=Y0MMVJ2-A8PGOa7NgbgD&amp;psig=AFQjCNFueeTwLofDZgwS7v72x3Zn-htwHA&amp;ust=1410175944416351" TargetMode="External"/><Relationship Id="rId12" Type="http://schemas.openxmlformats.org/officeDocument/2006/relationships/image" Target="../media/image8.jpeg"/><Relationship Id="rId17" Type="http://schemas.openxmlformats.org/officeDocument/2006/relationships/image" Target="../media/image12.png"/><Relationship Id="rId2" Type="http://schemas.openxmlformats.org/officeDocument/2006/relationships/audio" Target="../media/media3.m4a"/><Relationship Id="rId16" Type="http://schemas.openxmlformats.org/officeDocument/2006/relationships/image" Target="../media/image11.jpeg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openxmlformats.org/officeDocument/2006/relationships/hyperlink" Target="http://www.google.cz/url?sa=i&amp;rct=j&amp;q=&amp;esrc=s&amp;source=images&amp;cd=&amp;cad=rja&amp;uact=8&amp;docid=HIVQXQZD9tS9TM&amp;tbnid=Tn8FV6euCx_mmM:&amp;ved=0CAUQjRw&amp;url=http://www.weiku.com/products/13916849/Urine_analyzer.html&amp;ei=h0IMVJb5IIeVPICUgZgL&amp;psig=AFQjCNFueeTwLofDZgwS7v72x3Zn-htwHA&amp;ust=1410175944416351" TargetMode="External"/><Relationship Id="rId15" Type="http://schemas.openxmlformats.org/officeDocument/2006/relationships/image" Target="../media/image10.jpe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hyperlink" Target="http://www.google.cz/url?sa=i&amp;rct=j&amp;q=&amp;esrc=s&amp;source=images&amp;cd=&amp;cad=rja&amp;uact=8&amp;docid=bZmA_u3CqU2o6M&amp;tbnid=jW8NGcPLfJM-LM:&amp;ved=0CAUQjRw&amp;url=http://www.123rf.com/photo_14122028_woman-loading-samples-in-biochemical-laboratory-analyzer.html&amp;ei=8EMMVP_5CIWyOfepgPAI&amp;psig=AFQjCNFueeTwLofDZgwS7v72x3Zn-htwHA&amp;ust=1410175944416351" TargetMode="External"/><Relationship Id="rId14" Type="http://schemas.openxmlformats.org/officeDocument/2006/relationships/hyperlink" Target="http://www.google.cz/url?sa=i&amp;rct=j&amp;q=&amp;esrc=s&amp;source=images&amp;cd=&amp;cad=rja&amp;uact=8&amp;docid=hwetj6PPyHFANM&amp;tbnid=iHBFQPmKmp6vJM:&amp;ved=0CAUQjRw&amp;url=http://article.wn.com/view/2014/08/22/Rigrodsky_Long_PA_Announces_A_Securities_Fraud_Class_Action__c/&amp;ei=QkYMVOSzLIfwOs-ygXA&amp;psig=AFQjCNFueeTwLofDZgwS7v72x3Zn-htwHA&amp;ust=141017594441635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SmNKGMKXtbm_DCF7-sdAcSxGU409OSqSlLSRTl9hjQyjGWZb1g"/>
          <p:cNvPicPr>
            <a:picLocks noChangeAspect="1" noChangeArrowheads="1"/>
          </p:cNvPicPr>
          <p:nvPr/>
        </p:nvPicPr>
        <p:blipFill>
          <a:blip r:embed="rId4" cstate="print">
            <a:lum bright="33000" contrast="-42000"/>
          </a:blip>
          <a:srcRect/>
          <a:stretch>
            <a:fillRect/>
          </a:stretch>
        </p:blipFill>
        <p:spPr bwMode="auto">
          <a:xfrm>
            <a:off x="-1" y="0"/>
            <a:ext cx="9176655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34839"/>
            <a:ext cx="7772400" cy="1470025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Laboratorní ukazatele nežádoucích účinků léčiv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75260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Martin Beránek </a:t>
            </a:r>
          </a:p>
          <a:p>
            <a:r>
              <a:rPr lang="cs-CZ" sz="20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Ústav klinické biochemie a diagnostiky FN Hradec</a:t>
            </a:r>
            <a:r>
              <a:rPr lang="cs-CZ" sz="28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Králové</a:t>
            </a: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043608" y="2492896"/>
            <a:ext cx="7056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0" y="5435932"/>
            <a:ext cx="9144000" cy="369332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Nepříznivá a nezamýšlená odezva organismu na jeho podání během běžně užívané terapie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ECF62EC3-3E5A-496F-B661-7F1D925E2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73"/>
    </mc:Choice>
    <mc:Fallback>
      <p:transition spd="slow" advTm="24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496944" cy="1296144"/>
          </a:xfrm>
          <a:noFill/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Co podmiňuje vznik a rozvoj nežádoucích a toxických účinků léčiv</a:t>
            </a:r>
          </a:p>
        </p:txBody>
      </p:sp>
      <p:sp>
        <p:nvSpPr>
          <p:cNvPr id="38" name="Elipsa 37"/>
          <p:cNvSpPr/>
          <p:nvPr/>
        </p:nvSpPr>
        <p:spPr>
          <a:xfrm>
            <a:off x="395536" y="1628800"/>
            <a:ext cx="5904656" cy="3384376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>
            <a:off x="2843808" y="1700808"/>
            <a:ext cx="5904656" cy="3312368"/>
          </a:xfrm>
          <a:prstGeom prst="ellipse">
            <a:avLst/>
          </a:prstGeom>
          <a:solidFill>
            <a:srgbClr val="00CC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 rot="5400000">
            <a:off x="2303748" y="2168860"/>
            <a:ext cx="4536504" cy="403244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Zástupný symbol pro text 5"/>
          <p:cNvSpPr txBox="1">
            <a:spLocks/>
          </p:cNvSpPr>
          <p:nvPr/>
        </p:nvSpPr>
        <p:spPr>
          <a:xfrm>
            <a:off x="1609328" y="1772816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Struktura léčiva</a:t>
            </a:r>
          </a:p>
        </p:txBody>
      </p:sp>
      <p:sp>
        <p:nvSpPr>
          <p:cNvPr id="43" name="Zástupný symbol pro text 5"/>
          <p:cNvSpPr txBox="1">
            <a:spLocks/>
          </p:cNvSpPr>
          <p:nvPr/>
        </p:nvSpPr>
        <p:spPr>
          <a:xfrm>
            <a:off x="1043608" y="2132856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Léková forma</a:t>
            </a:r>
          </a:p>
        </p:txBody>
      </p:sp>
      <p:sp>
        <p:nvSpPr>
          <p:cNvPr id="44" name="Zástupný symbol pro text 5"/>
          <p:cNvSpPr txBox="1">
            <a:spLocks/>
          </p:cNvSpPr>
          <p:nvPr/>
        </p:nvSpPr>
        <p:spPr>
          <a:xfrm>
            <a:off x="601216" y="2492896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Dávkovací schéma</a:t>
            </a:r>
          </a:p>
        </p:txBody>
      </p:sp>
      <p:sp>
        <p:nvSpPr>
          <p:cNvPr id="48" name="Zástupný symbol pro text 5"/>
          <p:cNvSpPr txBox="1">
            <a:spLocks/>
          </p:cNvSpPr>
          <p:nvPr/>
        </p:nvSpPr>
        <p:spPr>
          <a:xfrm>
            <a:off x="529208" y="2924944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Farmakokinetika</a:t>
            </a:r>
          </a:p>
        </p:txBody>
      </p:sp>
      <p:sp>
        <p:nvSpPr>
          <p:cNvPr id="49" name="Zástupný symbol pro text 5"/>
          <p:cNvSpPr txBox="1">
            <a:spLocks/>
          </p:cNvSpPr>
          <p:nvPr/>
        </p:nvSpPr>
        <p:spPr>
          <a:xfrm>
            <a:off x="385192" y="3356992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000" dirty="0"/>
              <a:t>Kombinace léků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Zástupný symbol pro text 5"/>
          <p:cNvSpPr txBox="1">
            <a:spLocks/>
          </p:cNvSpPr>
          <p:nvPr/>
        </p:nvSpPr>
        <p:spPr>
          <a:xfrm>
            <a:off x="4644008" y="1844824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Věk</a:t>
            </a:r>
          </a:p>
        </p:txBody>
      </p:sp>
      <p:sp>
        <p:nvSpPr>
          <p:cNvPr id="51" name="Zástupný symbol pro text 5"/>
          <p:cNvSpPr txBox="1">
            <a:spLocks/>
          </p:cNvSpPr>
          <p:nvPr/>
        </p:nvSpPr>
        <p:spPr>
          <a:xfrm>
            <a:off x="5508104" y="2204864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Klinický stav</a:t>
            </a:r>
          </a:p>
        </p:txBody>
      </p:sp>
      <p:sp>
        <p:nvSpPr>
          <p:cNvPr id="52" name="Zástupný symbol pro text 5"/>
          <p:cNvSpPr txBox="1">
            <a:spLocks/>
          </p:cNvSpPr>
          <p:nvPr/>
        </p:nvSpPr>
        <p:spPr>
          <a:xfrm>
            <a:off x="6084168" y="2636912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Farmakogenetika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Zástupný symbol pro text 5"/>
          <p:cNvSpPr txBox="1">
            <a:spLocks/>
          </p:cNvSpPr>
          <p:nvPr/>
        </p:nvSpPr>
        <p:spPr>
          <a:xfrm>
            <a:off x="6084168" y="3068960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Komorbidita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Zástupný symbol pro text 5"/>
          <p:cNvSpPr txBox="1">
            <a:spLocks/>
          </p:cNvSpPr>
          <p:nvPr/>
        </p:nvSpPr>
        <p:spPr>
          <a:xfrm>
            <a:off x="683568" y="4221088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000" dirty="0"/>
              <a:t>Metabolity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Zástupný symbol pro text 5"/>
          <p:cNvSpPr txBox="1">
            <a:spLocks/>
          </p:cNvSpPr>
          <p:nvPr/>
        </p:nvSpPr>
        <p:spPr>
          <a:xfrm>
            <a:off x="3347864" y="4869160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Výživa, kouření</a:t>
            </a:r>
          </a:p>
        </p:txBody>
      </p:sp>
      <p:sp>
        <p:nvSpPr>
          <p:cNvPr id="57" name="Zástupný symbol pro text 5"/>
          <p:cNvSpPr txBox="1">
            <a:spLocks/>
          </p:cNvSpPr>
          <p:nvPr/>
        </p:nvSpPr>
        <p:spPr>
          <a:xfrm>
            <a:off x="3347864" y="5949280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Sledování NTÚ</a:t>
            </a:r>
          </a:p>
        </p:txBody>
      </p:sp>
      <p:sp>
        <p:nvSpPr>
          <p:cNvPr id="58" name="Zástupný symbol pro text 5"/>
          <p:cNvSpPr txBox="1">
            <a:spLocks/>
          </p:cNvSpPr>
          <p:nvPr/>
        </p:nvSpPr>
        <p:spPr>
          <a:xfrm>
            <a:off x="3347864" y="5229200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Sociální zázemí</a:t>
            </a:r>
          </a:p>
        </p:txBody>
      </p:sp>
      <p:sp>
        <p:nvSpPr>
          <p:cNvPr id="59" name="Zástupný symbol pro text 5"/>
          <p:cNvSpPr txBox="1">
            <a:spLocks/>
          </p:cNvSpPr>
          <p:nvPr/>
        </p:nvSpPr>
        <p:spPr>
          <a:xfrm>
            <a:off x="3337520" y="5589240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000" dirty="0"/>
              <a:t>Zdravotní péče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Zástupný symbol pro text 5"/>
          <p:cNvSpPr txBox="1">
            <a:spLocks/>
          </p:cNvSpPr>
          <p:nvPr/>
        </p:nvSpPr>
        <p:spPr>
          <a:xfrm>
            <a:off x="3347864" y="2420888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4800" b="1" dirty="0"/>
              <a:t>NTÚ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4800" b="1" dirty="0"/>
              <a:t>léčiv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" name="Zástupný symbol pro text 5"/>
          <p:cNvSpPr txBox="1">
            <a:spLocks/>
          </p:cNvSpPr>
          <p:nvPr/>
        </p:nvSpPr>
        <p:spPr>
          <a:xfrm>
            <a:off x="6156176" y="3933056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Duševní stav</a:t>
            </a:r>
          </a:p>
        </p:txBody>
      </p:sp>
      <p:sp>
        <p:nvSpPr>
          <p:cNvPr id="62" name="Zástupný symbol pro text 5"/>
          <p:cNvSpPr txBox="1">
            <a:spLocks/>
          </p:cNvSpPr>
          <p:nvPr/>
        </p:nvSpPr>
        <p:spPr>
          <a:xfrm>
            <a:off x="6300192" y="3501008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Poruchy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metab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29" name="Zástupný symbol pro text 5"/>
          <p:cNvSpPr txBox="1">
            <a:spLocks/>
          </p:cNvSpPr>
          <p:nvPr/>
        </p:nvSpPr>
        <p:spPr>
          <a:xfrm>
            <a:off x="395536" y="3789040"/>
            <a:ext cx="2458616" cy="43204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000" dirty="0"/>
              <a:t>Interakce léčiv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E3FD098-7E03-4BD8-BFE1-2AF76BEC9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561"/>
    </mc:Choice>
    <mc:Fallback>
      <p:transition spd="slow" advTm="13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728192"/>
          </a:xfrm>
          <a:solidFill>
            <a:srgbClr val="FF0000">
              <a:alpha val="13000"/>
            </a:srgbClr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b="1" dirty="0">
                <a:latin typeface="Arial" pitchFamily="34" charset="0"/>
                <a:cs typeface="Arial" pitchFamily="34" charset="0"/>
              </a:rPr>
              <a:t>Podmínky pro laboratorní diagnostiku a monitorování NTÚ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420888"/>
            <a:ext cx="5544616" cy="3888432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Podezření na NTÚ vyslovuje </a:t>
            </a:r>
            <a:r>
              <a:rPr lang="cs-CZ" sz="1800" b="1" dirty="0">
                <a:latin typeface="Arial" pitchFamily="34" charset="0"/>
                <a:cs typeface="Arial" pitchFamily="34" charset="0"/>
              </a:rPr>
              <a:t>ošetřující lékař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Pokud není na žádance uveden jako </a:t>
            </a:r>
            <a:r>
              <a:rPr lang="cs-CZ" sz="1800" b="1" dirty="0">
                <a:latin typeface="Arial" pitchFamily="34" charset="0"/>
                <a:cs typeface="Arial" pitchFamily="34" charset="0"/>
              </a:rPr>
              <a:t>důvod vyšetření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průkaz NTÚ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laboratoř výsledky nedokáže interpretovat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Testy používané v laboratoři nejsou cíleně určeny pro monitorování NTÚ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Testování vyžaduje vybavení analyzátory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Laboratoř má k dispozici archívní záznamy až do roku 1996 v elektronické verzi</a:t>
            </a:r>
            <a:endParaRPr lang="cs-CZ" sz="1800" dirty="0"/>
          </a:p>
        </p:txBody>
      </p:sp>
      <p:sp>
        <p:nvSpPr>
          <p:cNvPr id="10" name="Obdélník 9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Kurz 46501-2  Základy </a:t>
            </a:r>
            <a:r>
              <a:rPr lang="cs-CZ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KBch</a:t>
            </a:r>
            <a:r>
              <a:rPr lang="cs-CZ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pro klinické farmaceuty I                                                                                            </a:t>
            </a:r>
            <a:r>
              <a:rPr lang="cs-CZ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slide 11 z 35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40868" t="31600" r="41650" b="23881"/>
          <a:stretch>
            <a:fillRect/>
          </a:stretch>
        </p:blipFill>
        <p:spPr bwMode="auto">
          <a:xfrm>
            <a:off x="6335688" y="2204864"/>
            <a:ext cx="2268760" cy="324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0"/>
            </a:lightRig>
          </a:scene3d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35A013F-00EF-4790-8C89-3B7AC4C8E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89"/>
    </mc:Choice>
    <mc:Fallback>
      <p:transition spd="slow" advTm="147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  <a:solidFill>
            <a:srgbClr val="FF0000">
              <a:alpha val="13000"/>
            </a:srgbClr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b="1" dirty="0">
                <a:latin typeface="Arial" pitchFamily="34" charset="0"/>
                <a:cs typeface="Arial" pitchFamily="34" charset="0"/>
              </a:rPr>
              <a:t>Které NTÚ dokážeme laboratorně zjistit a monitorovat?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955973"/>
            <a:ext cx="8280920" cy="4425355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solidFill>
                  <a:srgbClr val="000099"/>
                </a:solidFill>
              </a:rPr>
              <a:t>Farmakologie a toxikologie: </a:t>
            </a:r>
            <a:r>
              <a:rPr lang="cs-CZ" dirty="0"/>
              <a:t>identifikace a množství léku (metabolitu) v tělních tekutinách a tkáních</a:t>
            </a:r>
          </a:p>
          <a:p>
            <a:r>
              <a:rPr lang="cs-CZ" dirty="0">
                <a:solidFill>
                  <a:srgbClr val="FF0000"/>
                </a:solidFill>
              </a:rPr>
              <a:t>Hematologické abnormality: </a:t>
            </a:r>
            <a:r>
              <a:rPr lang="cs-CZ" dirty="0"/>
              <a:t>polékové hemolytické anémie, změny krevních elementů, porucha srážlivosti</a:t>
            </a:r>
          </a:p>
          <a:p>
            <a:r>
              <a:rPr lang="cs-CZ" dirty="0">
                <a:solidFill>
                  <a:srgbClr val="FF0000"/>
                </a:solidFill>
              </a:rPr>
              <a:t>Imunologické testy: </a:t>
            </a:r>
            <a:r>
              <a:rPr lang="cs-CZ" dirty="0"/>
              <a:t>Laboratoř: kožní testy, specifické </a:t>
            </a:r>
            <a:r>
              <a:rPr lang="cs-CZ" dirty="0" err="1"/>
              <a:t>IgE</a:t>
            </a:r>
            <a:r>
              <a:rPr lang="cs-CZ" dirty="0"/>
              <a:t> u NÚ typu B, specifické protilátky třídy </a:t>
            </a:r>
            <a:r>
              <a:rPr lang="cs-CZ" dirty="0" err="1"/>
              <a:t>IgG</a:t>
            </a:r>
            <a:r>
              <a:rPr lang="cs-CZ" dirty="0"/>
              <a:t> a </a:t>
            </a:r>
            <a:r>
              <a:rPr lang="cs-CZ" dirty="0" err="1"/>
              <a:t>IgM</a:t>
            </a:r>
            <a:r>
              <a:rPr lang="cs-CZ" dirty="0"/>
              <a:t>, </a:t>
            </a:r>
            <a:r>
              <a:rPr lang="cs-CZ" dirty="0" err="1"/>
              <a:t>epikutánní</a:t>
            </a:r>
            <a:r>
              <a:rPr lang="cs-CZ" dirty="0"/>
              <a:t> testy pro kontaktní reakci pozdního typu, uvolnění histaminu a dalších </a:t>
            </a:r>
            <a:r>
              <a:rPr lang="cs-CZ" dirty="0" err="1"/>
              <a:t>mediátorů</a:t>
            </a:r>
            <a:endParaRPr lang="cs-CZ" dirty="0"/>
          </a:p>
          <a:p>
            <a:r>
              <a:rPr lang="cs-CZ" b="1" u="sng" dirty="0">
                <a:solidFill>
                  <a:srgbClr val="FF0000"/>
                </a:solidFill>
              </a:rPr>
              <a:t>Biochemické testy</a:t>
            </a:r>
            <a:r>
              <a:rPr lang="cs-CZ" dirty="0">
                <a:solidFill>
                  <a:srgbClr val="FF0000"/>
                </a:solidFill>
              </a:rPr>
              <a:t>: </a:t>
            </a:r>
            <a:r>
              <a:rPr lang="cs-CZ" dirty="0" err="1"/>
              <a:t>metabol</a:t>
            </a:r>
            <a:r>
              <a:rPr lang="cs-CZ" dirty="0"/>
              <a:t>. cukrů, </a:t>
            </a:r>
            <a:r>
              <a:rPr lang="cs-CZ" dirty="0" err="1"/>
              <a:t>hepatotoxicita</a:t>
            </a:r>
            <a:r>
              <a:rPr lang="cs-CZ" dirty="0"/>
              <a:t>, </a:t>
            </a:r>
            <a:r>
              <a:rPr lang="cs-CZ" dirty="0" err="1"/>
              <a:t>nefrotoxicita</a:t>
            </a:r>
            <a:r>
              <a:rPr lang="cs-CZ" dirty="0"/>
              <a:t>, kardiotoxicita, poškození svalů, kostí, poruchy AB rovnováhy…</a:t>
            </a:r>
          </a:p>
          <a:p>
            <a:r>
              <a:rPr lang="cs-CZ" sz="3100" dirty="0">
                <a:solidFill>
                  <a:srgbClr val="000099"/>
                </a:solidFill>
              </a:rPr>
              <a:t>Patologické vyšetření: </a:t>
            </a:r>
            <a:r>
              <a:rPr lang="cs-CZ" dirty="0"/>
              <a:t>morfologické poškození tkání, identifikace léčiv a jejich metabolitů v tělních tekutinách a tkáních      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46B3178-936B-41BC-94D9-8E063E2D8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1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80" t="26560" r="40000" b="14641"/>
          <a:stretch>
            <a:fillRect/>
          </a:stretch>
        </p:blipFill>
        <p:spPr bwMode="auto">
          <a:xfrm>
            <a:off x="2045055" y="1980662"/>
            <a:ext cx="5119233" cy="375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97768"/>
            <a:ext cx="8640960" cy="1143000"/>
          </a:xfrm>
          <a:solidFill>
            <a:srgbClr val="FFC000">
              <a:alpha val="32000"/>
            </a:srgb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poškození jater a žlučových cest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35496" y="1844824"/>
            <a:ext cx="8928992" cy="1224136"/>
          </a:xfrm>
        </p:spPr>
        <p:txBody>
          <a:bodyPr>
            <a:normAutofit fontScale="25000" lnSpcReduction="20000"/>
          </a:bodyPr>
          <a:lstStyle/>
          <a:p>
            <a:r>
              <a:rPr lang="cs-CZ" sz="6400" dirty="0">
                <a:solidFill>
                  <a:srgbClr val="FF0000"/>
                </a:solidFill>
              </a:rPr>
              <a:t>Strukturní poškození </a:t>
            </a:r>
            <a:r>
              <a:rPr lang="cs-CZ" sz="6400" dirty="0" err="1">
                <a:solidFill>
                  <a:srgbClr val="FF0000"/>
                </a:solidFill>
              </a:rPr>
              <a:t>hepatocytů</a:t>
            </a:r>
            <a:r>
              <a:rPr lang="cs-CZ" sz="6400" dirty="0">
                <a:solidFill>
                  <a:srgbClr val="FF0000"/>
                </a:solidFill>
              </a:rPr>
              <a:t>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</a:t>
            </a:r>
          </a:p>
        </p:txBody>
      </p:sp>
      <p:cxnSp>
        <p:nvCxnSpPr>
          <p:cNvPr id="34" name="Přímá spojovací čára 33"/>
          <p:cNvCxnSpPr/>
          <p:nvPr/>
        </p:nvCxnSpPr>
        <p:spPr>
          <a:xfrm>
            <a:off x="1403648" y="2420888"/>
            <a:ext cx="1584176" cy="6480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text 10"/>
          <p:cNvSpPr>
            <a:spLocks noGrp="1"/>
          </p:cNvSpPr>
          <p:nvPr>
            <p:ph type="body" idx="1"/>
          </p:nvPr>
        </p:nvSpPr>
        <p:spPr>
          <a:xfrm>
            <a:off x="5220072" y="1340768"/>
            <a:ext cx="8928992" cy="1224136"/>
          </a:xfrm>
        </p:spPr>
        <p:txBody>
          <a:bodyPr>
            <a:normAutofit fontScale="25000" lnSpcReduction="20000"/>
          </a:bodyPr>
          <a:lstStyle/>
          <a:p>
            <a:r>
              <a:rPr lang="cs-CZ" sz="6400" dirty="0">
                <a:solidFill>
                  <a:srgbClr val="FF0000"/>
                </a:solidFill>
              </a:rPr>
              <a:t>Funkční poškození </a:t>
            </a:r>
            <a:r>
              <a:rPr lang="cs-CZ" sz="6400" dirty="0" err="1">
                <a:solidFill>
                  <a:srgbClr val="FF0000"/>
                </a:solidFill>
              </a:rPr>
              <a:t>hepatocytů</a:t>
            </a:r>
            <a:r>
              <a:rPr lang="cs-CZ" sz="6400" dirty="0">
                <a:solidFill>
                  <a:srgbClr val="FF0000"/>
                </a:solidFill>
              </a:rPr>
              <a:t>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</a:t>
            </a:r>
          </a:p>
        </p:txBody>
      </p:sp>
      <p:cxnSp>
        <p:nvCxnSpPr>
          <p:cNvPr id="17" name="Přímá spojovací čára 16"/>
          <p:cNvCxnSpPr/>
          <p:nvPr/>
        </p:nvCxnSpPr>
        <p:spPr>
          <a:xfrm flipH="1">
            <a:off x="5508104" y="1916832"/>
            <a:ext cx="1152128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4355976" y="4077072"/>
            <a:ext cx="2376264" cy="360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10"/>
          <p:cNvSpPr>
            <a:spLocks noGrp="1"/>
          </p:cNvSpPr>
          <p:nvPr>
            <p:ph type="body" idx="1"/>
          </p:nvPr>
        </p:nvSpPr>
        <p:spPr>
          <a:xfrm>
            <a:off x="5796136" y="4365104"/>
            <a:ext cx="8928992" cy="1224136"/>
          </a:xfrm>
        </p:spPr>
        <p:txBody>
          <a:bodyPr>
            <a:normAutofit fontScale="25000" lnSpcReduction="20000"/>
          </a:bodyPr>
          <a:lstStyle/>
          <a:p>
            <a:r>
              <a:rPr lang="cs-CZ" sz="6400" dirty="0">
                <a:solidFill>
                  <a:srgbClr val="FF0000"/>
                </a:solidFill>
              </a:rPr>
              <a:t>Poškození / uzávěr  žlučových cest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6228184" y="4941168"/>
            <a:ext cx="2259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Alkalická fosfatáza (ALP)</a:t>
            </a:r>
          </a:p>
          <a:p>
            <a:r>
              <a:rPr lang="cs-CZ" sz="1200" b="1" dirty="0" err="1"/>
              <a:t>Gamaglutamyltransferáza</a:t>
            </a:r>
            <a:r>
              <a:rPr lang="cs-CZ" sz="1200" b="1" dirty="0"/>
              <a:t> (GMT)</a:t>
            </a:r>
          </a:p>
          <a:p>
            <a:r>
              <a:rPr lang="cs-CZ" sz="1200" b="1" dirty="0"/>
              <a:t>Celkový bilirubin (TBIL)</a:t>
            </a:r>
          </a:p>
          <a:p>
            <a:r>
              <a:rPr lang="cs-CZ" sz="1200" b="1" dirty="0"/>
              <a:t>Konjugovaný bilirubin (DBIL)</a:t>
            </a:r>
          </a:p>
          <a:p>
            <a:r>
              <a:rPr lang="cs-CZ" sz="1200" b="1" dirty="0"/>
              <a:t>Cholesterol (CHOL)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35496" y="2854677"/>
            <a:ext cx="22115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/>
              <a:t>Alaninaminotransferáza</a:t>
            </a:r>
            <a:r>
              <a:rPr lang="cs-CZ" sz="1200" b="1" dirty="0"/>
              <a:t> (ALT)</a:t>
            </a:r>
          </a:p>
          <a:p>
            <a:r>
              <a:rPr lang="cs-CZ" sz="1200" b="1" dirty="0" err="1"/>
              <a:t>Aspartátaminotransferáza</a:t>
            </a:r>
            <a:r>
              <a:rPr lang="cs-CZ" sz="1200" b="1" dirty="0"/>
              <a:t> (AST)</a:t>
            </a:r>
          </a:p>
          <a:p>
            <a:r>
              <a:rPr lang="cs-CZ" sz="1200" b="1" dirty="0" err="1"/>
              <a:t>Laktátdehydrogenáza</a:t>
            </a:r>
            <a:r>
              <a:rPr lang="cs-CZ" sz="1200" b="1" dirty="0"/>
              <a:t> (LDH)</a:t>
            </a:r>
          </a:p>
          <a:p>
            <a:endParaRPr lang="cs-CZ" sz="1200" b="1" dirty="0"/>
          </a:p>
          <a:p>
            <a:endParaRPr lang="cs-CZ" sz="1200" b="1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7092280" y="1916832"/>
            <a:ext cx="20033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/>
              <a:t>Cholinesteráza</a:t>
            </a:r>
            <a:r>
              <a:rPr lang="cs-CZ" sz="1200" b="1" dirty="0"/>
              <a:t> (CHE)</a:t>
            </a:r>
          </a:p>
          <a:p>
            <a:r>
              <a:rPr lang="cs-CZ" sz="1200" b="1" dirty="0"/>
              <a:t>Močovina (UREA)</a:t>
            </a:r>
          </a:p>
          <a:p>
            <a:r>
              <a:rPr lang="cs-CZ" sz="1200" b="1" dirty="0"/>
              <a:t>Amoniak (AMON)</a:t>
            </a:r>
          </a:p>
          <a:p>
            <a:r>
              <a:rPr lang="cs-CZ" sz="1200" b="1" dirty="0"/>
              <a:t>Aktivovaný parciální </a:t>
            </a:r>
          </a:p>
          <a:p>
            <a:r>
              <a:rPr lang="cs-CZ" sz="1200" b="1" dirty="0"/>
              <a:t>tromboplastinový čas (</a:t>
            </a:r>
            <a:r>
              <a:rPr lang="cs-CZ" sz="1200" b="1" dirty="0" err="1"/>
              <a:t>aPTT</a:t>
            </a:r>
            <a:r>
              <a:rPr lang="cs-CZ" sz="1200" b="1" dirty="0"/>
              <a:t>)</a:t>
            </a:r>
          </a:p>
          <a:p>
            <a:r>
              <a:rPr lang="cs-CZ" sz="1200" b="1" dirty="0"/>
              <a:t>Albumin (ALB)</a:t>
            </a:r>
          </a:p>
          <a:p>
            <a:r>
              <a:rPr lang="cs-CZ" sz="1200" b="1" dirty="0"/>
              <a:t>Celková bílkovina (TP)</a:t>
            </a:r>
          </a:p>
          <a:p>
            <a:r>
              <a:rPr lang="cs-CZ" sz="1200" b="1" dirty="0" err="1"/>
              <a:t>Prealbumin</a:t>
            </a:r>
            <a:endParaRPr lang="cs-CZ" sz="1200" b="1" dirty="0"/>
          </a:p>
          <a:p>
            <a:r>
              <a:rPr lang="cs-CZ" sz="1200" b="1" dirty="0"/>
              <a:t>Transferin</a:t>
            </a:r>
          </a:p>
          <a:p>
            <a:r>
              <a:rPr lang="cs-CZ" sz="1200" b="1" dirty="0"/>
              <a:t>Elektroforéza sérových </a:t>
            </a:r>
            <a:r>
              <a:rPr lang="cs-CZ" sz="1200" b="1" dirty="0" err="1"/>
              <a:t>bílk</a:t>
            </a:r>
            <a:r>
              <a:rPr lang="cs-CZ" sz="1200" b="1" dirty="0"/>
              <a:t>.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4A0D35F-8A8A-4FDC-B3CC-DCE42121D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28"/>
    </mc:Choice>
    <mc:Fallback>
      <p:transition spd="slow" advTm="101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rgbClr val="FFC000">
              <a:alpha val="32000"/>
            </a:srgbClr>
          </a:solidFill>
          <a:ln w="19050">
            <a:noFill/>
          </a:ln>
        </p:spPr>
        <p:txBody>
          <a:bodyPr>
            <a:normAutofit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Léčiva s laboratorně diagnostikovanými NTÚ – poškození jater a žlučových cest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107504" y="1565102"/>
            <a:ext cx="2890664" cy="6397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Velmi časté (&gt; 10%)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107504" y="1988840"/>
            <a:ext cx="2890664" cy="3951288"/>
          </a:xfrm>
        </p:spPr>
        <p:txBody>
          <a:bodyPr/>
          <a:lstStyle/>
          <a:p>
            <a:endParaRPr lang="cs-CZ" dirty="0"/>
          </a:p>
          <a:p>
            <a:endParaRPr lang="cs-CZ" sz="1800" b="1" dirty="0"/>
          </a:p>
        </p:txBody>
      </p:sp>
      <p:sp>
        <p:nvSpPr>
          <p:cNvPr id="17" name="Zástupný symbol pro text 10"/>
          <p:cNvSpPr>
            <a:spLocks noGrp="1"/>
          </p:cNvSpPr>
          <p:nvPr>
            <p:ph type="body" idx="1"/>
          </p:nvPr>
        </p:nvSpPr>
        <p:spPr>
          <a:xfrm>
            <a:off x="2843808" y="1565102"/>
            <a:ext cx="2890664" cy="6397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Časté (1-9%)</a:t>
            </a:r>
          </a:p>
        </p:txBody>
      </p:sp>
      <p:sp>
        <p:nvSpPr>
          <p:cNvPr id="18" name="Zástupný symbol pro obsah 11"/>
          <p:cNvSpPr>
            <a:spLocks noGrp="1"/>
          </p:cNvSpPr>
          <p:nvPr>
            <p:ph sz="half" idx="2"/>
          </p:nvPr>
        </p:nvSpPr>
        <p:spPr>
          <a:xfrm>
            <a:off x="3121496" y="2214016"/>
            <a:ext cx="2890664" cy="3951288"/>
          </a:xfrm>
        </p:spPr>
        <p:txBody>
          <a:bodyPr/>
          <a:lstStyle/>
          <a:p>
            <a:r>
              <a:rPr lang="cs-CZ" i="1" dirty="0" err="1"/>
              <a:t>nevirapin</a:t>
            </a:r>
            <a:endParaRPr lang="cs-CZ" i="1" dirty="0"/>
          </a:p>
          <a:p>
            <a:r>
              <a:rPr lang="cs-CZ" i="1" dirty="0" err="1"/>
              <a:t>cefalosporiny</a:t>
            </a:r>
            <a:endParaRPr lang="cs-CZ" i="1" dirty="0"/>
          </a:p>
          <a:p>
            <a:r>
              <a:rPr lang="cs-CZ" b="1" i="1" dirty="0" err="1"/>
              <a:t>trastuzumab</a:t>
            </a:r>
            <a:endParaRPr lang="cs-CZ" b="1" i="1" dirty="0"/>
          </a:p>
          <a:p>
            <a:r>
              <a:rPr lang="cs-CZ" b="1" i="1" dirty="0" err="1"/>
              <a:t>takrolimus</a:t>
            </a:r>
            <a:endParaRPr lang="cs-CZ" b="1" i="1" dirty="0"/>
          </a:p>
          <a:p>
            <a:r>
              <a:rPr lang="cs-CZ" i="1" dirty="0" err="1"/>
              <a:t>valproová</a:t>
            </a:r>
            <a:r>
              <a:rPr lang="cs-CZ" i="1" dirty="0"/>
              <a:t> </a:t>
            </a:r>
            <a:r>
              <a:rPr lang="cs-CZ" i="1" dirty="0" err="1"/>
              <a:t>kys</a:t>
            </a:r>
            <a:r>
              <a:rPr lang="cs-CZ" i="1" dirty="0"/>
              <a:t>.</a:t>
            </a:r>
          </a:p>
          <a:p>
            <a:r>
              <a:rPr lang="cs-CZ" i="1" dirty="0" err="1"/>
              <a:t>amiodaron</a:t>
            </a:r>
            <a:endParaRPr lang="cs-CZ" i="1" dirty="0"/>
          </a:p>
          <a:p>
            <a:r>
              <a:rPr lang="cs-CZ" b="1" i="1" dirty="0" err="1"/>
              <a:t>merkaptopurin</a:t>
            </a:r>
            <a:endParaRPr lang="cs-CZ" b="1" i="1" dirty="0"/>
          </a:p>
          <a:p>
            <a:r>
              <a:rPr lang="cs-CZ" i="1" dirty="0" err="1"/>
              <a:t>paklitaxel</a:t>
            </a:r>
            <a:endParaRPr lang="cs-CZ" i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9" name="Zástupný symbol pro text 10"/>
          <p:cNvSpPr>
            <a:spLocks noGrp="1"/>
          </p:cNvSpPr>
          <p:nvPr>
            <p:ph type="body" idx="1"/>
          </p:nvPr>
        </p:nvSpPr>
        <p:spPr>
          <a:xfrm>
            <a:off x="5785792" y="1565102"/>
            <a:ext cx="2890664" cy="6397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Méně časté, vzácné </a:t>
            </a:r>
          </a:p>
        </p:txBody>
      </p:sp>
      <p:sp>
        <p:nvSpPr>
          <p:cNvPr id="20" name="Zástupný symbol pro obsah 11"/>
          <p:cNvSpPr>
            <a:spLocks noGrp="1"/>
          </p:cNvSpPr>
          <p:nvPr>
            <p:ph sz="half" idx="2"/>
          </p:nvPr>
        </p:nvSpPr>
        <p:spPr>
          <a:xfrm>
            <a:off x="6084168" y="2204864"/>
            <a:ext cx="2962672" cy="4104456"/>
          </a:xfrm>
        </p:spPr>
        <p:txBody>
          <a:bodyPr>
            <a:normAutofit lnSpcReduction="10000"/>
          </a:bodyPr>
          <a:lstStyle/>
          <a:p>
            <a:r>
              <a:rPr lang="cs-CZ" i="1" dirty="0" err="1"/>
              <a:t>metotrexát</a:t>
            </a:r>
            <a:endParaRPr lang="cs-CZ" i="1" dirty="0"/>
          </a:p>
          <a:p>
            <a:r>
              <a:rPr lang="cs-CZ" i="1" dirty="0" err="1"/>
              <a:t>diklofenak</a:t>
            </a:r>
            <a:endParaRPr lang="cs-CZ" i="1" dirty="0"/>
          </a:p>
          <a:p>
            <a:r>
              <a:rPr lang="cs-CZ" i="1" dirty="0" err="1"/>
              <a:t>hydrochlorothiazid</a:t>
            </a:r>
            <a:r>
              <a:rPr lang="cs-CZ" i="1" dirty="0"/>
              <a:t> </a:t>
            </a:r>
          </a:p>
          <a:p>
            <a:r>
              <a:rPr lang="cs-CZ" b="1" i="1" dirty="0"/>
              <a:t>paracetamol</a:t>
            </a:r>
          </a:p>
          <a:p>
            <a:r>
              <a:rPr lang="cs-CZ" b="1" i="1" dirty="0" err="1"/>
              <a:t>chlorpromazin</a:t>
            </a:r>
            <a:endParaRPr lang="cs-CZ" b="1" i="1" dirty="0"/>
          </a:p>
          <a:p>
            <a:r>
              <a:rPr lang="cs-CZ" i="1" dirty="0" err="1"/>
              <a:t>halothan</a:t>
            </a:r>
            <a:endParaRPr lang="cs-CZ" i="1" dirty="0"/>
          </a:p>
          <a:p>
            <a:r>
              <a:rPr lang="cs-CZ" i="1" dirty="0" err="1"/>
              <a:t>isoniazid</a:t>
            </a:r>
            <a:endParaRPr lang="cs-CZ" i="1" dirty="0"/>
          </a:p>
          <a:p>
            <a:r>
              <a:rPr lang="cs-CZ" i="1" dirty="0"/>
              <a:t>cyklosporin</a:t>
            </a:r>
          </a:p>
          <a:p>
            <a:r>
              <a:rPr lang="cs-CZ" b="1" i="1" dirty="0"/>
              <a:t>estrogeny</a:t>
            </a:r>
          </a:p>
          <a:p>
            <a:r>
              <a:rPr lang="cs-CZ" i="1" dirty="0" err="1"/>
              <a:t>statiny</a:t>
            </a:r>
            <a:endParaRPr lang="cs-CZ" i="1" dirty="0"/>
          </a:p>
        </p:txBody>
      </p:sp>
      <p:sp>
        <p:nvSpPr>
          <p:cNvPr id="23" name="Obdélník 22"/>
          <p:cNvSpPr/>
          <p:nvPr/>
        </p:nvSpPr>
        <p:spPr>
          <a:xfrm>
            <a:off x="107504" y="58679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/>
              <a:t>Kršiak</a:t>
            </a:r>
            <a:r>
              <a:rPr lang="cs-CZ" b="1" dirty="0"/>
              <a:t>, M. a kol. Remedia, 8, 1998, 159-69</a:t>
            </a:r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107504" y="6167045"/>
            <a:ext cx="2812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http://sideeffects.embl.de/</a:t>
            </a:r>
          </a:p>
          <a:p>
            <a:r>
              <a:rPr lang="cs-CZ" b="1" dirty="0"/>
              <a:t>http://www.</a:t>
            </a:r>
            <a:r>
              <a:rPr lang="cs-CZ" b="1" dirty="0" err="1"/>
              <a:t>sukl.cz</a:t>
            </a:r>
            <a:endParaRPr lang="cs-CZ" b="1" dirty="0"/>
          </a:p>
        </p:txBody>
      </p:sp>
      <p:sp>
        <p:nvSpPr>
          <p:cNvPr id="32" name="Zástupný symbol pro obsah 11"/>
          <p:cNvSpPr>
            <a:spLocks noGrp="1"/>
          </p:cNvSpPr>
          <p:nvPr>
            <p:ph sz="half" idx="2"/>
          </p:nvPr>
        </p:nvSpPr>
        <p:spPr>
          <a:xfrm>
            <a:off x="385192" y="2214016"/>
            <a:ext cx="2890664" cy="3951288"/>
          </a:xfrm>
        </p:spPr>
        <p:txBody>
          <a:bodyPr/>
          <a:lstStyle/>
          <a:p>
            <a:r>
              <a:rPr lang="cs-CZ" i="1" dirty="0" err="1"/>
              <a:t>thiotepa</a:t>
            </a:r>
            <a:endParaRPr lang="cs-CZ" i="1" dirty="0"/>
          </a:p>
          <a:p>
            <a:r>
              <a:rPr lang="cs-CZ" b="1" i="1" dirty="0" err="1"/>
              <a:t>fenytoin</a:t>
            </a:r>
            <a:endParaRPr lang="cs-CZ" b="1" i="1" dirty="0"/>
          </a:p>
          <a:p>
            <a:r>
              <a:rPr lang="cs-CZ" b="1" i="1" dirty="0" err="1"/>
              <a:t>busulfan</a:t>
            </a:r>
            <a:endParaRPr lang="cs-CZ" b="1" i="1" dirty="0"/>
          </a:p>
          <a:p>
            <a:r>
              <a:rPr lang="cs-CZ" i="1" dirty="0" err="1"/>
              <a:t>etoposid</a:t>
            </a:r>
            <a:endParaRPr lang="cs-CZ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0" y="126876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i="1" dirty="0">
                <a:solidFill>
                  <a:schemeClr val="accent6">
                    <a:lumMod val="50000"/>
                  </a:schemeClr>
                </a:solidFill>
              </a:rPr>
              <a:t>Hepatitida, </a:t>
            </a:r>
            <a:r>
              <a:rPr lang="cs-CZ" sz="1600" b="1" i="1" dirty="0" err="1">
                <a:solidFill>
                  <a:schemeClr val="accent6">
                    <a:lumMod val="50000"/>
                  </a:schemeClr>
                </a:solidFill>
              </a:rPr>
              <a:t>cholestáza</a:t>
            </a:r>
            <a:r>
              <a:rPr lang="cs-CZ" sz="1600" b="1" i="1" dirty="0">
                <a:solidFill>
                  <a:schemeClr val="accent6">
                    <a:lumMod val="50000"/>
                  </a:schemeClr>
                </a:solidFill>
              </a:rPr>
              <a:t>, intoxikace, nádory, poruchy koagulace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F5C7904-460D-42AA-8624-D44B2EF70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633"/>
    </mc:Choice>
    <mc:Fallback>
      <p:transition spd="slow" advTm="14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  <a:solidFill>
            <a:srgbClr val="FFC000">
              <a:alpha val="32000"/>
            </a:srgb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poškození jater a žlučových cest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107504" y="1628800"/>
            <a:ext cx="8928992" cy="1224136"/>
          </a:xfrm>
        </p:spPr>
        <p:txBody>
          <a:bodyPr>
            <a:normAutofit fontScale="25000" lnSpcReduction="20000"/>
          </a:bodyPr>
          <a:lstStyle/>
          <a:p>
            <a:r>
              <a:rPr lang="cs-CZ" sz="9600" dirty="0"/>
              <a:t>     Analyt        Charakteristika           Princip vyšetření             NTÚ          </a:t>
            </a:r>
          </a:p>
          <a:p>
            <a:r>
              <a:rPr lang="cs-CZ" sz="9600" dirty="0"/>
              <a:t>   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179512" y="1922056"/>
            <a:ext cx="89644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          </a:t>
            </a:r>
            <a:r>
              <a:rPr lang="cs-CZ" sz="1600" b="1" dirty="0">
                <a:solidFill>
                  <a:srgbClr val="CC3300"/>
                </a:solidFill>
              </a:rPr>
              <a:t>ALT</a:t>
            </a:r>
            <a:r>
              <a:rPr lang="cs-CZ" sz="1600" dirty="0"/>
              <a:t>                      enzym </a:t>
            </a:r>
            <a:r>
              <a:rPr lang="cs-CZ" sz="1600" dirty="0" err="1"/>
              <a:t>hepatocytů</a:t>
            </a:r>
            <a:r>
              <a:rPr lang="cs-CZ" sz="1600" dirty="0"/>
              <a:t>                     </a:t>
            </a:r>
            <a:r>
              <a:rPr lang="cs-CZ" sz="1600" dirty="0" err="1"/>
              <a:t>katal</a:t>
            </a:r>
            <a:r>
              <a:rPr lang="cs-CZ" sz="1600" dirty="0"/>
              <a:t>. aktivita fotometricky              hepatitida                        </a:t>
            </a:r>
          </a:p>
          <a:p>
            <a:r>
              <a:rPr lang="cs-CZ" sz="1600" dirty="0"/>
              <a:t>          </a:t>
            </a:r>
            <a:r>
              <a:rPr lang="cs-CZ" sz="1600" b="1" dirty="0">
                <a:solidFill>
                  <a:srgbClr val="CC3300"/>
                </a:solidFill>
              </a:rPr>
              <a:t>AST</a:t>
            </a:r>
            <a:r>
              <a:rPr lang="cs-CZ" sz="1600" dirty="0"/>
              <a:t>     </a:t>
            </a:r>
            <a:r>
              <a:rPr lang="cs-CZ" sz="2800" dirty="0"/>
              <a:t> </a:t>
            </a:r>
            <a:r>
              <a:rPr lang="cs-CZ" sz="1600" dirty="0"/>
              <a:t>               enzym </a:t>
            </a:r>
            <a:r>
              <a:rPr lang="cs-CZ" sz="1600" dirty="0" err="1"/>
              <a:t>hepatocytů</a:t>
            </a:r>
            <a:r>
              <a:rPr lang="cs-CZ" sz="1600" dirty="0"/>
              <a:t>                     </a:t>
            </a:r>
            <a:r>
              <a:rPr lang="cs-CZ" sz="1600" dirty="0" err="1"/>
              <a:t>katal</a:t>
            </a:r>
            <a:r>
              <a:rPr lang="cs-CZ" sz="1600" dirty="0"/>
              <a:t>. aktivita fotometricky              hepatitida                   </a:t>
            </a:r>
          </a:p>
          <a:p>
            <a:r>
              <a:rPr lang="cs-CZ" sz="1600" dirty="0"/>
              <a:t>          </a:t>
            </a:r>
            <a:r>
              <a:rPr lang="cs-CZ" sz="1600" b="1" dirty="0">
                <a:solidFill>
                  <a:srgbClr val="CC3300"/>
                </a:solidFill>
              </a:rPr>
              <a:t>ALP</a:t>
            </a:r>
            <a:r>
              <a:rPr lang="cs-CZ" sz="2800" dirty="0"/>
              <a:t> </a:t>
            </a:r>
            <a:r>
              <a:rPr lang="cs-CZ" sz="1600" dirty="0"/>
              <a:t>              enzym buněk žlučových cest          </a:t>
            </a:r>
            <a:r>
              <a:rPr lang="cs-CZ" sz="1600" dirty="0" err="1"/>
              <a:t>katal</a:t>
            </a:r>
            <a:r>
              <a:rPr lang="cs-CZ" sz="1600" dirty="0"/>
              <a:t>. aktivita fotometricky              </a:t>
            </a:r>
            <a:r>
              <a:rPr lang="cs-CZ" sz="1600" dirty="0" err="1"/>
              <a:t>cholestáza</a:t>
            </a:r>
            <a:r>
              <a:rPr lang="cs-CZ" sz="1600" dirty="0"/>
              <a:t>                </a:t>
            </a:r>
          </a:p>
          <a:p>
            <a:r>
              <a:rPr lang="cs-CZ" sz="1600" dirty="0"/>
              <a:t>         </a:t>
            </a:r>
            <a:r>
              <a:rPr lang="cs-CZ" sz="1600" b="1" dirty="0">
                <a:solidFill>
                  <a:srgbClr val="CC3300"/>
                </a:solidFill>
              </a:rPr>
              <a:t>GMT</a:t>
            </a:r>
            <a:r>
              <a:rPr lang="cs-CZ" sz="2800" dirty="0"/>
              <a:t> </a:t>
            </a:r>
            <a:r>
              <a:rPr lang="cs-CZ" sz="1600" dirty="0"/>
              <a:t>                enzym žlučových cest                    </a:t>
            </a:r>
            <a:r>
              <a:rPr lang="cs-CZ" sz="1600" dirty="0" err="1"/>
              <a:t>katal</a:t>
            </a:r>
            <a:r>
              <a:rPr lang="cs-CZ" sz="1600" dirty="0"/>
              <a:t>. aktivita fotometricky             </a:t>
            </a:r>
            <a:r>
              <a:rPr lang="cs-CZ" sz="1600" dirty="0" err="1"/>
              <a:t>cholestáza</a:t>
            </a:r>
            <a:r>
              <a:rPr lang="cs-CZ" sz="1600" dirty="0"/>
              <a:t>,              </a:t>
            </a:r>
          </a:p>
          <a:p>
            <a:r>
              <a:rPr lang="cs-CZ" sz="1600" dirty="0"/>
              <a:t>                                                                                                                                                     intoxikace, nádory</a:t>
            </a:r>
          </a:p>
          <a:p>
            <a:r>
              <a:rPr lang="cs-CZ" sz="1600" dirty="0"/>
              <a:t>        CHOL </a:t>
            </a:r>
            <a:r>
              <a:rPr lang="cs-CZ" sz="2800" dirty="0"/>
              <a:t> </a:t>
            </a:r>
            <a:r>
              <a:rPr lang="cs-CZ" sz="1600" dirty="0"/>
              <a:t>            alkoholická součást lipidů                       enzymová reakce                       </a:t>
            </a:r>
            <a:r>
              <a:rPr lang="cs-CZ" sz="1600" dirty="0" err="1"/>
              <a:t>cholestáza</a:t>
            </a:r>
            <a:r>
              <a:rPr lang="cs-CZ" sz="1600" dirty="0"/>
              <a:t>               </a:t>
            </a:r>
          </a:p>
          <a:p>
            <a:r>
              <a:rPr lang="cs-CZ" sz="1600" dirty="0"/>
              <a:t>        BILIR</a:t>
            </a:r>
            <a:r>
              <a:rPr lang="cs-CZ" sz="2800" dirty="0"/>
              <a:t> </a:t>
            </a:r>
            <a:r>
              <a:rPr lang="cs-CZ" sz="1600" dirty="0"/>
              <a:t>                metabolit krev. barviv                     barevná </a:t>
            </a:r>
            <a:r>
              <a:rPr lang="cs-CZ" sz="1600" dirty="0" err="1"/>
              <a:t>diazotační</a:t>
            </a:r>
            <a:r>
              <a:rPr lang="cs-CZ" sz="1600" dirty="0"/>
              <a:t> reakce               strukturní                     </a:t>
            </a:r>
          </a:p>
          <a:p>
            <a:r>
              <a:rPr lang="cs-CZ" sz="1600" dirty="0"/>
              <a:t>                                                                                                                                                       poškození jater</a:t>
            </a:r>
          </a:p>
          <a:p>
            <a:r>
              <a:rPr lang="cs-CZ" sz="1600" dirty="0"/>
              <a:t>        </a:t>
            </a:r>
            <a:r>
              <a:rPr lang="el-GR" sz="1600" dirty="0"/>
              <a:t>α</a:t>
            </a:r>
            <a:r>
              <a:rPr lang="cs-CZ" sz="1600" dirty="0"/>
              <a:t>1FP </a:t>
            </a:r>
            <a:r>
              <a:rPr lang="cs-CZ" sz="2800" dirty="0"/>
              <a:t> </a:t>
            </a:r>
            <a:r>
              <a:rPr lang="cs-CZ" sz="1600" dirty="0"/>
              <a:t>                 </a:t>
            </a:r>
            <a:r>
              <a:rPr lang="cs-CZ" sz="1600" dirty="0" err="1"/>
              <a:t>onkofetální</a:t>
            </a:r>
            <a:r>
              <a:rPr lang="cs-CZ" sz="1600" dirty="0"/>
              <a:t> protein                                imunochemicky                       nádory jater              </a:t>
            </a:r>
          </a:p>
          <a:p>
            <a:r>
              <a:rPr lang="cs-CZ" sz="1600" dirty="0"/>
              <a:t>        prodloužený </a:t>
            </a:r>
            <a:r>
              <a:rPr lang="cs-CZ" sz="1600" i="1" dirty="0"/>
              <a:t>aktivovaný parciální tromboplastinový čas </a:t>
            </a:r>
            <a:r>
              <a:rPr lang="cs-CZ" sz="2800" i="1" dirty="0"/>
              <a:t>   </a:t>
            </a:r>
            <a:r>
              <a:rPr lang="cs-CZ" sz="1600" i="1" dirty="0"/>
              <a:t>                                    </a:t>
            </a:r>
            <a:r>
              <a:rPr lang="cs-CZ" sz="1600" dirty="0"/>
              <a:t>porucha koagulace        </a:t>
            </a:r>
          </a:p>
          <a:p>
            <a:r>
              <a:rPr lang="cs-CZ" sz="1600" dirty="0"/>
              <a:t>        </a:t>
            </a:r>
            <a:r>
              <a:rPr lang="cs-CZ" sz="1600" b="1" dirty="0">
                <a:solidFill>
                  <a:srgbClr val="CC3300"/>
                </a:solidFill>
              </a:rPr>
              <a:t>CHE</a:t>
            </a:r>
            <a:r>
              <a:rPr lang="cs-CZ" sz="1600" dirty="0"/>
              <a:t> </a:t>
            </a:r>
            <a:r>
              <a:rPr lang="cs-CZ" sz="2800" dirty="0"/>
              <a:t>  </a:t>
            </a:r>
            <a:r>
              <a:rPr lang="cs-CZ" sz="1600" dirty="0"/>
              <a:t>         enzym  </a:t>
            </a:r>
            <a:r>
              <a:rPr lang="cs-CZ" sz="1600" dirty="0" err="1"/>
              <a:t>sekretovaný</a:t>
            </a:r>
            <a:r>
              <a:rPr lang="cs-CZ" sz="1600" dirty="0"/>
              <a:t> </a:t>
            </a:r>
            <a:r>
              <a:rPr lang="cs-CZ" sz="1600" dirty="0" err="1"/>
              <a:t>hepatocyty</a:t>
            </a:r>
            <a:r>
              <a:rPr lang="cs-CZ" sz="1600" dirty="0"/>
              <a:t>         </a:t>
            </a:r>
            <a:r>
              <a:rPr lang="cs-CZ" sz="1600" dirty="0" err="1"/>
              <a:t>katal</a:t>
            </a:r>
            <a:r>
              <a:rPr lang="cs-CZ" sz="1600" dirty="0"/>
              <a:t>. aktivita fotometricky    funkční jaterní poruchy      </a:t>
            </a:r>
          </a:p>
          <a:p>
            <a:r>
              <a:rPr lang="cs-CZ" sz="1600" dirty="0"/>
              <a:t>                      </a:t>
            </a:r>
          </a:p>
          <a:p>
            <a:endParaRPr lang="cs-CZ" sz="1600" dirty="0"/>
          </a:p>
          <a:p>
            <a:endParaRPr lang="cs-CZ" sz="1600" dirty="0"/>
          </a:p>
        </p:txBody>
      </p:sp>
      <p:cxnSp>
        <p:nvCxnSpPr>
          <p:cNvPr id="34" name="Přímá spojovací čára 33"/>
          <p:cNvCxnSpPr/>
          <p:nvPr/>
        </p:nvCxnSpPr>
        <p:spPr>
          <a:xfrm>
            <a:off x="251520" y="1772816"/>
            <a:ext cx="85689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5BB65F6-F6DF-442D-8476-EAF2F7C10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88"/>
    </mc:Choice>
    <mc:Fallback>
      <p:transition spd="slow" advTm="8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792088"/>
          </a:xfrm>
          <a:solidFill>
            <a:srgbClr val="FFC000">
              <a:alpha val="32000"/>
            </a:srgbClr>
          </a:solidFill>
          <a:ln w="19050">
            <a:noFill/>
          </a:ln>
        </p:spPr>
        <p:txBody>
          <a:bodyPr>
            <a:normAutofit/>
          </a:bodyPr>
          <a:lstStyle/>
          <a:p>
            <a:r>
              <a:rPr lang="cs-CZ" sz="2800" b="1" dirty="0">
                <a:latin typeface="Arial" pitchFamily="34" charset="0"/>
                <a:cs typeface="Arial" pitchFamily="34" charset="0"/>
              </a:rPr>
              <a:t>Vyšetření katalytické aktivity ALT v krevním séru</a:t>
            </a:r>
          </a:p>
        </p:txBody>
      </p:sp>
      <p:sp>
        <p:nvSpPr>
          <p:cNvPr id="29" name="Elipsa 28"/>
          <p:cNvSpPr/>
          <p:nvPr/>
        </p:nvSpPr>
        <p:spPr>
          <a:xfrm>
            <a:off x="8388424" y="6237312"/>
            <a:ext cx="216024" cy="216024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4860032" y="1340768"/>
            <a:ext cx="3923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C3300"/>
                </a:solidFill>
              </a:rPr>
              <a:t>Krevní sérum s ALT katalyzuje přeměnu substrátů na produkt během 15 minut při 37 °C</a:t>
            </a:r>
          </a:p>
          <a:p>
            <a:endParaRPr lang="cs-CZ" dirty="0"/>
          </a:p>
          <a:p>
            <a:r>
              <a:rPr lang="cs-CZ" dirty="0"/>
              <a:t>  </a:t>
            </a:r>
          </a:p>
        </p:txBody>
      </p:sp>
      <p:pic>
        <p:nvPicPr>
          <p:cNvPr id="2055" name="Picture 7" descr="https://encrypted-tbn3.gstatic.com/images?q=tbn:ANd9GcQbG4paX0s7n9WPc6bjAG-GjwXl4MHbbH4ObNZgzRU2hOCdhtPV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1043608" y="1124744"/>
            <a:ext cx="1705485" cy="1728191"/>
          </a:xfrm>
          <a:prstGeom prst="rect">
            <a:avLst/>
          </a:prstGeom>
          <a:noFill/>
        </p:spPr>
      </p:pic>
      <p:sp>
        <p:nvSpPr>
          <p:cNvPr id="21" name="TextovéPole 20"/>
          <p:cNvSpPr txBox="1"/>
          <p:nvPr/>
        </p:nvSpPr>
        <p:spPr>
          <a:xfrm>
            <a:off x="395536" y="4581128"/>
            <a:ext cx="4728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C3300"/>
                </a:solidFill>
              </a:rPr>
              <a:t>V sérii vzájemně navazujících reakcí dojde </a:t>
            </a:r>
          </a:p>
          <a:p>
            <a:r>
              <a:rPr lang="cs-CZ" b="1" dirty="0">
                <a:solidFill>
                  <a:srgbClr val="CC3300"/>
                </a:solidFill>
              </a:rPr>
              <a:t>ke změně barevného NADH na bezbarvý NAD+ 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48" t="34960" r="24168" b="31440"/>
          <a:stretch>
            <a:fillRect/>
          </a:stretch>
        </p:blipFill>
        <p:spPr bwMode="auto">
          <a:xfrm>
            <a:off x="827584" y="2204864"/>
            <a:ext cx="5976664" cy="225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ovéPole 22"/>
          <p:cNvSpPr txBox="1"/>
          <p:nvPr/>
        </p:nvSpPr>
        <p:spPr>
          <a:xfrm>
            <a:off x="1403648" y="1772816"/>
            <a:ext cx="1008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 </a:t>
            </a:r>
            <a:r>
              <a:rPr lang="cs-CZ" sz="1600" b="1" dirty="0">
                <a:solidFill>
                  <a:schemeClr val="bg1"/>
                </a:solidFill>
              </a:rPr>
              <a:t>Substráty</a:t>
            </a:r>
          </a:p>
          <a:p>
            <a:pPr algn="ctr"/>
            <a:r>
              <a:rPr lang="cs-CZ" sz="1600" b="1" dirty="0">
                <a:solidFill>
                  <a:schemeClr val="bg1"/>
                </a:solidFill>
              </a:rPr>
              <a:t>LDH</a:t>
            </a:r>
          </a:p>
        </p:txBody>
      </p:sp>
      <p:sp>
        <p:nvSpPr>
          <p:cNvPr id="2057" name="AutoShape 9" descr="data:image/jpeg;base64,/9j/4AAQSkZJRgABAQAAAQABAAD/2wCEAAkGBhQODg8OEBEPEBAQEQ4REhAPDw4QEA8PFBUVFBUQEhIXGyYeFxkjGRYSHy8gIycqLCwsFR4xNjAqNiYuLCkBCQoKDgwOGg8PFi0kHSQ1LCwsLS0sKSksLCktLCwvKSkpKSkpKSksLDYqLCkpNCkpKiksLCwpKTYpKSkpKSkpLP/AABEIAPcAzAMBIgACEQEDEQH/xAAcAAEBAAIDAQEAAAAAAAAAAAAABQYHAgMECAH/xABCEAABAwICBAoHBgUEAwAAAAAAAQIDBBEFIQYSMXQTMzQ1QVFxc7KzByJhgZG00RQjMkKhsSVDYnLBJGOD8FJUov/EABoBAQADAAMAAAAAAAAAAAAAAAADBAUBAgb/xAArEQEAAgEDAwMDAwUAAAAAAAAAAQIDBBEyBSExEjNRE0FxNJHRFEKhweH/2gAMAwEAAhEDEQA/AN4gAAAAAAAAACZpJiK0tHUVDU1nRxuVqdb9jb+9UNOTaSVD+Pqa5yprayNescSaq2cqanRfpNq6fL/DKn2pE33LIxP8moXOu2Zf9ub9Z0T/AAVM9pidol6Xo2Glsdr2jed9nCTEo12oru9mkd8dZTqSri2pFTp2KiL8T0SxtVfwt4+s2onQxbJ2HhjhRIVXVbfgYc7JtVz8/wBCnO/y9HWsR4epuKsbsu3u6mZqp8FPRHpRIy2pV10ezJszpE+DjpfTtRi2a3j6tMmps4J1kJlT/L6Pu6Zcv7Tn1WjxLiMGPJO1qx+zb/o20tfXRyRTXdLAjF4VbXlY9XWc5EyRck2GamqfQvx1Z3VN+7zaxo4bTakTLxPU8VcOqvSkdv8AgACVnAAAAAAAAAAAAAAAAAAAAADHPSEv8Mn/ALqf4cPHdfhc08x145F64XfrUKb8r6BlRE+GVqPjkRWuat80U1xT+j6KaoxCJjp42U80MTGskR33boIplRddFv673KV8uKbzvDc6Zr8WnpNMm/ed2Hyr0/7tev8A8O+h5v5H/BT+KQzib0bO6Kl6JeVfvKdq5yIqOX1XJ1qeRfRrIrEZ9pitqsZxD72brW/mf1KV5w3+G5Xquln+/wDxP8MdkXJ1v/aqk+MS/UkVC8T3VN+yobCb6OlX8dV+d8nqU7U9Zyaq/ieuVhUejmnjhke588jo4Xq272NRNRjlbk1vQvtH0Ly6x1nS4539Uz+In/ezp9DHKKvuKfxPNsGN6DYJDT0VPLFG1j56enklcl1c9ysR11VV63LkZIXMdfRWIeW1+prqc9stY2if4AASKQAAAAAAAAAAAAAAAAAAAAAGP6Pctxfe6f5OmMgMf0e5bi+90/ydOBfVpw4Bv/i34Ic7n5widafFDjeB1uo2L+VPdkS8dodWmqFbn9zPl/xuLOsh4saX/S1PcTeBxyOjRXm6h3Sl8ppVJWinN1DulL5TSqAAAAAAAAAAAAAAAAAAAAAAAAAMQw6dW12LJdbfaqfZulOZeYXScvxbeaf5SnK2pnbH2TYIib92SrJ92iqeNHJ1p8Ttm4lvb9SOdv6T6tYnd1nP9OZjZT1/b8DqxWqVKaoS+XAzbf7HHi1l61+KnDFF/wBNP3M3gcc10NqTv6idTW0cVvRXm6h3Sl8ppVJeivN1DulL5TSoTIwAAAAAAAAAAAAAAAAAAAAAAAAwuj5fi280/wApTmaGF0fL8W3mn+UpytqvbT4Oa9NxLe36kcszcSnb9SI5bIq7bIq26/YaGn4Qp5uUuRxxPk0/czeBx4oqtyu2tc31PwsVM3LZW3vtTae3FOTT9zN4HEszujiNlzRXm6h3Wl8ppUJWivN1DulL5TTnisFU9zfss9NC1EXWSekkqFcvQrVbNHb4KU1lSMdxDTRkU0sLKauqeAVGzSUtPwkcL1aj9RVVyK5yNc1VRiOX1k6cjIUNa4ni8MFXW8JVVeEVOuj9Rjop4MQXg2I2eGOWJUc9Ua1io22bURbgbCpsRjlijnY9qxyta9jl9XWa5LtWy2XYqZHa6dqbXNTtVENMaRyzVNTRvxZY6enkw6CRiVNNVvpWVy3WRurHNHqT22IquVEy9pX0dwJtdV0SV3DVax4csjX1cD6aRzm1j0jfJDrrm1q2RVVbot+kDaKSpZFullWyZpmvUh+NqWrsc1cr5ORctlzVGH4xGtNhFBmtVBi0fDxajkdBqzTrrSZeqi3bbr1iXolo7GtHg01pWS1VZiFNO+OWWNz6RPtb/s+S+rGro2KqJbNVXaoG7WPRyXRUVOtFuhyMU9H1I2BlfTRorYYMQqY4Y7uVI4tSJ+o2/wCXWc5feZWAAAAAAAAAAAAAADC6Pl+LbzT/AClOZoYXR8vxbeaf5SnK2q9uU2DmvzcSnb9SI7YvRkufUvWW5uJTt+pDktqrfZZb9ljQ0/CFXLyeCPVu1UequVWfncqMTpS/TfPL2lDFOTT9zP4HE6JFvddfVVYda7mesuWpazc02FHFOTT9xN4HEkOi5orzdQ7rS+U0qEvRXm6h3Wl8ppUKicPyx+gD8sLH6APywsfoA/LH6AAAAAAAAAAAAAAADC6Pl+LbzT/KU5mhhdHy/Ft5p/lKcrar25TYOa/NxKdv1IrnWRVXoRV9xam4lO36kR65LlfJcuvLYaGn4Qq5eUvOypatk1HIjVTa1tmK7Zlfpv0HoxTk0/czeW4lU7ESRqojVRNRcmvSzlXNNu1NpUxPk0/czeW4lRruivN1DutL5TSoS9FebqHdaXymlQprAAAAAAAAAAAAAAAAAAAAAAAAAYXR8vxbeaf5SnM0MLo+X4tvNP8AKU5W1Xtymwc1+biU7fqRV/7nb3lqbiU7fqQ5Pwu7Fv2WNDT8IVcvKXhgkThGpwiutretrrZb/hRydCnvxTk0/czeW48cD2uRrVux3qKqOsivVLWz6UyTYezFOTT9zN4HEkI1zRXm6h3Wl8ppUJeivN1DutL5TSoVFgAAAAAAAAAAAAAAAAAAAAAAAAMLo+X4tvNP8pTmaGF0fL8W3mn+UpytqvblNg5r83Ep2/UiP/CtttlLc3Ep2/UiPT1VztkufVkaGn4Qq5eTxxPddt9ZF1mIjLNRqtsmsuz+7P2HsxTk0/cTeBxLp9TWa1EVrlWNyuVjkT2at9l7dPWVMU5NP3E3gcSI1zRXm6h3Wl8ppUJeivN1DutL5TSoVFgAAAAAAAAAAAAAAAAAAAAAAAAMLo+X4tvNP8pTmaGF0fL8W3mn+UpytqvblNg5r83Ep2/UiP2LlfJcuvLYW5uJTt+pGNDBwhVy8pSKeS70/CucaW15Fc5L5I265ol/0KmKcmn7ibwOORxxPk0/czeBxLtsj33XdFebqHdaXymlQl6K83UO60vlNKhTWAAAAAAAAAAAAAAAAAAAAAAAAAwuj5fi280/ylOZoYXR8vxbeaf5SnK2q9tPg5r83Ep2/UjFmbiU7fqRjQ0/CFTNykOOJ8mn7mbwOORwxTk0/czeBxNKKF3RXm6h3Wl8ppUJWivN1DutL5TSqUlkAAAAAAAAAAAAAAAAAAAAAAAANR4hpB9k0iq2PW0U8kDHdTXcBAjX/rb3m3D569Jq/wAZrk/qg/WCH6EGo4NDp1IyZ/TPxLebk+6T3f5Jqxp1IcdGq9Z8Op3u/FqNR3tVFVut77X952FLLa1dtp2c1xxvaLR93DgU6jrxWJEpajL+TN4HHedeLclqO5m8DjpXNkntNp/dxbHT4UtFebqHdKXymlQl6K83UO60vlNKhrs8AAAAAAAAAAAAAAAAAAAAAAAAPnn0m89V3bT+REfQx88+k3nqu7afyIiDPwavSf1MfiWxNH8SSnw2je5bMc5GPXoRrnSZ+5bfqZAhhMyfwOn7U/eQ7PRtpBw9OtM9fvKe1lXa+JyrZe1FunwKOePErNsMzFskfaZ3Zkh14tyWo7mbwOOxDrxbktR3M3gcQU8qtvClorzdQ7rS+U0qEvRXm6h3Wl8ppUNxlgAAAAAAAAAAAAAAAMe0rxOdi0tJSOYyorJXsSSRqvbDDGx0ksur0usjURFul3JfI68P+10cs32yoZU0TYVlSqeyGGWF7M3skZGiNVmr6yKiXSy3PVpJgklQtPPTvjjqaSR8sSytc6J+vG6J8UiNVFRqtcuabFRFstrEqfRirr+FWvnjhY6mqKZkFC+d0a8M3VdNMsiJwjky1W6qIlr3UDhW+kBj6apWOOqp5fslXPSvqqdY2T8FEr9aO97qiartVyItujJbePA9PFZG+atkVWJRYJI1rIm676mqjlV7WI1EurnNbZNiW6DrpdAJUimiWlwOBVpamBlRS0r21EkkkTokertVOCTNVcia97qntPVh+hM8MEsd6GVX0WFUyx1MUk0Ei0scjJGvb6qo1yuSzs7Wzb0AZRguMpVsVyRVMLmqrXR1MD4XovWl8nJ7WqqHvc9E2qidqohiOgOhsmGrVOe+NrJ3RqyjgfPJT0urrXWN0ufrK66ojURLIhkmJYNBVtaypggqGNXWa2eKOVrXWtrIj0VEWyrn7QPWi3Pnr0m89V3bT+REfQVPTtiY2ONrWMY1rWMY1GsYxqWRrWpkiIlksh8++k3nqu7afyIiDPwavSf1MfiWXzcx0/an7yms8PxCSmlbNC5WPat0VNipt1XJ0tWyXQ2ZNzHT9qfvKaqKuT7N3RRExeJ+Zb20dx+OugbKxU1rIj2X9Zj+lFTq6l6Shi3JajuZvA40bo5jrqGpbO31k/C9l1TXYu1O3pQ3O7EmVVBLPGq6r4J9uTkXUddHJ1leK7SzdZpvoz28LuivN1DutL5TSoStFebqHdKXymlU2XnwAAAAAAAAAAAAAAAAAAAAAAAA+evSclsarr9K06p7U4CPP9F+B9CmmfTXgSx1MNe1LxzNbBJb8krLqxy+xWqqexW+0izRM07NDpuWuPUVm3jw98/MdP2p+8pqo2AuN62HR02qiNYiP4S+1LOXZb+pfga/RSlkmOz0ujrNfVv8yFzDtMZaVkrWI1Y5GOa9rlWy3aqaydTrEMo6PaPyYlVR0cX5/WkddPu6dFRJH9uaW9qnWlZmdkmrmlcVpv4fRGi7bYfRIu1KWlRe3gmlM4xsRqIiZIiIiJ1Imw5Go8MAAAAAAAAAAAAAAAAAAAAAAAAHmr6Fk8UkMzWyRyNVr2OS6Oau1FAOBpvSv0VVNLrPo3OqKXNVifK1ssTdtruVGyJtToXtNeTzpG7Ueitd1Ln+10AIbYqzLVwdRz46+nff8sj0d0Gq8Qczgo2shW2tPJJFZrelWsRyucvsshurQ/QuDC4nNi1pJZLcLO+3CSKmxMsmtS62an6gHalYp4VtTqsufnPb4+zIwASqYAAAAAAAAAAAAA/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6038" y="-1790700"/>
            <a:ext cx="3086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59" name="AutoShape 11" descr="data:image/jpeg;base64,/9j/4AAQSkZJRgABAQAAAQABAAD/2wCEAAkGBhQODg8OEBEPEBAQEQ4REhAPDw4QEA8PFBUVFBUQEhIXGyYeFxkjGRYSHy8gIycqLCwsFR4xNjAqNiYuLCkBCQoKDgwOGg8PFi0kHSQ1LCwsLS0sKSksLCktLCwvKSkpKSkpKSksLDYqLCkpNCkpKiksLCwpKTYpKSkpKSkpLP/AABEIAPcAzAMBIgACEQEDEQH/xAAcAAEBAAIDAQEAAAAAAAAAAAAABQYHAgMECAH/xABCEAABAwICBAoHBgUEAwAAAAAAAQIDBBEFIQYSMXQTMzQ1QVFxc7KzByJhgZG00RQjMkKhsSVDYnLBJGOD8FJUov/EABoBAQADAAMAAAAAAAAAAAAAAAADBAUBAgb/xAArEQEAAgEDAwMDAwUAAAAAAAAAAQIDBBEyBSExEjNRE0FxNJHRFEKhweH/2gAMAwEAAhEDEQA/AN4gAAAAAAAAACZpJiK0tHUVDU1nRxuVqdb9jb+9UNOTaSVD+Pqa5yprayNescSaq2cqanRfpNq6fL/DKn2pE33LIxP8moXOu2Zf9ub9Z0T/AAVM9pidol6Xo2Glsdr2jed9nCTEo12oru9mkd8dZTqSri2pFTp2KiL8T0SxtVfwt4+s2onQxbJ2HhjhRIVXVbfgYc7JtVz8/wBCnO/y9HWsR4epuKsbsu3u6mZqp8FPRHpRIy2pV10ezJszpE+DjpfTtRi2a3j6tMmps4J1kJlT/L6Pu6Zcv7Tn1WjxLiMGPJO1qx+zb/o20tfXRyRTXdLAjF4VbXlY9XWc5EyRck2GamqfQvx1Z3VN+7zaxo4bTakTLxPU8VcOqvSkdv8AgACVnAAAAAAAAAAAAAAAAAAAAADHPSEv8Mn/ALqf4cPHdfhc08x145F64XfrUKb8r6BlRE+GVqPjkRWuat80U1xT+j6KaoxCJjp42U80MTGskR33boIplRddFv673KV8uKbzvDc6Zr8WnpNMm/ed2Hyr0/7tev8A8O+h5v5H/BT+KQzib0bO6Kl6JeVfvKdq5yIqOX1XJ1qeRfRrIrEZ9pitqsZxD72brW/mf1KV5w3+G5Xquln+/wDxP8MdkXJ1v/aqk+MS/UkVC8T3VN+yobCb6OlX8dV+d8nqU7U9Zyaq/ieuVhUejmnjhke588jo4Xq272NRNRjlbk1vQvtH0Ly6x1nS4539Uz+In/ezp9DHKKvuKfxPNsGN6DYJDT0VPLFG1j56enklcl1c9ysR11VV63LkZIXMdfRWIeW1+prqc9stY2if4AASKQAAAAAAAAAAAAAAAAAAAAAGP6Pctxfe6f5OmMgMf0e5bi+90/ydOBfVpw4Bv/i34Ic7n5widafFDjeB1uo2L+VPdkS8dodWmqFbn9zPl/xuLOsh4saX/S1PcTeBxyOjRXm6h3Sl8ppVJWinN1DulL5TSqAAAAAAAAAAAAAAAAAAAAAAAAAMQw6dW12LJdbfaqfZulOZeYXScvxbeaf5SnK2pnbH2TYIib92SrJ92iqeNHJ1p8Ttm4lvb9SOdv6T6tYnd1nP9OZjZT1/b8DqxWqVKaoS+XAzbf7HHi1l61+KnDFF/wBNP3M3gcc10NqTv6idTW0cVvRXm6h3Sl8ppVJeivN1DulL5TSoTIwAAAAAAAAAAAAAAAAAAAAAAAAwuj5fi280/wApTmaGF0fL8W3mn+UpytqvbT4Oa9NxLe36kcszcSnb9SI5bIq7bIq26/YaGn4Qp5uUuRxxPk0/czeBx4oqtyu2tc31PwsVM3LZW3vtTae3FOTT9zN4HEszujiNlzRXm6h3Wl8ppUJWivN1DulL5TTnisFU9zfss9NC1EXWSekkqFcvQrVbNHb4KU1lSMdxDTRkU0sLKauqeAVGzSUtPwkcL1aj9RVVyK5yNc1VRiOX1k6cjIUNa4ni8MFXW8JVVeEVOuj9Rjop4MQXg2I2eGOWJUc9Ua1io22bURbgbCpsRjlijnY9qxyta9jl9XWa5LtWy2XYqZHa6dqbXNTtVENMaRyzVNTRvxZY6enkw6CRiVNNVvpWVy3WRurHNHqT22IquVEy9pX0dwJtdV0SV3DVax4csjX1cD6aRzm1j0jfJDrrm1q2RVVbot+kDaKSpZFullWyZpmvUh+NqWrsc1cr5ORctlzVGH4xGtNhFBmtVBi0fDxajkdBqzTrrSZeqi3bbr1iXolo7GtHg01pWS1VZiFNO+OWWNz6RPtb/s+S+rGro2KqJbNVXaoG7WPRyXRUVOtFuhyMU9H1I2BlfTRorYYMQqY4Y7uVI4tSJ+o2/wCXWc5feZWAAAAAAAAAAAAAADC6Pl+LbzT/AClOZoYXR8vxbeaf5SnK2q9uU2DmvzcSnb9SI7YvRkufUvWW5uJTt+pDktqrfZZb9ljQ0/CFXLyeCPVu1UequVWfncqMTpS/TfPL2lDFOTT9zP4HE6JFvddfVVYda7mesuWpazc02FHFOTT9xN4HEkOi5orzdQ7rS+U0qEvRXm6h3Wl8ppUKicPyx+gD8sLH6APywsfoA/LH6AAAAAAAAAAAAAAADC6Pl+LbzT/KU5mhhdHy/Ft5p/lKcrar25TYOa/NxKdv1IrnWRVXoRV9xam4lO36kR65LlfJcuvLYaGn4Qq5eUvOypatk1HIjVTa1tmK7Zlfpv0HoxTk0/czeW4lU7ESRqojVRNRcmvSzlXNNu1NpUxPk0/czeW4lRruivN1DutL5TSoS9FebqHdaXymlQprAAAAAAAAAAAAAAAAAAAAAAAAAYXR8vxbeaf5SnM0MLo+X4tvNP8AKU5W1Xtymwc1+biU7fqRV/7nb3lqbiU7fqQ5Pwu7Fv2WNDT8IVcvKXhgkThGpwiutretrrZb/hRydCnvxTk0/czeW48cD2uRrVux3qKqOsivVLWz6UyTYezFOTT9zN4HEkI1zRXm6h3Wl8ppUJeivN1DutL5TSoVFgAAAAAAAAAAAAAAAAAAAAAAAAMLo+X4tvNP8pTmaGF0fL8W3mn+UpytqvblNg5r83Ep2/UiP/CtttlLc3Ep2/UiPT1VztkufVkaGn4Qq5eTxxPddt9ZF1mIjLNRqtsmsuz+7P2HsxTk0/cTeBxLp9TWa1EVrlWNyuVjkT2at9l7dPWVMU5NP3E3gcSI1zRXm6h3Wl8ppUJeivN1DutL5TSoVFgAAAAAAAAAAAAAAAAAAAAAAAAMLo+X4tvNP8pTmaGF0fL8W3mn+UpytqvblNg5r83Ep2/UiP2LlfJcuvLYW5uJTt+pGNDBwhVy8pSKeS70/CucaW15Fc5L5I265ol/0KmKcmn7ibwOORxxPk0/czeBxLtsj33XdFebqHdaXymlQl6K83UO60vlNKhTWAAAAAAAAAAAAAAAAAAAAAAAAAwuj5fi280/ylOZoYXR8vxbeaf5SnK2q9tPg5r83Ep2/UjFmbiU7fqRjQ0/CFTNykOOJ8mn7mbwOORwxTk0/czeBxNKKF3RXm6h3Wl8ppUJWivN1DutL5TSqUlkAAAAAAAAAAAAAAAAAAAAAAAANR4hpB9k0iq2PW0U8kDHdTXcBAjX/rb3m3D569Jq/wAZrk/qg/WCH6EGo4NDp1IyZ/TPxLebk+6T3f5Jqxp1IcdGq9Z8Op3u/FqNR3tVFVut77X952FLLa1dtp2c1xxvaLR93DgU6jrxWJEpajL+TN4HHedeLclqO5m8DjpXNkntNp/dxbHT4UtFebqHdKXymlQl6K83UO60vlNKhrs8AAAAAAAAAAAAAAAAAAAAAAAAPnn0m89V3bT+REfQx88+k3nqu7afyIiDPwavSf1MfiWxNH8SSnw2je5bMc5GPXoRrnSZ+5bfqZAhhMyfwOn7U/eQ7PRtpBw9OtM9fvKe1lXa+JyrZe1FunwKOePErNsMzFskfaZ3Zkh14tyWo7mbwOOxDrxbktR3M3gcQU8qtvClorzdQ7rS+U0qEvRXm6h3Wl8ppUNxlgAAAAAAAAAAAAAAAMe0rxOdi0tJSOYyorJXsSSRqvbDDGx0ksur0usjURFul3JfI68P+10cs32yoZU0TYVlSqeyGGWF7M3skZGiNVmr6yKiXSy3PVpJgklQtPPTvjjqaSR8sSytc6J+vG6J8UiNVFRqtcuabFRFstrEqfRirr+FWvnjhY6mqKZkFC+d0a8M3VdNMsiJwjky1W6qIlr3UDhW+kBj6apWOOqp5fslXPSvqqdY2T8FEr9aO97qiartVyItujJbePA9PFZG+atkVWJRYJI1rIm676mqjlV7WI1EurnNbZNiW6DrpdAJUimiWlwOBVpamBlRS0r21EkkkTokertVOCTNVcia97qntPVh+hM8MEsd6GVX0WFUyx1MUk0Ei0scjJGvb6qo1yuSzs7Wzb0AZRguMpVsVyRVMLmqrXR1MD4XovWl8nJ7WqqHvc9E2qidqohiOgOhsmGrVOe+NrJ3RqyjgfPJT0urrXWN0ufrK66ojURLIhkmJYNBVtaypggqGNXWa2eKOVrXWtrIj0VEWyrn7QPWi3Pnr0m89V3bT+REfQVPTtiY2ONrWMY1rWMY1GsYxqWRrWpkiIlksh8++k3nqu7afyIiDPwavSf1MfiWXzcx0/an7yms8PxCSmlbNC5WPat0VNipt1XJ0tWyXQ2ZNzHT9qfvKaqKuT7N3RRExeJ+Zb20dx+OugbKxU1rIj2X9Zj+lFTq6l6Shi3JajuZvA40bo5jrqGpbO31k/C9l1TXYu1O3pQ3O7EmVVBLPGq6r4J9uTkXUddHJ1leK7SzdZpvoz28LuivN1DutL5TSoStFebqHdKXymlU2XnwAAAAAAAAAAAAAAAAAAAAAAAA+evSclsarr9K06p7U4CPP9F+B9CmmfTXgSx1MNe1LxzNbBJb8krLqxy+xWqqexW+0izRM07NDpuWuPUVm3jw98/MdP2p+8pqo2AuN62HR02qiNYiP4S+1LOXZb+pfga/RSlkmOz0ujrNfVv8yFzDtMZaVkrWI1Y5GOa9rlWy3aqaydTrEMo6PaPyYlVR0cX5/WkddPu6dFRJH9uaW9qnWlZmdkmrmlcVpv4fRGi7bYfRIu1KWlRe3gmlM4xsRqIiZIiIiJ1Imw5Go8MAAAAAAAAAAAAAAAAAAAAAAAAHmr6Fk8UkMzWyRyNVr2OS6Oau1FAOBpvSv0VVNLrPo3OqKXNVifK1ssTdtruVGyJtToXtNeTzpG7Ueitd1Ln+10AIbYqzLVwdRz46+nff8sj0d0Gq8Qczgo2shW2tPJJFZrelWsRyucvsshurQ/QuDC4nNi1pJZLcLO+3CSKmxMsmtS62an6gHalYp4VtTqsufnPb4+zIwASqYAAAAAAAAAAAAA/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6038" y="-1790700"/>
            <a:ext cx="3086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1" name="Picture 13" descr="testing_for_decreased_appetite_with_listlessness-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89" r="38822"/>
          <a:stretch>
            <a:fillRect/>
          </a:stretch>
        </p:blipFill>
        <p:spPr bwMode="auto">
          <a:xfrm>
            <a:off x="3563888" y="1340768"/>
            <a:ext cx="360040" cy="1224136"/>
          </a:xfrm>
          <a:prstGeom prst="rect">
            <a:avLst/>
          </a:prstGeom>
          <a:noFill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45" t="74440" r="29366" b="15480"/>
          <a:stretch>
            <a:fillRect/>
          </a:stretch>
        </p:blipFill>
        <p:spPr bwMode="auto">
          <a:xfrm>
            <a:off x="179512" y="5218913"/>
            <a:ext cx="5112568" cy="73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Krychle 31"/>
          <p:cNvSpPr/>
          <p:nvPr/>
        </p:nvSpPr>
        <p:spPr>
          <a:xfrm>
            <a:off x="5868144" y="5229200"/>
            <a:ext cx="360040" cy="504056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Krychle 35"/>
          <p:cNvSpPr/>
          <p:nvPr/>
        </p:nvSpPr>
        <p:spPr>
          <a:xfrm>
            <a:off x="7884368" y="5229200"/>
            <a:ext cx="360040" cy="504056"/>
          </a:xfrm>
          <a:prstGeom prst="cub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Krychle 30"/>
          <p:cNvSpPr/>
          <p:nvPr/>
        </p:nvSpPr>
        <p:spPr>
          <a:xfrm>
            <a:off x="7884368" y="4797152"/>
            <a:ext cx="360040" cy="936104"/>
          </a:xfrm>
          <a:prstGeom prst="cube">
            <a:avLst/>
          </a:prstGeom>
          <a:solidFill>
            <a:schemeClr val="bg1">
              <a:alpha val="3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Krychle 36"/>
          <p:cNvSpPr/>
          <p:nvPr/>
        </p:nvSpPr>
        <p:spPr>
          <a:xfrm>
            <a:off x="5868144" y="4797152"/>
            <a:ext cx="360040" cy="936104"/>
          </a:xfrm>
          <a:prstGeom prst="cube">
            <a:avLst/>
          </a:prstGeom>
          <a:solidFill>
            <a:schemeClr val="bg1">
              <a:alpha val="3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Krychle 37"/>
          <p:cNvSpPr/>
          <p:nvPr/>
        </p:nvSpPr>
        <p:spPr>
          <a:xfrm>
            <a:off x="6876256" y="5229200"/>
            <a:ext cx="360040" cy="504056"/>
          </a:xfrm>
          <a:prstGeom prst="cube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Krychle 38"/>
          <p:cNvSpPr/>
          <p:nvPr/>
        </p:nvSpPr>
        <p:spPr>
          <a:xfrm>
            <a:off x="6876256" y="4797152"/>
            <a:ext cx="360040" cy="936104"/>
          </a:xfrm>
          <a:prstGeom prst="cube">
            <a:avLst/>
          </a:prstGeom>
          <a:solidFill>
            <a:schemeClr val="bg1">
              <a:alpha val="3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Krychle 39"/>
          <p:cNvSpPr/>
          <p:nvPr/>
        </p:nvSpPr>
        <p:spPr>
          <a:xfrm>
            <a:off x="7380312" y="5229200"/>
            <a:ext cx="360040" cy="504056"/>
          </a:xfrm>
          <a:prstGeom prst="cube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Krychle 41"/>
          <p:cNvSpPr/>
          <p:nvPr/>
        </p:nvSpPr>
        <p:spPr>
          <a:xfrm>
            <a:off x="6372200" y="5229200"/>
            <a:ext cx="360040" cy="504056"/>
          </a:xfrm>
          <a:prstGeom prst="cube">
            <a:avLst/>
          </a:prstGeom>
          <a:solidFill>
            <a:srgbClr val="FFFF00">
              <a:alpha val="6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Krychle 40"/>
          <p:cNvSpPr/>
          <p:nvPr/>
        </p:nvSpPr>
        <p:spPr>
          <a:xfrm>
            <a:off x="6372200" y="4797152"/>
            <a:ext cx="360040" cy="936104"/>
          </a:xfrm>
          <a:prstGeom prst="cube">
            <a:avLst/>
          </a:prstGeom>
          <a:solidFill>
            <a:schemeClr val="bg1">
              <a:alpha val="3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Krychle 42"/>
          <p:cNvSpPr/>
          <p:nvPr/>
        </p:nvSpPr>
        <p:spPr>
          <a:xfrm>
            <a:off x="7380312" y="4797152"/>
            <a:ext cx="360040" cy="936104"/>
          </a:xfrm>
          <a:prstGeom prst="cube">
            <a:avLst/>
          </a:prstGeom>
          <a:solidFill>
            <a:schemeClr val="bg1">
              <a:alpha val="3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/>
          <p:cNvSpPr txBox="1"/>
          <p:nvPr/>
        </p:nvSpPr>
        <p:spPr>
          <a:xfrm>
            <a:off x="5950571" y="436510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0       5´     10´    15´    20´</a:t>
            </a:r>
          </a:p>
        </p:txBody>
      </p:sp>
      <p:cxnSp>
        <p:nvCxnSpPr>
          <p:cNvPr id="46" name="Přímá spojovací čára 45"/>
          <p:cNvCxnSpPr/>
          <p:nvPr/>
        </p:nvCxnSpPr>
        <p:spPr>
          <a:xfrm>
            <a:off x="4788024" y="594928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čára 47"/>
          <p:cNvCxnSpPr/>
          <p:nvPr/>
        </p:nvCxnSpPr>
        <p:spPr>
          <a:xfrm>
            <a:off x="7524328" y="5877272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čára 49"/>
          <p:cNvCxnSpPr/>
          <p:nvPr/>
        </p:nvCxnSpPr>
        <p:spPr>
          <a:xfrm>
            <a:off x="4788024" y="6237312"/>
            <a:ext cx="2736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5076056" y="6237312"/>
            <a:ext cx="2094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zbarvení obsahu kyvet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0299B32-51DE-46F5-8FE4-11AEDD830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01"/>
    </mc:Choice>
    <mc:Fallback>
      <p:transition spd="slow" advTm="83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36904" cy="4896544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cs-CZ" sz="1800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BIOLOGICKÝ ZDROJ</a:t>
            </a:r>
          </a:p>
          <a:p>
            <a:pPr>
              <a:buNone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     buňky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j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ater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ledvin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srdce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sval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ů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pankrea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tu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slezin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y a plic</a:t>
            </a:r>
          </a:p>
          <a:p>
            <a:pPr>
              <a:buNone/>
            </a:pPr>
            <a:endParaRPr lang="en-GB" sz="10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cs-CZ" sz="1800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Vyšetřovaný biologický materiál</a:t>
            </a:r>
          </a:p>
          <a:p>
            <a:pPr>
              <a:buNone/>
            </a:pPr>
            <a:r>
              <a:rPr lang="cs-CZ" sz="1800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é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rum, plasma</a:t>
            </a:r>
            <a:endParaRPr lang="cs-CZ" sz="1800" dirty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endParaRPr lang="cs-CZ" sz="1100" dirty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cs-CZ" sz="1800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Fyziologické rozmezí</a:t>
            </a:r>
          </a:p>
          <a:p>
            <a:pPr>
              <a:buNone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      muži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do 0,7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ukat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/l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; ženy do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0,5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ukat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/l</a:t>
            </a:r>
          </a:p>
          <a:p>
            <a:pPr>
              <a:buFontTx/>
              <a:buChar char="•"/>
            </a:pPr>
            <a:endParaRPr lang="cs-CZ" sz="1100" dirty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cs-CZ" sz="1800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Optický kanál v biochemickém analyzátoru</a:t>
            </a:r>
          </a:p>
          <a:p>
            <a:pPr>
              <a:buNone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      340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nm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endParaRPr lang="cs-CZ" sz="11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cs-CZ" sz="1800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Měřící rozsah</a:t>
            </a:r>
          </a:p>
          <a:p>
            <a:pPr>
              <a:buNone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0,07-10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ukat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/l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endParaRPr lang="en-GB" sz="11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cs-CZ" sz="1800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Přesnost měření </a:t>
            </a:r>
          </a:p>
          <a:p>
            <a:pPr>
              <a:buNone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     variační koeficient 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4,4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%</a:t>
            </a:r>
          </a:p>
          <a:p>
            <a:pPr>
              <a:buNone/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sz="1800" dirty="0"/>
          </a:p>
        </p:txBody>
      </p:sp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792088"/>
          </a:xfrm>
          <a:solidFill>
            <a:srgbClr val="FFC000">
              <a:alpha val="32000"/>
            </a:srgbClr>
          </a:solidFill>
          <a:ln w="19050">
            <a:noFill/>
          </a:ln>
        </p:spPr>
        <p:txBody>
          <a:bodyPr>
            <a:normAutofit/>
          </a:bodyPr>
          <a:lstStyle/>
          <a:p>
            <a:r>
              <a:rPr lang="cs-CZ" sz="2800" b="1" dirty="0">
                <a:latin typeface="Arial" pitchFamily="34" charset="0"/>
                <a:cs typeface="Arial" pitchFamily="34" charset="0"/>
              </a:rPr>
              <a:t>Vyšetření katalytické aktivity ALT v krevním séru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156176" y="2276872"/>
            <a:ext cx="2592288" cy="30963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6300192" y="2564904"/>
            <a:ext cx="2448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99"/>
                </a:solidFill>
              </a:rPr>
              <a:t>Co je nutné k vyšetření</a:t>
            </a:r>
          </a:p>
          <a:p>
            <a:endParaRPr lang="cs-CZ" dirty="0"/>
          </a:p>
          <a:p>
            <a:pPr algn="ctr"/>
            <a:r>
              <a:rPr lang="cs-CZ" dirty="0"/>
              <a:t>Automatický analyzátor</a:t>
            </a:r>
          </a:p>
          <a:p>
            <a:pPr algn="ctr"/>
            <a:r>
              <a:rPr lang="cs-CZ" dirty="0"/>
              <a:t>Laboratorní IS</a:t>
            </a:r>
          </a:p>
          <a:p>
            <a:pPr algn="ctr"/>
            <a:r>
              <a:rPr lang="cs-CZ" dirty="0"/>
              <a:t>Kalibrační standardy</a:t>
            </a:r>
          </a:p>
          <a:p>
            <a:pPr algn="ctr"/>
            <a:r>
              <a:rPr lang="cs-CZ" dirty="0"/>
              <a:t>Kontrolní materiál</a:t>
            </a:r>
          </a:p>
          <a:p>
            <a:pPr algn="ctr"/>
            <a:r>
              <a:rPr lang="cs-CZ" dirty="0"/>
              <a:t>Mezilaboratorní porovnatelnost</a:t>
            </a:r>
          </a:p>
          <a:p>
            <a:pPr algn="ctr"/>
            <a:r>
              <a:rPr lang="cs-CZ" dirty="0"/>
              <a:t>Akreditace laboratoře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7CF79CB-62E5-498E-949F-1442BAA45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22"/>
    </mc:Choice>
    <mc:Fallback>
      <p:transition spd="slow" advTm="9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  <a:solidFill>
            <a:srgbClr val="92D050">
              <a:alpha val="32000"/>
            </a:srgb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poškození ledvin a močových cest</a:t>
            </a:r>
          </a:p>
        </p:txBody>
      </p:sp>
      <p:sp>
        <p:nvSpPr>
          <p:cNvPr id="14" name="Zástupný symbol pro text 10"/>
          <p:cNvSpPr>
            <a:spLocks noGrp="1"/>
          </p:cNvSpPr>
          <p:nvPr>
            <p:ph type="body" idx="1"/>
          </p:nvPr>
        </p:nvSpPr>
        <p:spPr>
          <a:xfrm>
            <a:off x="35496" y="1844824"/>
            <a:ext cx="8928992" cy="1224136"/>
          </a:xfrm>
        </p:spPr>
        <p:txBody>
          <a:bodyPr>
            <a:normAutofit fontScale="25000" lnSpcReduction="20000"/>
          </a:bodyPr>
          <a:lstStyle/>
          <a:p>
            <a:r>
              <a:rPr lang="cs-CZ" sz="6400" dirty="0">
                <a:solidFill>
                  <a:srgbClr val="FF0000"/>
                </a:solidFill>
              </a:rPr>
              <a:t>   Poškození glomerulů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F0F5"/>
              </a:clrFrom>
              <a:clrTo>
                <a:srgbClr val="EEF0F5">
                  <a:alpha val="0"/>
                </a:srgbClr>
              </a:clrTo>
            </a:clrChange>
          </a:blip>
          <a:srcRect l="22912" t="38320" r="64480" b="28080"/>
          <a:stretch>
            <a:fillRect/>
          </a:stretch>
        </p:blipFill>
        <p:spPr bwMode="auto">
          <a:xfrm>
            <a:off x="3203848" y="1562331"/>
            <a:ext cx="2808312" cy="409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ovéPole 18"/>
          <p:cNvSpPr txBox="1"/>
          <p:nvPr/>
        </p:nvSpPr>
        <p:spPr>
          <a:xfrm>
            <a:off x="35496" y="2413337"/>
            <a:ext cx="334937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Ledvinová clearance </a:t>
            </a:r>
          </a:p>
          <a:p>
            <a:r>
              <a:rPr lang="cs-CZ" sz="1400" b="1" dirty="0"/>
              <a:t>Kreatinin v séru a v moči (KREA)</a:t>
            </a:r>
          </a:p>
          <a:p>
            <a:r>
              <a:rPr lang="cs-CZ" sz="1400" b="1" dirty="0"/>
              <a:t>Diuréza za 60 min a kg hmotnosti</a:t>
            </a:r>
          </a:p>
          <a:p>
            <a:r>
              <a:rPr lang="cs-CZ" sz="1400" b="1" dirty="0"/>
              <a:t>Albuminurie  &gt; 30 mg/24h</a:t>
            </a:r>
          </a:p>
          <a:p>
            <a:r>
              <a:rPr lang="cs-CZ" sz="1400" b="1" dirty="0"/>
              <a:t>Albumin/kreatinin v moči &gt; 3 mg/</a:t>
            </a:r>
            <a:r>
              <a:rPr lang="cs-CZ" sz="1400" b="1" dirty="0" err="1"/>
              <a:t>mmol</a:t>
            </a:r>
            <a:endParaRPr lang="cs-CZ" sz="1400" b="1" dirty="0"/>
          </a:p>
          <a:p>
            <a:r>
              <a:rPr lang="cs-CZ" sz="1400" b="1" dirty="0"/>
              <a:t>Proteinurie &gt; 150 mg/24h</a:t>
            </a:r>
          </a:p>
          <a:p>
            <a:r>
              <a:rPr lang="cs-CZ" sz="1400" b="1" dirty="0"/>
              <a:t>Proteiny/kreatinin v moči &gt; 50 mg/</a:t>
            </a:r>
            <a:r>
              <a:rPr lang="cs-CZ" sz="1400" b="1" dirty="0" err="1"/>
              <a:t>mmol</a:t>
            </a:r>
            <a:endParaRPr lang="cs-CZ" sz="1400" b="1" dirty="0"/>
          </a:p>
          <a:p>
            <a:r>
              <a:rPr lang="cs-CZ" sz="1400" b="1" dirty="0" err="1"/>
              <a:t>Cystatin</a:t>
            </a:r>
            <a:r>
              <a:rPr lang="cs-CZ" sz="1400" b="1" dirty="0"/>
              <a:t> C</a:t>
            </a:r>
          </a:p>
          <a:p>
            <a:endParaRPr lang="cs-CZ" sz="1200" b="1" dirty="0"/>
          </a:p>
          <a:p>
            <a:endParaRPr lang="cs-CZ" sz="1200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372200" y="2996952"/>
            <a:ext cx="26642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Analýza močového sedimentu</a:t>
            </a:r>
          </a:p>
          <a:p>
            <a:r>
              <a:rPr lang="cs-CZ" sz="1400" b="1" dirty="0"/>
              <a:t>Nerovnováha elektrolytů v krvi</a:t>
            </a:r>
          </a:p>
          <a:p>
            <a:r>
              <a:rPr lang="cs-CZ" sz="1400" b="1" dirty="0"/>
              <a:t>Tubulární proteinurie (alfa1-</a:t>
            </a:r>
            <a:r>
              <a:rPr lang="cs-CZ" sz="1400" b="1" dirty="0" err="1"/>
              <a:t>mikroglobulin</a:t>
            </a:r>
            <a:r>
              <a:rPr lang="cs-CZ" sz="1400" b="1" dirty="0"/>
              <a:t>, </a:t>
            </a:r>
            <a:r>
              <a:rPr lang="cs-CZ" sz="1400" b="1" dirty="0" err="1"/>
              <a:t>cystatin</a:t>
            </a:r>
            <a:r>
              <a:rPr lang="cs-CZ" sz="1400" b="1" dirty="0"/>
              <a:t> C v moči)</a:t>
            </a:r>
          </a:p>
          <a:p>
            <a:r>
              <a:rPr lang="cs-CZ" sz="1400" b="1" dirty="0"/>
              <a:t>Močovina v séru a v moči</a:t>
            </a:r>
          </a:p>
          <a:p>
            <a:r>
              <a:rPr lang="cs-CZ" sz="1400" b="1" dirty="0"/>
              <a:t>Kyselina močová v séru a v moči</a:t>
            </a:r>
          </a:p>
          <a:p>
            <a:r>
              <a:rPr lang="cs-CZ" sz="1400" b="1" dirty="0"/>
              <a:t>N-acetyl-beta-D-</a:t>
            </a:r>
            <a:r>
              <a:rPr lang="cs-CZ" sz="1400" b="1" dirty="0" err="1"/>
              <a:t>glukosaminidáza</a:t>
            </a:r>
            <a:endParaRPr lang="cs-CZ" sz="1400" b="1" dirty="0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2483768" y="2204864"/>
            <a:ext cx="14401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 flipH="1">
            <a:off x="4644008" y="2780928"/>
            <a:ext cx="15841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ástupný symbol pro text 10"/>
          <p:cNvSpPr>
            <a:spLocks noGrp="1"/>
          </p:cNvSpPr>
          <p:nvPr>
            <p:ph type="body" idx="1"/>
          </p:nvPr>
        </p:nvSpPr>
        <p:spPr>
          <a:xfrm>
            <a:off x="5868144" y="2420888"/>
            <a:ext cx="8928992" cy="1224136"/>
          </a:xfrm>
        </p:spPr>
        <p:txBody>
          <a:bodyPr>
            <a:normAutofit fontScale="25000" lnSpcReduction="20000"/>
          </a:bodyPr>
          <a:lstStyle/>
          <a:p>
            <a:r>
              <a:rPr lang="cs-CZ" sz="6400" dirty="0">
                <a:solidFill>
                  <a:srgbClr val="FF0000"/>
                </a:solidFill>
              </a:rPr>
              <a:t>        Poškození tubulárního systému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</a:t>
            </a:r>
          </a:p>
        </p:txBody>
      </p:sp>
      <p:cxnSp>
        <p:nvCxnSpPr>
          <p:cNvPr id="41" name="Přímá spojovací čára 40"/>
          <p:cNvCxnSpPr/>
          <p:nvPr/>
        </p:nvCxnSpPr>
        <p:spPr>
          <a:xfrm flipV="1">
            <a:off x="2339752" y="3212976"/>
            <a:ext cx="1656184" cy="15121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ástupný symbol pro text 10"/>
          <p:cNvSpPr>
            <a:spLocks noGrp="1"/>
          </p:cNvSpPr>
          <p:nvPr>
            <p:ph type="body" idx="1"/>
          </p:nvPr>
        </p:nvSpPr>
        <p:spPr>
          <a:xfrm>
            <a:off x="179512" y="4581128"/>
            <a:ext cx="8928992" cy="1224136"/>
          </a:xfrm>
        </p:spPr>
        <p:txBody>
          <a:bodyPr>
            <a:normAutofit fontScale="25000" lnSpcReduction="20000"/>
          </a:bodyPr>
          <a:lstStyle/>
          <a:p>
            <a:r>
              <a:rPr lang="cs-CZ" sz="6400" dirty="0">
                <a:solidFill>
                  <a:srgbClr val="FF0000"/>
                </a:solidFill>
              </a:rPr>
              <a:t>        </a:t>
            </a:r>
            <a:r>
              <a:rPr lang="cs-CZ" sz="6400" dirty="0" err="1">
                <a:solidFill>
                  <a:srgbClr val="FF0000"/>
                </a:solidFill>
              </a:rPr>
              <a:t>Hypoperfúze</a:t>
            </a:r>
            <a:r>
              <a:rPr lang="cs-CZ" sz="6400" dirty="0">
                <a:solidFill>
                  <a:srgbClr val="FF0000"/>
                </a:solidFill>
              </a:rPr>
              <a:t> ledvin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539552" y="5158933"/>
            <a:ext cx="1763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Retence sodíku</a:t>
            </a:r>
          </a:p>
          <a:p>
            <a:r>
              <a:rPr lang="cs-CZ" sz="1400" b="1" dirty="0"/>
              <a:t>Hyperosmolalita séra</a:t>
            </a:r>
          </a:p>
          <a:p>
            <a:endParaRPr lang="cs-CZ" sz="1200" b="1" dirty="0"/>
          </a:p>
        </p:txBody>
      </p:sp>
      <p:sp>
        <p:nvSpPr>
          <p:cNvPr id="45" name="Obdélník 44"/>
          <p:cNvSpPr/>
          <p:nvPr/>
        </p:nvSpPr>
        <p:spPr>
          <a:xfrm>
            <a:off x="5508104" y="1916832"/>
            <a:ext cx="79208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BEA52BE-C0EC-4FA7-9B80-4BC202293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04"/>
    </mc:Choice>
    <mc:Fallback>
      <p:transition spd="slow" advTm="96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rgbClr val="92D050">
              <a:alpha val="32000"/>
            </a:srgbClr>
          </a:solidFill>
          <a:ln w="19050">
            <a:noFill/>
          </a:ln>
        </p:spPr>
        <p:txBody>
          <a:bodyPr>
            <a:normAutofit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Léčiva s laboratorně diagnostikovanými NTÚ – poškození ledvin a močových cest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-36512" y="1268760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Velmi časté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179512" y="1988840"/>
            <a:ext cx="3024336" cy="3951288"/>
          </a:xfrm>
        </p:spPr>
        <p:txBody>
          <a:bodyPr/>
          <a:lstStyle/>
          <a:p>
            <a:r>
              <a:rPr lang="cs-CZ" b="1" i="1" dirty="0"/>
              <a:t>cyklosporin</a:t>
            </a:r>
          </a:p>
          <a:p>
            <a:r>
              <a:rPr lang="cs-CZ" i="1" dirty="0" err="1"/>
              <a:t>takrolimus</a:t>
            </a:r>
            <a:endParaRPr lang="cs-CZ" i="1" dirty="0"/>
          </a:p>
          <a:p>
            <a:r>
              <a:rPr lang="cs-CZ" b="1" i="1" dirty="0" err="1"/>
              <a:t>bevacizumab</a:t>
            </a:r>
            <a:endParaRPr lang="cs-CZ" b="1" i="1" dirty="0"/>
          </a:p>
          <a:p>
            <a:r>
              <a:rPr lang="cs-CZ" b="1" i="1" dirty="0" err="1"/>
              <a:t>mykofenolová</a:t>
            </a:r>
            <a:r>
              <a:rPr lang="cs-CZ" b="1" i="1" dirty="0"/>
              <a:t> k.</a:t>
            </a:r>
          </a:p>
          <a:p>
            <a:r>
              <a:rPr lang="cs-CZ" i="1" dirty="0" err="1"/>
              <a:t>foscarnet</a:t>
            </a:r>
            <a:r>
              <a:rPr lang="cs-CZ" i="1" dirty="0"/>
              <a:t> (</a:t>
            </a:r>
            <a:r>
              <a:rPr lang="cs-CZ" i="1" dirty="0" err="1"/>
              <a:t>nereg</a:t>
            </a:r>
            <a:r>
              <a:rPr lang="cs-CZ" i="1" dirty="0"/>
              <a:t>.)</a:t>
            </a:r>
          </a:p>
          <a:p>
            <a:r>
              <a:rPr lang="cs-CZ" i="1" dirty="0" err="1"/>
              <a:t>argatroban</a:t>
            </a:r>
            <a:r>
              <a:rPr lang="cs-CZ" i="1" dirty="0"/>
              <a:t> (</a:t>
            </a:r>
            <a:r>
              <a:rPr lang="cs-CZ" i="1" dirty="0" err="1"/>
              <a:t>nereg</a:t>
            </a:r>
            <a:r>
              <a:rPr lang="cs-CZ" i="1" dirty="0"/>
              <a:t>.)</a:t>
            </a:r>
          </a:p>
          <a:p>
            <a:r>
              <a:rPr lang="cs-CZ" b="1" i="1" dirty="0" err="1"/>
              <a:t>fenytoin</a:t>
            </a:r>
            <a:endParaRPr lang="cs-CZ" b="1" i="1" dirty="0"/>
          </a:p>
          <a:p>
            <a:r>
              <a:rPr lang="cs-CZ" i="1" dirty="0" err="1"/>
              <a:t>streptozocin</a:t>
            </a:r>
            <a:r>
              <a:rPr lang="cs-CZ" i="1" dirty="0"/>
              <a:t> (</a:t>
            </a:r>
            <a:r>
              <a:rPr lang="cs-CZ" i="1" dirty="0" err="1"/>
              <a:t>nereg</a:t>
            </a:r>
            <a:r>
              <a:rPr lang="cs-CZ" i="1" dirty="0"/>
              <a:t>.)</a:t>
            </a:r>
          </a:p>
          <a:p>
            <a:endParaRPr lang="cs-CZ" b="1" dirty="0"/>
          </a:p>
          <a:p>
            <a:pPr>
              <a:buNone/>
            </a:pPr>
            <a:endParaRPr lang="cs-CZ" b="1" dirty="0"/>
          </a:p>
        </p:txBody>
      </p:sp>
      <p:sp>
        <p:nvSpPr>
          <p:cNvPr id="17" name="Zástupný symbol pro text 10"/>
          <p:cNvSpPr>
            <a:spLocks noGrp="1"/>
          </p:cNvSpPr>
          <p:nvPr>
            <p:ph type="body" idx="1"/>
          </p:nvPr>
        </p:nvSpPr>
        <p:spPr>
          <a:xfrm>
            <a:off x="3049488" y="1268760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Časté</a:t>
            </a:r>
          </a:p>
        </p:txBody>
      </p:sp>
      <p:sp>
        <p:nvSpPr>
          <p:cNvPr id="18" name="Zástupný symbol pro obsah 11"/>
          <p:cNvSpPr>
            <a:spLocks noGrp="1"/>
          </p:cNvSpPr>
          <p:nvPr>
            <p:ph sz="half" idx="2"/>
          </p:nvPr>
        </p:nvSpPr>
        <p:spPr>
          <a:xfrm>
            <a:off x="3481536" y="1988840"/>
            <a:ext cx="2890664" cy="3951288"/>
          </a:xfrm>
        </p:spPr>
        <p:txBody>
          <a:bodyPr>
            <a:normAutofit/>
          </a:bodyPr>
          <a:lstStyle/>
          <a:p>
            <a:r>
              <a:rPr lang="cs-CZ" b="1" i="1" dirty="0" err="1"/>
              <a:t>gentamicin</a:t>
            </a:r>
            <a:r>
              <a:rPr lang="cs-CZ" i="1" dirty="0"/>
              <a:t> </a:t>
            </a:r>
          </a:p>
          <a:p>
            <a:r>
              <a:rPr lang="cs-CZ" i="1" dirty="0"/>
              <a:t> </a:t>
            </a:r>
            <a:r>
              <a:rPr lang="cs-CZ" i="1" dirty="0" err="1"/>
              <a:t>amfotericin</a:t>
            </a:r>
            <a:r>
              <a:rPr lang="cs-CZ" i="1" dirty="0"/>
              <a:t> B</a:t>
            </a:r>
          </a:p>
          <a:p>
            <a:r>
              <a:rPr lang="cs-CZ" i="1" dirty="0" err="1"/>
              <a:t>trastuzumab</a:t>
            </a:r>
            <a:endParaRPr lang="cs-CZ" i="1" dirty="0"/>
          </a:p>
          <a:p>
            <a:r>
              <a:rPr lang="cs-CZ" i="1" dirty="0"/>
              <a:t>inhibitory </a:t>
            </a:r>
            <a:r>
              <a:rPr lang="cs-CZ" i="1" dirty="0" err="1"/>
              <a:t>tyrosinkináz</a:t>
            </a:r>
            <a:endParaRPr lang="cs-CZ" i="1" dirty="0"/>
          </a:p>
          <a:p>
            <a:r>
              <a:rPr lang="cs-CZ" i="1" dirty="0" err="1"/>
              <a:t>penicilamin</a:t>
            </a:r>
            <a:endParaRPr lang="cs-CZ" i="1" dirty="0"/>
          </a:p>
          <a:p>
            <a:r>
              <a:rPr lang="cs-CZ" b="1" i="1" dirty="0" err="1"/>
              <a:t>merkapropurin</a:t>
            </a:r>
            <a:endParaRPr lang="cs-CZ" b="1" i="1" dirty="0"/>
          </a:p>
          <a:p>
            <a:r>
              <a:rPr lang="cs-CZ" i="1" dirty="0" err="1"/>
              <a:t>mitomycin</a:t>
            </a:r>
            <a:r>
              <a:rPr lang="cs-CZ" i="1" dirty="0"/>
              <a:t> C</a:t>
            </a:r>
          </a:p>
          <a:p>
            <a:r>
              <a:rPr lang="cs-CZ" i="1" dirty="0" err="1"/>
              <a:t>paklitaxel</a:t>
            </a:r>
            <a:endParaRPr lang="cs-CZ" i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  <p:sp>
        <p:nvSpPr>
          <p:cNvPr id="19" name="Zástupný symbol pro text 10"/>
          <p:cNvSpPr>
            <a:spLocks noGrp="1"/>
          </p:cNvSpPr>
          <p:nvPr>
            <p:ph type="body" idx="1"/>
          </p:nvPr>
        </p:nvSpPr>
        <p:spPr>
          <a:xfrm>
            <a:off x="6156176" y="1268760"/>
            <a:ext cx="2890664" cy="6397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Méně časté, vzácné </a:t>
            </a:r>
          </a:p>
        </p:txBody>
      </p:sp>
      <p:sp>
        <p:nvSpPr>
          <p:cNvPr id="20" name="Zástupný symbol pro obsah 11"/>
          <p:cNvSpPr>
            <a:spLocks noGrp="1"/>
          </p:cNvSpPr>
          <p:nvPr>
            <p:ph sz="half" idx="2"/>
          </p:nvPr>
        </p:nvSpPr>
        <p:spPr>
          <a:xfrm>
            <a:off x="6433864" y="1988840"/>
            <a:ext cx="2890664" cy="3951288"/>
          </a:xfrm>
        </p:spPr>
        <p:txBody>
          <a:bodyPr/>
          <a:lstStyle/>
          <a:p>
            <a:r>
              <a:rPr lang="cs-CZ" i="1" dirty="0"/>
              <a:t>ACE inhibitory </a:t>
            </a:r>
          </a:p>
          <a:p>
            <a:r>
              <a:rPr lang="cs-CZ" i="1" dirty="0"/>
              <a:t>ergokalciferol </a:t>
            </a:r>
          </a:p>
          <a:p>
            <a:r>
              <a:rPr lang="cs-CZ" i="1" dirty="0"/>
              <a:t>vápník </a:t>
            </a:r>
          </a:p>
          <a:p>
            <a:r>
              <a:rPr lang="cs-CZ" i="1" dirty="0"/>
              <a:t>paracetamol</a:t>
            </a:r>
          </a:p>
          <a:p>
            <a:r>
              <a:rPr lang="cs-CZ" i="1" dirty="0"/>
              <a:t>NSAID</a:t>
            </a:r>
          </a:p>
          <a:p>
            <a:r>
              <a:rPr lang="cs-CZ" b="1" i="1" dirty="0" err="1"/>
              <a:t>aminoglykosidy</a:t>
            </a:r>
            <a:r>
              <a:rPr lang="cs-CZ" b="1" i="1" dirty="0"/>
              <a:t> ostatní</a:t>
            </a:r>
          </a:p>
          <a:p>
            <a:r>
              <a:rPr lang="cs-CZ" b="1" i="1" dirty="0" err="1"/>
              <a:t>cisplatina</a:t>
            </a:r>
            <a:endParaRPr lang="cs-CZ" b="1" i="1" dirty="0"/>
          </a:p>
          <a:p>
            <a:r>
              <a:rPr lang="cs-CZ" i="1" dirty="0" err="1"/>
              <a:t>metotrexát</a:t>
            </a:r>
            <a:endParaRPr lang="cs-CZ" i="1" dirty="0"/>
          </a:p>
          <a:p>
            <a:endParaRPr lang="cs-CZ" b="1" dirty="0"/>
          </a:p>
          <a:p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57B4F6E-64B4-46B2-89FF-16576DAB3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1"/>
    </mc:Choice>
    <mc:Fallback>
      <p:transition spd="slow" advTm="6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Obecná charakteristika současné klinické laboratoře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955973"/>
            <a:ext cx="7848872" cy="4425355"/>
          </a:xfrm>
        </p:spPr>
        <p:txBody>
          <a:bodyPr/>
          <a:lstStyle/>
          <a:p>
            <a:r>
              <a:rPr lang="cs-CZ" dirty="0"/>
              <a:t>Nezanedbatelná součást diagnostiky a léčby</a:t>
            </a:r>
          </a:p>
          <a:p>
            <a:r>
              <a:rPr lang="cs-CZ" dirty="0"/>
              <a:t>Vysoký podíl atestovaného personálu (lékaři, analytici, zdravotní laboranti)</a:t>
            </a:r>
          </a:p>
          <a:p>
            <a:r>
              <a:rPr lang="cs-CZ" dirty="0"/>
              <a:t>Převaha automatizovaných rutinních analýz</a:t>
            </a:r>
          </a:p>
          <a:p>
            <a:r>
              <a:rPr lang="cs-CZ" dirty="0"/>
              <a:t>Metody a procesy jsou validovány a akreditovány (</a:t>
            </a:r>
            <a:r>
              <a:rPr lang="cs-CZ" u="sng" dirty="0"/>
              <a:t>CE-IVD</a:t>
            </a:r>
            <a:r>
              <a:rPr lang="cs-CZ" dirty="0"/>
              <a:t>, ČIA, NASKL, SAK)</a:t>
            </a:r>
          </a:p>
          <a:p>
            <a:r>
              <a:rPr lang="cs-CZ" dirty="0"/>
              <a:t>Úhrada plátci zdravotního pojištění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1043608" y="1700808"/>
            <a:ext cx="7056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17698DB-A67A-4F57-A9D9-82DA03556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51"/>
    </mc:Choice>
    <mc:Fallback>
      <p:transition spd="slow" advTm="4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97768"/>
            <a:ext cx="8640960" cy="1070992"/>
          </a:xfrm>
          <a:solidFill>
            <a:srgbClr val="92D050">
              <a:alpha val="32000"/>
            </a:srgb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poškození ledvin a močových cest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107504" y="1916832"/>
            <a:ext cx="8928992" cy="1224136"/>
          </a:xfrm>
        </p:spPr>
        <p:txBody>
          <a:bodyPr>
            <a:normAutofit fontScale="25000" lnSpcReduction="20000"/>
          </a:bodyPr>
          <a:lstStyle/>
          <a:p>
            <a:r>
              <a:rPr lang="cs-CZ" sz="9600" dirty="0"/>
              <a:t>    Analyt                             Princip vyšetření                      NTÚ             </a:t>
            </a:r>
          </a:p>
          <a:p>
            <a:r>
              <a:rPr lang="cs-CZ" sz="9600" dirty="0"/>
              <a:t>   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179512" y="2289061"/>
            <a:ext cx="8964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  Clearance kreatininu                        výpočet dle hladin v séru, moči                  glomerulonefritida                </a:t>
            </a:r>
          </a:p>
          <a:p>
            <a:r>
              <a:rPr lang="cs-CZ" sz="1600" dirty="0"/>
              <a:t>                                                                                                                                        nefrotický syndrom               </a:t>
            </a:r>
          </a:p>
          <a:p>
            <a:r>
              <a:rPr lang="cs-CZ" sz="1600" dirty="0"/>
              <a:t>  Albumin v moči</a:t>
            </a:r>
            <a:r>
              <a:rPr lang="cs-CZ" sz="2000" dirty="0"/>
              <a:t>                           </a:t>
            </a:r>
            <a:r>
              <a:rPr lang="cs-CZ" sz="1600" dirty="0"/>
              <a:t>moč. proužek, imunochemicky              imunokomplexy, proteinurie      </a:t>
            </a:r>
          </a:p>
          <a:p>
            <a:r>
              <a:rPr lang="cs-CZ" sz="1600" dirty="0"/>
              <a:t>  Močový sediment</a:t>
            </a:r>
            <a:r>
              <a:rPr lang="cs-CZ" sz="2000" dirty="0"/>
              <a:t>                       </a:t>
            </a:r>
            <a:r>
              <a:rPr lang="cs-CZ" sz="1600" dirty="0"/>
              <a:t>granulované válce mikroskopem                tubulární proteinurie                       </a:t>
            </a:r>
          </a:p>
          <a:p>
            <a:r>
              <a:rPr lang="cs-CZ" sz="1600" dirty="0"/>
              <a:t>  CRP v krvi</a:t>
            </a:r>
            <a:r>
              <a:rPr lang="cs-CZ" sz="2000" dirty="0"/>
              <a:t>  </a:t>
            </a:r>
            <a:r>
              <a:rPr lang="cs-CZ" sz="1600" dirty="0"/>
              <a:t>(</a:t>
            </a:r>
            <a:r>
              <a:rPr lang="cs-CZ" sz="1600" dirty="0" err="1"/>
              <a:t>marker</a:t>
            </a:r>
            <a:r>
              <a:rPr lang="cs-CZ" sz="1600" dirty="0"/>
              <a:t> zánětu)                      imunochemicky                               nefritida - hypersenzitivita                                                                                     </a:t>
            </a:r>
          </a:p>
          <a:p>
            <a:r>
              <a:rPr lang="cs-CZ" sz="1600" dirty="0"/>
              <a:t>  KREATININ</a:t>
            </a:r>
            <a:r>
              <a:rPr lang="cs-CZ" sz="2000" dirty="0"/>
              <a:t> </a:t>
            </a:r>
            <a:r>
              <a:rPr lang="cs-CZ" sz="1600" dirty="0"/>
              <a:t>(odpad sval.</a:t>
            </a:r>
            <a:r>
              <a:rPr lang="cs-CZ" sz="1600" dirty="0" err="1"/>
              <a:t>činn</a:t>
            </a:r>
            <a:r>
              <a:rPr lang="cs-CZ" sz="1600" dirty="0"/>
              <a:t>.)                 enzymovou reakcí                                  </a:t>
            </a:r>
            <a:r>
              <a:rPr lang="cs-CZ" sz="1600" dirty="0" err="1"/>
              <a:t>hypoperfúze</a:t>
            </a:r>
            <a:r>
              <a:rPr lang="cs-CZ" sz="1600" dirty="0"/>
              <a:t> ledvin</a:t>
            </a:r>
            <a:endParaRPr lang="cs-CZ" sz="2000" dirty="0"/>
          </a:p>
          <a:p>
            <a:r>
              <a:rPr lang="cs-CZ" sz="1600" dirty="0"/>
              <a:t>  MOČOVINA</a:t>
            </a:r>
            <a:r>
              <a:rPr lang="cs-CZ" sz="2000" dirty="0"/>
              <a:t>  </a:t>
            </a:r>
            <a:r>
              <a:rPr lang="cs-CZ" sz="1600" dirty="0"/>
              <a:t>(metabolit bílkovin)           enzymovou reakcí                                  </a:t>
            </a:r>
            <a:r>
              <a:rPr lang="cs-CZ" sz="1600" dirty="0" err="1"/>
              <a:t>hypoperfúze</a:t>
            </a:r>
            <a:r>
              <a:rPr lang="cs-CZ" sz="1600" dirty="0"/>
              <a:t> ledvin</a:t>
            </a:r>
          </a:p>
          <a:p>
            <a:r>
              <a:rPr lang="cs-CZ" sz="1600" dirty="0"/>
              <a:t>  K.MOČOVÁ</a:t>
            </a:r>
            <a:r>
              <a:rPr lang="cs-CZ" sz="2000" dirty="0"/>
              <a:t>  </a:t>
            </a:r>
            <a:r>
              <a:rPr lang="cs-CZ" sz="1600" dirty="0"/>
              <a:t>(metabolit purinů)              enzymovou reakcí                             </a:t>
            </a:r>
            <a:r>
              <a:rPr lang="cs-CZ" sz="1600" dirty="0" err="1"/>
              <a:t>nefrolithiáza</a:t>
            </a:r>
            <a:r>
              <a:rPr lang="cs-CZ" sz="1600" dirty="0"/>
              <a:t>, selhání ledvin</a:t>
            </a:r>
          </a:p>
          <a:p>
            <a:r>
              <a:rPr lang="cs-CZ" sz="1600" dirty="0"/>
              <a:t>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cs-CZ" sz="1600" dirty="0"/>
              <a:t>  Retence Na+</a:t>
            </a:r>
            <a:r>
              <a:rPr lang="cs-CZ" sz="2000" dirty="0"/>
              <a:t>                                      </a:t>
            </a:r>
            <a:r>
              <a:rPr lang="cs-CZ" sz="1600" dirty="0"/>
              <a:t>potenciometricky                                   </a:t>
            </a:r>
            <a:r>
              <a:rPr lang="cs-CZ" sz="1600" dirty="0" err="1"/>
              <a:t>hypoperfúze</a:t>
            </a:r>
            <a:r>
              <a:rPr lang="cs-CZ" sz="1600" dirty="0"/>
              <a:t> ledvin</a:t>
            </a:r>
          </a:p>
          <a:p>
            <a:r>
              <a:rPr lang="cs-CZ" sz="1600" dirty="0"/>
              <a:t>  Osmolalita v séru</a:t>
            </a:r>
            <a:r>
              <a:rPr lang="cs-CZ" sz="2000" dirty="0"/>
              <a:t>                                   </a:t>
            </a:r>
            <a:r>
              <a:rPr lang="cs-CZ" sz="1600" dirty="0"/>
              <a:t>kryoskopicky                                       </a:t>
            </a:r>
            <a:r>
              <a:rPr lang="cs-CZ" sz="1600" dirty="0" err="1"/>
              <a:t>hypoperfúze</a:t>
            </a:r>
            <a:r>
              <a:rPr lang="cs-CZ" sz="1600" dirty="0"/>
              <a:t> ledvin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cxnSp>
        <p:nvCxnSpPr>
          <p:cNvPr id="34" name="Přímá spojovací čára 33"/>
          <p:cNvCxnSpPr/>
          <p:nvPr/>
        </p:nvCxnSpPr>
        <p:spPr>
          <a:xfrm>
            <a:off x="251520" y="2060848"/>
            <a:ext cx="8424936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AF64D6E-C4D8-4B15-A045-621A0FC5A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02"/>
    </mc:Choice>
    <mc:Fallback>
      <p:transition spd="slow" advTm="7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97768"/>
            <a:ext cx="8640960" cy="1070992"/>
          </a:xfrm>
          <a:solidFill>
            <a:srgbClr val="92D050">
              <a:alpha val="32000"/>
            </a:srgb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poškození ledvin a močových cest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51520" y="1340768"/>
            <a:ext cx="8777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Jak nejlépe odhadnout </a:t>
            </a:r>
            <a:r>
              <a:rPr lang="cs-CZ" b="1" i="1" dirty="0"/>
              <a:t>glomerulární filtraci </a:t>
            </a:r>
            <a:r>
              <a:rPr lang="cs-CZ" dirty="0"/>
              <a:t>– </a:t>
            </a:r>
          </a:p>
          <a:p>
            <a:r>
              <a:rPr lang="cs-CZ" dirty="0"/>
              <a:t>    - výpočtem </a:t>
            </a:r>
            <a:r>
              <a:rPr lang="cs-CZ" dirty="0" err="1"/>
              <a:t>clearance</a:t>
            </a:r>
            <a:r>
              <a:rPr lang="cs-CZ" dirty="0"/>
              <a:t> </a:t>
            </a:r>
            <a:r>
              <a:rPr lang="cs-CZ" dirty="0" err="1"/>
              <a:t>endo</a:t>
            </a:r>
            <a:r>
              <a:rPr lang="cs-CZ" dirty="0"/>
              <a:t>- či exogenních látek eliminovaných z těla tímto mechanismem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51520" y="2095688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Modelové látky                  Výhody                                                   Nevýhody</a:t>
            </a:r>
          </a:p>
          <a:p>
            <a:r>
              <a:rPr lang="cs-CZ" dirty="0"/>
              <a:t>       inulin                       </a:t>
            </a:r>
            <a:r>
              <a:rPr lang="cs-CZ" sz="1400" dirty="0"/>
              <a:t>glomerulární filtrace                                        podání do </a:t>
            </a:r>
            <a:r>
              <a:rPr lang="cs-CZ" sz="1400" dirty="0" err="1"/>
              <a:t>org</a:t>
            </a:r>
            <a:r>
              <a:rPr lang="cs-CZ" sz="1400" dirty="0"/>
              <a:t>., hydratace, stanovení</a:t>
            </a:r>
          </a:p>
          <a:p>
            <a:r>
              <a:rPr lang="cs-CZ" dirty="0"/>
              <a:t>    </a:t>
            </a:r>
            <a:r>
              <a:rPr lang="cs-CZ" b="1" dirty="0"/>
              <a:t>kreatinin                   </a:t>
            </a:r>
            <a:r>
              <a:rPr lang="cs-CZ" sz="1400" dirty="0"/>
              <a:t>endogenní l., metodika, cena                         10% tub. sekrece, sval. </a:t>
            </a:r>
            <a:r>
              <a:rPr lang="cs-CZ" sz="1400" dirty="0" err="1"/>
              <a:t>metab</a:t>
            </a:r>
            <a:r>
              <a:rPr lang="cs-CZ" sz="1400" dirty="0"/>
              <a:t>., otoky </a:t>
            </a:r>
          </a:p>
          <a:p>
            <a:r>
              <a:rPr lang="cs-CZ" dirty="0"/>
              <a:t>    cystatin C                  </a:t>
            </a:r>
            <a:r>
              <a:rPr lang="cs-CZ" sz="1400" dirty="0"/>
              <a:t>endogenní l., GF-&gt;TR, 100%</a:t>
            </a:r>
          </a:p>
          <a:p>
            <a:r>
              <a:rPr lang="cs-CZ" sz="1400" dirty="0"/>
              <a:t>                                                   degradace, svalovina nemá vliv,                      cena ICH vyš., míra standardizace </a:t>
            </a:r>
          </a:p>
          <a:p>
            <a:r>
              <a:rPr lang="cs-CZ" sz="1400" dirty="0"/>
              <a:t>                                                   nález v moči: </a:t>
            </a:r>
            <a:r>
              <a:rPr lang="cs-CZ" sz="1400" dirty="0" err="1"/>
              <a:t>tubulopatie</a:t>
            </a:r>
            <a:endParaRPr lang="cs-CZ" sz="1400" dirty="0"/>
          </a:p>
          <a:p>
            <a:r>
              <a:rPr lang="cs-CZ" sz="1600" baseline="30000" dirty="0"/>
              <a:t>99m</a:t>
            </a:r>
            <a:r>
              <a:rPr lang="cs-CZ" sz="1600" dirty="0"/>
              <a:t>Tc-DTPA, </a:t>
            </a:r>
            <a:r>
              <a:rPr lang="cs-CZ" sz="1600" baseline="30000" dirty="0"/>
              <a:t>51</a:t>
            </a:r>
            <a:r>
              <a:rPr lang="cs-CZ" sz="1600" dirty="0"/>
              <a:t>Cr-EDTA                                                     </a:t>
            </a:r>
            <a:r>
              <a:rPr lang="cs-CZ" sz="1400" dirty="0"/>
              <a:t>v praxi málo využívány  </a:t>
            </a:r>
          </a:p>
          <a:p>
            <a:r>
              <a:rPr lang="cs-CZ" dirty="0"/>
              <a:t>                                                                                                    </a:t>
            </a:r>
          </a:p>
          <a:p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273650" y="4058488"/>
            <a:ext cx="473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Výpočet z kompletního sběru moči za 24 hodin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539552" y="4355812"/>
            <a:ext cx="7488832" cy="92333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/>
              <a:t>                  </a:t>
            </a:r>
            <a:r>
              <a:rPr lang="cs-CZ" dirty="0" err="1"/>
              <a:t>U</a:t>
            </a:r>
            <a:r>
              <a:rPr lang="cs-CZ" baseline="-25000" dirty="0" err="1"/>
              <a:t>krea</a:t>
            </a:r>
            <a:r>
              <a:rPr lang="cs-CZ" dirty="0"/>
              <a:t> * V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C</a:t>
            </a:r>
            <a:r>
              <a:rPr lang="cs-CZ" b="1" baseline="-25000" dirty="0" err="1">
                <a:solidFill>
                  <a:srgbClr val="FF0000"/>
                </a:solidFill>
              </a:rPr>
              <a:t>krea</a:t>
            </a:r>
            <a:r>
              <a:rPr lang="cs-CZ" dirty="0"/>
              <a:t> = ------------------   [ml.s</a:t>
            </a:r>
            <a:r>
              <a:rPr lang="cs-CZ" baseline="30000" dirty="0"/>
              <a:t>-1</a:t>
            </a:r>
            <a:r>
              <a:rPr lang="cs-CZ" dirty="0"/>
              <a:t>]  =&gt;  normalizace na ideální povrch těla 1,73 m</a:t>
            </a:r>
            <a:r>
              <a:rPr lang="cs-CZ" baseline="30000" dirty="0"/>
              <a:t>2</a:t>
            </a:r>
            <a:r>
              <a:rPr lang="cs-CZ" dirty="0"/>
              <a:t> </a:t>
            </a:r>
          </a:p>
          <a:p>
            <a:r>
              <a:rPr lang="cs-CZ" dirty="0"/>
              <a:t>                    </a:t>
            </a:r>
            <a:r>
              <a:rPr lang="cs-CZ" dirty="0" err="1"/>
              <a:t>S</a:t>
            </a:r>
            <a:r>
              <a:rPr lang="cs-CZ" baseline="-25000" dirty="0" err="1"/>
              <a:t>krea</a:t>
            </a:r>
            <a:endParaRPr lang="cs-CZ" baseline="-25000" dirty="0"/>
          </a:p>
        </p:txBody>
      </p:sp>
      <p:sp>
        <p:nvSpPr>
          <p:cNvPr id="19" name="Obdélník 18"/>
          <p:cNvSpPr/>
          <p:nvPr/>
        </p:nvSpPr>
        <p:spPr>
          <a:xfrm>
            <a:off x="216024" y="2060848"/>
            <a:ext cx="8820472" cy="1944216"/>
          </a:xfrm>
          <a:prstGeom prst="rect">
            <a:avLst/>
          </a:prstGeom>
          <a:noFill/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251520" y="5435932"/>
            <a:ext cx="8949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Výpočet z hodnot kreatininu ve vzorku moči – rovnice CKD-EPI</a:t>
            </a:r>
            <a:r>
              <a:rPr lang="cs-CZ" b="1" baseline="30000" dirty="0"/>
              <a:t>*</a:t>
            </a:r>
            <a:r>
              <a:rPr lang="cs-CZ" b="1" dirty="0"/>
              <a:t> (2009)  </a:t>
            </a:r>
            <a:r>
              <a:rPr lang="cs-CZ" sz="1200" b="1" dirty="0"/>
              <a:t>/varianta pro bílou rasu, muži/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51520" y="5867980"/>
            <a:ext cx="5832648" cy="36933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/>
              <a:t>      </a:t>
            </a:r>
            <a:r>
              <a:rPr lang="cs-CZ" b="1" dirty="0" err="1">
                <a:solidFill>
                  <a:srgbClr val="FF0000"/>
                </a:solidFill>
              </a:rPr>
              <a:t>eGF</a:t>
            </a:r>
            <a:r>
              <a:rPr lang="cs-CZ" dirty="0"/>
              <a:t> = 2,35 * (</a:t>
            </a:r>
            <a:r>
              <a:rPr lang="cs-CZ" dirty="0" err="1"/>
              <a:t>S</a:t>
            </a:r>
            <a:r>
              <a:rPr lang="cs-CZ" baseline="-25000" dirty="0" err="1"/>
              <a:t>krea</a:t>
            </a:r>
            <a:r>
              <a:rPr lang="cs-CZ" baseline="-25000" dirty="0"/>
              <a:t>  </a:t>
            </a:r>
            <a:r>
              <a:rPr lang="cs-CZ" dirty="0"/>
              <a:t>/ 79,6)</a:t>
            </a:r>
            <a:r>
              <a:rPr lang="cs-CZ" baseline="30000" dirty="0"/>
              <a:t>-0,411 </a:t>
            </a:r>
            <a:r>
              <a:rPr lang="cs-CZ" dirty="0"/>
              <a:t>* 0,993</a:t>
            </a:r>
            <a:r>
              <a:rPr lang="cs-CZ" baseline="30000" dirty="0"/>
              <a:t>věk  </a:t>
            </a:r>
            <a:r>
              <a:rPr lang="cs-CZ" dirty="0"/>
              <a:t> [ml.s</a:t>
            </a:r>
            <a:r>
              <a:rPr lang="cs-CZ" baseline="30000" dirty="0"/>
              <a:t>-1</a:t>
            </a:r>
            <a:r>
              <a:rPr lang="cs-CZ" dirty="0"/>
              <a:t>.1,73 m</a:t>
            </a:r>
            <a:r>
              <a:rPr lang="cs-CZ" baseline="30000" dirty="0"/>
              <a:t>-2</a:t>
            </a:r>
            <a:r>
              <a:rPr lang="cs-CZ" dirty="0"/>
              <a:t>] </a:t>
            </a:r>
            <a:endParaRPr lang="cs-CZ" baseline="-25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AEBA43A-1F5C-4400-BBAB-94E22620A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61"/>
    </mc:Choice>
    <mc:Fallback>
      <p:transition spd="slow" advTm="82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  <a:solidFill>
            <a:schemeClr val="tx2">
              <a:lumMod val="60000"/>
              <a:lumOff val="40000"/>
              <a:alpha val="32000"/>
            </a:scheme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Léčiva s laboratorně diagnostikovanými NTÚ –  poškození myokardu, kardiotoxicita</a:t>
            </a:r>
          </a:p>
        </p:txBody>
      </p:sp>
      <p:pic>
        <p:nvPicPr>
          <p:cNvPr id="13314" name="Picture 2" descr="http://www.zuup.com/blog/wp-content/uploads/2013/12/iStock_000017324827XSmall.jpg"/>
          <p:cNvPicPr>
            <a:picLocks noChangeAspect="1" noChangeArrowheads="1"/>
          </p:cNvPicPr>
          <p:nvPr/>
        </p:nvPicPr>
        <p:blipFill>
          <a:blip r:embed="rId4" cstate="print"/>
          <a:srcRect l="37059" t="27000" r="30824" b="36358"/>
          <a:stretch>
            <a:fillRect/>
          </a:stretch>
        </p:blipFill>
        <p:spPr bwMode="auto">
          <a:xfrm>
            <a:off x="1043608" y="2204864"/>
            <a:ext cx="1944216" cy="2736304"/>
          </a:xfrm>
          <a:prstGeom prst="rect">
            <a:avLst/>
          </a:prstGeom>
          <a:noFill/>
        </p:spPr>
      </p:pic>
      <p:sp>
        <p:nvSpPr>
          <p:cNvPr id="31" name="Prstenec 30"/>
          <p:cNvSpPr/>
          <p:nvPr/>
        </p:nvSpPr>
        <p:spPr>
          <a:xfrm>
            <a:off x="179512" y="1484784"/>
            <a:ext cx="3744416" cy="4392488"/>
          </a:xfrm>
          <a:prstGeom prst="donut">
            <a:avLst>
              <a:gd name="adj" fmla="val 252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3294745" y="1844824"/>
            <a:ext cx="242938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Arytmie</a:t>
            </a:r>
          </a:p>
          <a:p>
            <a:r>
              <a:rPr lang="cs-CZ" sz="2400" b="1" dirty="0"/>
              <a:t>Perikarditida</a:t>
            </a:r>
          </a:p>
          <a:p>
            <a:r>
              <a:rPr lang="cs-CZ" sz="2400" b="1" dirty="0"/>
              <a:t>Městnavé selhání</a:t>
            </a:r>
          </a:p>
          <a:p>
            <a:r>
              <a:rPr lang="cs-CZ" sz="2400" b="1" dirty="0" err="1"/>
              <a:t>Angina</a:t>
            </a:r>
            <a:r>
              <a:rPr lang="cs-CZ" sz="2400" b="1" dirty="0"/>
              <a:t> </a:t>
            </a:r>
            <a:r>
              <a:rPr lang="cs-CZ" sz="2400" b="1" dirty="0" err="1"/>
              <a:t>pectoris</a:t>
            </a:r>
            <a:endParaRPr lang="cs-CZ" sz="2400" b="1" dirty="0"/>
          </a:p>
          <a:p>
            <a:r>
              <a:rPr lang="cs-CZ" sz="2400" b="1" dirty="0"/>
              <a:t>Bradykardie</a:t>
            </a:r>
          </a:p>
          <a:p>
            <a:r>
              <a:rPr lang="cs-CZ" sz="2400" b="1" dirty="0"/>
              <a:t>Kardiomyopatie</a:t>
            </a:r>
          </a:p>
          <a:p>
            <a:r>
              <a:rPr lang="cs-CZ" sz="2400" b="1" dirty="0"/>
              <a:t>Nekróza </a:t>
            </a:r>
            <a:r>
              <a:rPr lang="cs-CZ" sz="2400" b="1" dirty="0" err="1"/>
              <a:t>myok</a:t>
            </a:r>
            <a:r>
              <a:rPr lang="cs-CZ" sz="2400" b="1" dirty="0"/>
              <a:t>.</a:t>
            </a:r>
          </a:p>
          <a:p>
            <a:r>
              <a:rPr lang="cs-CZ" sz="2400" b="1" dirty="0">
                <a:solidFill>
                  <a:srgbClr val="000099"/>
                </a:solidFill>
              </a:rPr>
              <a:t>Změny EKG</a:t>
            </a:r>
          </a:p>
          <a:p>
            <a:r>
              <a:rPr lang="cs-CZ" sz="2400" b="1" dirty="0">
                <a:solidFill>
                  <a:srgbClr val="000099"/>
                </a:solidFill>
              </a:rPr>
              <a:t>Echokardiografie</a:t>
            </a:r>
          </a:p>
          <a:p>
            <a:r>
              <a:rPr lang="cs-CZ" sz="2400" b="1" dirty="0" err="1">
                <a:solidFill>
                  <a:srgbClr val="FF0000"/>
                </a:solidFill>
              </a:rPr>
              <a:t>Kardiomarkery</a:t>
            </a:r>
            <a:endParaRPr lang="cs-CZ" sz="2400" b="1" dirty="0">
              <a:solidFill>
                <a:srgbClr val="FF0000"/>
              </a:solidFill>
            </a:endParaRPr>
          </a:p>
          <a:p>
            <a:r>
              <a:rPr lang="cs-CZ" sz="2400" b="1" dirty="0">
                <a:solidFill>
                  <a:srgbClr val="000099"/>
                </a:solidFill>
              </a:rPr>
              <a:t>Histologie</a:t>
            </a:r>
          </a:p>
        </p:txBody>
      </p:sp>
      <p:sp>
        <p:nvSpPr>
          <p:cNvPr id="33" name="Pravá složená závorka 32"/>
          <p:cNvSpPr/>
          <p:nvPr/>
        </p:nvSpPr>
        <p:spPr>
          <a:xfrm>
            <a:off x="6084168" y="2204864"/>
            <a:ext cx="360040" cy="3600400"/>
          </a:xfrm>
          <a:prstGeom prst="rightBrace">
            <a:avLst>
              <a:gd name="adj1" fmla="val 833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/>
          <p:cNvSpPr txBox="1"/>
          <p:nvPr/>
        </p:nvSpPr>
        <p:spPr>
          <a:xfrm>
            <a:off x="6358264" y="3645024"/>
            <a:ext cx="2750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99"/>
                </a:solidFill>
              </a:rPr>
              <a:t>   </a:t>
            </a:r>
            <a:r>
              <a:rPr lang="cs-CZ" sz="3200" b="1" dirty="0">
                <a:solidFill>
                  <a:srgbClr val="000099"/>
                </a:solidFill>
              </a:rPr>
              <a:t>Kardiotoxicita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EC9D153-A083-4375-8AF3-9F4F34AE0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32"/>
    </mc:Choice>
    <mc:Fallback>
      <p:transition spd="slow" advTm="5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  <a:solidFill>
            <a:schemeClr val="tx2">
              <a:lumMod val="60000"/>
              <a:lumOff val="40000"/>
              <a:alpha val="32000"/>
            </a:scheme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Léčiva s laboratorně diagnostikovanými NTÚ –  poškození myokardu, kardiotoxicita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25152" y="1268760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Velmi časté</a:t>
            </a:r>
          </a:p>
        </p:txBody>
      </p:sp>
      <p:sp>
        <p:nvSpPr>
          <p:cNvPr id="17" name="Zástupný symbol pro text 10"/>
          <p:cNvSpPr>
            <a:spLocks noGrp="1"/>
          </p:cNvSpPr>
          <p:nvPr>
            <p:ph type="body" idx="1"/>
          </p:nvPr>
        </p:nvSpPr>
        <p:spPr>
          <a:xfrm>
            <a:off x="2617440" y="1268760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Časté</a:t>
            </a:r>
          </a:p>
        </p:txBody>
      </p:sp>
      <p:sp>
        <p:nvSpPr>
          <p:cNvPr id="18" name="Zástupný symbol pro obsah 11"/>
          <p:cNvSpPr>
            <a:spLocks noGrp="1"/>
          </p:cNvSpPr>
          <p:nvPr>
            <p:ph sz="half" idx="2"/>
          </p:nvPr>
        </p:nvSpPr>
        <p:spPr>
          <a:xfrm>
            <a:off x="3059832" y="1988840"/>
            <a:ext cx="2890664" cy="4176464"/>
          </a:xfrm>
        </p:spPr>
        <p:txBody>
          <a:bodyPr>
            <a:normAutofit fontScale="92500" lnSpcReduction="20000"/>
          </a:bodyPr>
          <a:lstStyle/>
          <a:p>
            <a:r>
              <a:rPr lang="cs-CZ" b="1" i="1" dirty="0" err="1"/>
              <a:t>doxorubicin</a:t>
            </a:r>
            <a:endParaRPr lang="cs-CZ" b="1" i="1" dirty="0"/>
          </a:p>
          <a:p>
            <a:r>
              <a:rPr lang="cs-CZ" b="1" i="1" dirty="0" err="1"/>
              <a:t>trastuzumab</a:t>
            </a:r>
            <a:endParaRPr lang="cs-CZ" b="1" i="1" dirty="0"/>
          </a:p>
          <a:p>
            <a:r>
              <a:rPr lang="cs-CZ" i="1" dirty="0" err="1"/>
              <a:t>bevacizumab</a:t>
            </a:r>
            <a:endParaRPr lang="cs-CZ" i="1" dirty="0"/>
          </a:p>
          <a:p>
            <a:r>
              <a:rPr lang="cs-CZ" i="1" dirty="0" err="1"/>
              <a:t>acetylcystein</a:t>
            </a:r>
            <a:endParaRPr lang="cs-CZ" i="1" dirty="0"/>
          </a:p>
          <a:p>
            <a:r>
              <a:rPr lang="cs-CZ" i="1" dirty="0" err="1"/>
              <a:t>mitoxantron</a:t>
            </a:r>
            <a:r>
              <a:rPr lang="cs-CZ" i="1" dirty="0"/>
              <a:t> (</a:t>
            </a:r>
            <a:r>
              <a:rPr lang="cs-CZ" i="1" dirty="0" err="1"/>
              <a:t>nereg</a:t>
            </a:r>
            <a:r>
              <a:rPr lang="cs-CZ" i="1" dirty="0"/>
              <a:t>.)</a:t>
            </a:r>
          </a:p>
          <a:p>
            <a:r>
              <a:rPr lang="cs-CZ" i="1" dirty="0" err="1"/>
              <a:t>amsakrin</a:t>
            </a:r>
            <a:r>
              <a:rPr lang="cs-CZ" i="1" dirty="0"/>
              <a:t> (</a:t>
            </a:r>
            <a:r>
              <a:rPr lang="cs-CZ" i="1" dirty="0" err="1"/>
              <a:t>nereg</a:t>
            </a:r>
            <a:r>
              <a:rPr lang="cs-CZ" i="1" dirty="0"/>
              <a:t>.)</a:t>
            </a:r>
          </a:p>
          <a:p>
            <a:r>
              <a:rPr lang="cs-CZ" b="1" i="1" dirty="0" err="1"/>
              <a:t>busulfan</a:t>
            </a:r>
            <a:endParaRPr lang="cs-CZ" b="1" i="1" dirty="0"/>
          </a:p>
          <a:p>
            <a:r>
              <a:rPr lang="cs-CZ" i="1" dirty="0" err="1"/>
              <a:t>etoposid</a:t>
            </a:r>
            <a:endParaRPr lang="cs-CZ" i="1" dirty="0"/>
          </a:p>
          <a:p>
            <a:r>
              <a:rPr lang="cs-CZ" i="1" dirty="0" err="1"/>
              <a:t>paklitaxel</a:t>
            </a:r>
            <a:endParaRPr lang="cs-CZ" i="1" dirty="0"/>
          </a:p>
          <a:p>
            <a:r>
              <a:rPr lang="cs-CZ" i="1" dirty="0"/>
              <a:t>stroncium </a:t>
            </a:r>
            <a:r>
              <a:rPr lang="cs-CZ" i="1" dirty="0" err="1"/>
              <a:t>ranelát</a:t>
            </a:r>
            <a:endParaRPr lang="cs-CZ" i="1" dirty="0"/>
          </a:p>
          <a:p>
            <a:r>
              <a:rPr lang="cs-CZ" i="1" dirty="0"/>
              <a:t>teofylin</a:t>
            </a:r>
          </a:p>
          <a:p>
            <a:r>
              <a:rPr lang="cs-CZ" i="1" dirty="0" err="1"/>
              <a:t>denosumab</a:t>
            </a:r>
            <a:endParaRPr lang="cs-CZ" i="1" dirty="0"/>
          </a:p>
          <a:p>
            <a:endParaRPr lang="cs-CZ" b="1" i="1" dirty="0"/>
          </a:p>
          <a:p>
            <a:endParaRPr lang="cs-CZ" b="1" i="1" dirty="0"/>
          </a:p>
        </p:txBody>
      </p:sp>
      <p:sp>
        <p:nvSpPr>
          <p:cNvPr id="19" name="Zástupný symbol pro text 10"/>
          <p:cNvSpPr>
            <a:spLocks noGrp="1"/>
          </p:cNvSpPr>
          <p:nvPr>
            <p:ph type="body" idx="1"/>
          </p:nvPr>
        </p:nvSpPr>
        <p:spPr>
          <a:xfrm>
            <a:off x="5796136" y="1268760"/>
            <a:ext cx="2890664" cy="6397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Méně časté, vzácné</a:t>
            </a:r>
          </a:p>
        </p:txBody>
      </p:sp>
      <p:sp>
        <p:nvSpPr>
          <p:cNvPr id="20" name="Zástupný symbol pro obsah 11"/>
          <p:cNvSpPr>
            <a:spLocks noGrp="1"/>
          </p:cNvSpPr>
          <p:nvPr>
            <p:ph sz="half" idx="2"/>
          </p:nvPr>
        </p:nvSpPr>
        <p:spPr>
          <a:xfrm>
            <a:off x="6156176" y="1988840"/>
            <a:ext cx="2890664" cy="3951288"/>
          </a:xfrm>
        </p:spPr>
        <p:txBody>
          <a:bodyPr/>
          <a:lstStyle/>
          <a:p>
            <a:r>
              <a:rPr lang="cs-CZ" i="1" dirty="0"/>
              <a:t>inhibitory tyrosinkináz</a:t>
            </a:r>
          </a:p>
          <a:p>
            <a:r>
              <a:rPr lang="cs-CZ" i="1" dirty="0" err="1"/>
              <a:t>takrolimus</a:t>
            </a:r>
            <a:endParaRPr lang="cs-CZ" i="1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2400" i="1" dirty="0"/>
              <a:t>inhibitory reverzní transkriptázy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2400" i="1" dirty="0" err="1"/>
              <a:t>vinkristin</a:t>
            </a:r>
            <a:endParaRPr lang="cs-CZ" sz="2400" i="1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2400" i="1" dirty="0" err="1"/>
              <a:t>cyklofosfamid</a:t>
            </a:r>
            <a:endParaRPr lang="cs-CZ" sz="2400" i="1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2400" i="1" dirty="0" err="1"/>
              <a:t>atenolol</a:t>
            </a:r>
            <a:endParaRPr lang="cs-CZ" sz="2400" i="1" dirty="0"/>
          </a:p>
          <a:p>
            <a:endParaRPr lang="cs-CZ" b="1" i="1" dirty="0"/>
          </a:p>
        </p:txBody>
      </p:sp>
      <p:sp>
        <p:nvSpPr>
          <p:cNvPr id="26" name="Zástupný symbol pro obsah 11"/>
          <p:cNvSpPr>
            <a:spLocks noGrp="1"/>
          </p:cNvSpPr>
          <p:nvPr>
            <p:ph sz="half" idx="2"/>
          </p:nvPr>
        </p:nvSpPr>
        <p:spPr>
          <a:xfrm>
            <a:off x="323528" y="1988840"/>
            <a:ext cx="2890664" cy="4176464"/>
          </a:xfrm>
        </p:spPr>
        <p:txBody>
          <a:bodyPr>
            <a:normAutofit/>
          </a:bodyPr>
          <a:lstStyle/>
          <a:p>
            <a:r>
              <a:rPr lang="cs-CZ" b="1" i="1" dirty="0" err="1"/>
              <a:t>tricyklická</a:t>
            </a:r>
            <a:r>
              <a:rPr lang="cs-CZ" b="1" i="1" dirty="0"/>
              <a:t> antidepresiva</a:t>
            </a:r>
          </a:p>
          <a:p>
            <a:r>
              <a:rPr lang="cs-CZ" b="1" i="1" dirty="0" err="1"/>
              <a:t>mykofenolová</a:t>
            </a:r>
            <a:r>
              <a:rPr lang="cs-CZ" b="1" i="1" dirty="0"/>
              <a:t> k.</a:t>
            </a:r>
          </a:p>
          <a:p>
            <a:endParaRPr lang="cs-CZ" b="1" i="1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7373B55-0919-4B62-ACC2-C2BA3C5DF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52"/>
    </mc:Choice>
    <mc:Fallback>
      <p:transition spd="slow" advTm="71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179512" y="1124744"/>
            <a:ext cx="8784976" cy="3456384"/>
          </a:xfrm>
          <a:prstGeom prst="rect">
            <a:avLst/>
          </a:prstGeom>
          <a:solidFill>
            <a:schemeClr val="bg1">
              <a:alpha val="68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  <a:solidFill>
            <a:schemeClr val="tx2">
              <a:lumMod val="60000"/>
              <a:lumOff val="40000"/>
              <a:alpha val="32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900" b="1" dirty="0">
                <a:latin typeface="Arial" pitchFamily="34" charset="0"/>
                <a:cs typeface="Arial" pitchFamily="34" charset="0"/>
              </a:rPr>
              <a:t>Laboratorní markery poškození myokardu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485313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/>
              <a:t>    </a:t>
            </a:r>
            <a:r>
              <a:rPr lang="cs-CZ" sz="1800" b="1" dirty="0"/>
              <a:t>Analyt                                             Charakteristika           Vzestup v krvi             Pokles v krvi </a:t>
            </a:r>
          </a:p>
          <a:p>
            <a:r>
              <a:rPr lang="cs-CZ" sz="1800" dirty="0">
                <a:solidFill>
                  <a:srgbClr val="336600"/>
                </a:solidFill>
              </a:rPr>
              <a:t>CK-MB </a:t>
            </a:r>
            <a:r>
              <a:rPr lang="cs-CZ" sz="1800" dirty="0" err="1">
                <a:solidFill>
                  <a:srgbClr val="336600"/>
                </a:solidFill>
              </a:rPr>
              <a:t>mass</a:t>
            </a:r>
            <a:r>
              <a:rPr lang="cs-CZ" sz="1800" dirty="0">
                <a:solidFill>
                  <a:srgbClr val="336600"/>
                </a:solidFill>
              </a:rPr>
              <a:t>  (</a:t>
            </a:r>
            <a:r>
              <a:rPr lang="cs-CZ" sz="1800" dirty="0" err="1">
                <a:solidFill>
                  <a:srgbClr val="336600"/>
                </a:solidFill>
              </a:rPr>
              <a:t>katal</a:t>
            </a:r>
            <a:r>
              <a:rPr lang="cs-CZ" sz="1800" dirty="0">
                <a:solidFill>
                  <a:srgbClr val="336600"/>
                </a:solidFill>
              </a:rPr>
              <a:t>. aktivita)   </a:t>
            </a:r>
            <a:r>
              <a:rPr lang="cs-CZ" sz="1800" dirty="0" err="1"/>
              <a:t>specifita</a:t>
            </a:r>
            <a:r>
              <a:rPr lang="cs-CZ" sz="1800" dirty="0"/>
              <a:t> pro myokard            2-4 h                       </a:t>
            </a:r>
            <a:r>
              <a:rPr lang="cs-CZ" sz="1800" dirty="0">
                <a:solidFill>
                  <a:srgbClr val="FF0000"/>
                </a:solidFill>
              </a:rPr>
              <a:t>po 24 h </a:t>
            </a:r>
          </a:p>
          <a:p>
            <a:r>
              <a:rPr lang="cs-CZ" sz="1800" dirty="0">
                <a:solidFill>
                  <a:srgbClr val="336600"/>
                </a:solidFill>
              </a:rPr>
              <a:t>Myoglobin</a:t>
            </a:r>
            <a:r>
              <a:rPr lang="cs-CZ" sz="1800" dirty="0"/>
              <a:t>                                  </a:t>
            </a:r>
            <a:r>
              <a:rPr lang="cs-CZ" sz="1800" dirty="0">
                <a:solidFill>
                  <a:srgbClr val="FF0000"/>
                </a:solidFill>
              </a:rPr>
              <a:t>citlivý</a:t>
            </a:r>
            <a:r>
              <a:rPr lang="cs-CZ" sz="1800" dirty="0"/>
              <a:t>, ale nespecifický           </a:t>
            </a:r>
            <a:r>
              <a:rPr lang="cs-CZ" sz="1800" dirty="0">
                <a:solidFill>
                  <a:srgbClr val="FF0000"/>
                </a:solidFill>
              </a:rPr>
              <a:t>1</a:t>
            </a:r>
            <a:r>
              <a:rPr lang="cs-CZ" sz="1800" dirty="0"/>
              <a:t>-4 h                      </a:t>
            </a:r>
            <a:r>
              <a:rPr lang="cs-CZ" sz="1800" dirty="0">
                <a:solidFill>
                  <a:srgbClr val="FF0000"/>
                </a:solidFill>
              </a:rPr>
              <a:t>12-24 h</a:t>
            </a:r>
            <a:r>
              <a:rPr lang="cs-CZ" sz="1800" dirty="0"/>
              <a:t> </a:t>
            </a:r>
          </a:p>
          <a:p>
            <a:r>
              <a:rPr lang="cs-CZ" sz="1800" dirty="0">
                <a:solidFill>
                  <a:srgbClr val="336600"/>
                </a:solidFill>
              </a:rPr>
              <a:t>Troponiny T a I                              </a:t>
            </a:r>
            <a:r>
              <a:rPr lang="cs-CZ" sz="1800" dirty="0" err="1">
                <a:solidFill>
                  <a:srgbClr val="336600"/>
                </a:solidFill>
              </a:rPr>
              <a:t>kardio</a:t>
            </a:r>
            <a:r>
              <a:rPr lang="cs-CZ" sz="1800" dirty="0">
                <a:solidFill>
                  <a:srgbClr val="3366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specifický</a:t>
            </a:r>
            <a:r>
              <a:rPr lang="cs-CZ" sz="1800" dirty="0"/>
              <a:t>                  3-12 h                      &gt; týden </a:t>
            </a:r>
          </a:p>
          <a:p>
            <a:r>
              <a:rPr lang="cs-CZ" sz="1800" dirty="0"/>
              <a:t>AST                                                    nespecifický                        4-6 h                        5 dní</a:t>
            </a:r>
          </a:p>
          <a:p>
            <a:r>
              <a:rPr lang="cs-CZ" sz="1800" dirty="0"/>
              <a:t>HFABP *                                            nespecifický                        1-2 h                        1 den</a:t>
            </a:r>
          </a:p>
          <a:p>
            <a:r>
              <a:rPr lang="cs-CZ" sz="1800" dirty="0"/>
              <a:t>MLC, typ I a II**                                specifický                           3-6 h                      &gt; 2 dny</a:t>
            </a:r>
          </a:p>
          <a:p>
            <a:r>
              <a:rPr lang="cs-CZ" sz="1800" dirty="0" err="1"/>
              <a:t>Glykogenfosforyláza</a:t>
            </a:r>
            <a:r>
              <a:rPr lang="cs-CZ" sz="1800" dirty="0"/>
              <a:t>                   izoenzym GP-BB                     2-4 h                            ?</a:t>
            </a:r>
          </a:p>
          <a:p>
            <a:r>
              <a:rPr lang="cs-CZ" sz="1800" dirty="0"/>
              <a:t>BNP***                                                   citlivý                              16 h                            ?</a:t>
            </a:r>
          </a:p>
          <a:p>
            <a:r>
              <a:rPr lang="cs-CZ" sz="1800" dirty="0"/>
              <a:t>NT-</a:t>
            </a:r>
            <a:r>
              <a:rPr lang="cs-CZ" sz="1800" dirty="0" err="1"/>
              <a:t>proBNP</a:t>
            </a:r>
            <a:r>
              <a:rPr lang="cs-CZ" sz="1800" dirty="0"/>
              <a:t>                 neaktivní N-terminální fragment </a:t>
            </a:r>
            <a:r>
              <a:rPr lang="cs-CZ" sz="1800" dirty="0" err="1"/>
              <a:t>proBNP</a:t>
            </a:r>
            <a:endParaRPr lang="cs-CZ" sz="1800" dirty="0"/>
          </a:p>
          <a:p>
            <a:r>
              <a:rPr lang="cs-CZ" sz="1800" dirty="0"/>
              <a:t>CRP****                                                  citlivý                              48 h                      19 hodin</a:t>
            </a:r>
          </a:p>
          <a:p>
            <a:pPr>
              <a:buNone/>
            </a:pPr>
            <a:endParaRPr lang="cs-CZ" sz="1800" dirty="0"/>
          </a:p>
          <a:p>
            <a:pPr>
              <a:buNone/>
            </a:pPr>
            <a:r>
              <a:rPr lang="cs-CZ" sz="1800" dirty="0"/>
              <a:t>*         </a:t>
            </a:r>
            <a:r>
              <a:rPr lang="cs-CZ" sz="1800" dirty="0" err="1"/>
              <a:t>Heart</a:t>
            </a:r>
            <a:r>
              <a:rPr lang="cs-CZ" sz="1800" dirty="0"/>
              <a:t> </a:t>
            </a:r>
            <a:r>
              <a:rPr lang="cs-CZ" sz="1800" dirty="0" err="1"/>
              <a:t>fatty</a:t>
            </a:r>
            <a:r>
              <a:rPr lang="cs-CZ" sz="1800" dirty="0"/>
              <a:t> </a:t>
            </a:r>
            <a:r>
              <a:rPr lang="cs-CZ" sz="1800" dirty="0" err="1"/>
              <a:t>acid</a:t>
            </a:r>
            <a:r>
              <a:rPr lang="cs-CZ" sz="1800" dirty="0"/>
              <a:t> </a:t>
            </a:r>
            <a:r>
              <a:rPr lang="cs-CZ" sz="1800" dirty="0" err="1"/>
              <a:t>binding</a:t>
            </a:r>
            <a:r>
              <a:rPr lang="cs-CZ" sz="1800" dirty="0"/>
              <a:t> protein</a:t>
            </a:r>
          </a:p>
          <a:p>
            <a:pPr>
              <a:buNone/>
            </a:pPr>
            <a:r>
              <a:rPr lang="cs-CZ" sz="1800" dirty="0"/>
              <a:t>**       lehké řetězce </a:t>
            </a:r>
            <a:r>
              <a:rPr lang="cs-CZ" sz="1800" dirty="0" err="1"/>
              <a:t>myosinu</a:t>
            </a:r>
            <a:endParaRPr lang="cs-CZ" sz="1800" dirty="0"/>
          </a:p>
          <a:p>
            <a:pPr>
              <a:buNone/>
            </a:pPr>
            <a:r>
              <a:rPr lang="cs-CZ" sz="1800" dirty="0"/>
              <a:t>***     </a:t>
            </a:r>
            <a:r>
              <a:rPr lang="cs-CZ" sz="1800" dirty="0" err="1"/>
              <a:t>natriuretický</a:t>
            </a:r>
            <a:r>
              <a:rPr lang="cs-CZ" sz="1800" dirty="0"/>
              <a:t> peptid typu B</a:t>
            </a:r>
          </a:p>
          <a:p>
            <a:pPr>
              <a:buNone/>
            </a:pPr>
            <a:r>
              <a:rPr lang="cs-CZ" sz="1800" dirty="0"/>
              <a:t>****  C reagující protein</a:t>
            </a:r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 l="2595" t="33280" r="52518" b="22201"/>
          <a:stretch>
            <a:fillRect/>
          </a:stretch>
        </p:blipFill>
        <p:spPr bwMode="auto">
          <a:xfrm>
            <a:off x="4211960" y="4772896"/>
            <a:ext cx="3528392" cy="196847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tx1"/>
            </a:solidFill>
          </a:ln>
        </p:spPr>
      </p:pic>
      <p:sp>
        <p:nvSpPr>
          <p:cNvPr id="14" name="TextovéPole 13"/>
          <p:cNvSpPr txBox="1"/>
          <p:nvPr/>
        </p:nvSpPr>
        <p:spPr>
          <a:xfrm>
            <a:off x="1835696" y="6309320"/>
            <a:ext cx="2376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Wu</a:t>
            </a:r>
            <a:r>
              <a:rPr lang="cs-CZ" sz="1400" dirty="0"/>
              <a:t>, A.: </a:t>
            </a:r>
            <a:r>
              <a:rPr lang="cs-CZ" sz="1400" dirty="0" err="1"/>
              <a:t>Endocrin</a:t>
            </a:r>
            <a:r>
              <a:rPr lang="cs-CZ" sz="1400" dirty="0"/>
              <a:t> </a:t>
            </a:r>
            <a:r>
              <a:rPr lang="cs-CZ" sz="1400" dirty="0" err="1"/>
              <a:t>Metab</a:t>
            </a:r>
            <a:r>
              <a:rPr lang="cs-CZ" sz="1400" dirty="0"/>
              <a:t> 1995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6AB490-2F6E-430E-97D5-3790344B7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05"/>
    </mc:Choice>
    <mc:Fallback>
      <p:transition spd="slow" advTm="97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  <a:solidFill>
            <a:schemeClr val="tx2">
              <a:lumMod val="60000"/>
              <a:lumOff val="40000"/>
              <a:alpha val="32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2900" b="1" dirty="0">
                <a:latin typeface="Arial" pitchFamily="34" charset="0"/>
                <a:cs typeface="Arial" pitchFamily="34" charset="0"/>
              </a:rPr>
              <a:t>Laboratorní markery poškození myokardu</a:t>
            </a:r>
            <a:br>
              <a:rPr lang="cs-CZ" sz="2900" b="1" dirty="0">
                <a:latin typeface="Arial" pitchFamily="34" charset="0"/>
                <a:cs typeface="Arial" pitchFamily="34" charset="0"/>
              </a:rPr>
            </a:br>
            <a:r>
              <a:rPr lang="cs-CZ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>
                <a:latin typeface="Arial" pitchFamily="34" charset="0"/>
                <a:cs typeface="Arial" pitchFamily="34" charset="0"/>
              </a:rPr>
              <a:t>troponin T imunochemicky (</a:t>
            </a:r>
            <a:r>
              <a:rPr lang="cs-CZ" sz="2000" b="1" i="1" dirty="0" err="1">
                <a:latin typeface="Arial" pitchFamily="34" charset="0"/>
                <a:cs typeface="Arial" pitchFamily="34" charset="0"/>
              </a:rPr>
              <a:t>TnT</a:t>
            </a:r>
            <a:r>
              <a:rPr lang="cs-CZ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latin typeface="Arial" pitchFamily="34" charset="0"/>
                <a:cs typeface="Arial" pitchFamily="34" charset="0"/>
              </a:rPr>
              <a:t>high</a:t>
            </a:r>
            <a:r>
              <a:rPr lang="cs-CZ" sz="2000" b="1" i="1" dirty="0">
                <a:latin typeface="Arial" pitchFamily="34" charset="0"/>
                <a:cs typeface="Arial" pitchFamily="34" charset="0"/>
              </a:rPr>
              <a:t> sensitivity test)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1520" y="1196752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Princip vyšetření: </a:t>
            </a:r>
            <a:r>
              <a:rPr lang="cs-CZ" dirty="0"/>
              <a:t>heterogenní </a:t>
            </a:r>
            <a:r>
              <a:rPr lang="cs-CZ" dirty="0" err="1"/>
              <a:t>imunoanalýza</a:t>
            </a:r>
            <a:r>
              <a:rPr lang="cs-CZ" dirty="0"/>
              <a:t> založená na bázi dvou typů monoklonálních protilátek a </a:t>
            </a:r>
            <a:r>
              <a:rPr lang="cs-CZ" dirty="0" err="1"/>
              <a:t>elektrochemiluminiscence</a:t>
            </a:r>
            <a:endParaRPr lang="cs-CZ" dirty="0"/>
          </a:p>
          <a:p>
            <a:endParaRPr lang="cs-CZ" dirty="0"/>
          </a:p>
          <a:p>
            <a:r>
              <a:rPr lang="cs-CZ" dirty="0"/>
              <a:t>  </a:t>
            </a:r>
          </a:p>
        </p:txBody>
      </p:sp>
      <p:pic>
        <p:nvPicPr>
          <p:cNvPr id="16" name="Picture 7" descr="https://encrypted-tbn3.gstatic.com/images?q=tbn:ANd9GcQbG4paX0s7n9WPc6bjAG-GjwXl4MHbbH4ObNZgzRU2hOCdhtPV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5436096" y="5157192"/>
            <a:ext cx="1705485" cy="1728191"/>
          </a:xfrm>
          <a:prstGeom prst="rect">
            <a:avLst/>
          </a:prstGeom>
          <a:noFill/>
        </p:spPr>
      </p:pic>
      <p:sp>
        <p:nvSpPr>
          <p:cNvPr id="17" name="TextovéPole 16"/>
          <p:cNvSpPr txBox="1"/>
          <p:nvPr/>
        </p:nvSpPr>
        <p:spPr>
          <a:xfrm>
            <a:off x="7164288" y="2560836"/>
            <a:ext cx="1907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C3300"/>
                </a:solidFill>
              </a:rPr>
              <a:t>Parametry metody</a:t>
            </a:r>
          </a:p>
          <a:p>
            <a:r>
              <a:rPr lang="cs-CZ" sz="1600" dirty="0"/>
              <a:t>Plná automatizace</a:t>
            </a:r>
          </a:p>
          <a:p>
            <a:r>
              <a:rPr lang="cs-CZ" sz="1600" dirty="0"/>
              <a:t>Nelineární kalibrace</a:t>
            </a:r>
          </a:p>
          <a:p>
            <a:r>
              <a:rPr lang="cs-CZ" sz="1600" dirty="0"/>
              <a:t>Návaznost na referenční standardy</a:t>
            </a:r>
          </a:p>
          <a:p>
            <a:r>
              <a:rPr lang="cs-CZ" sz="1600" dirty="0"/>
              <a:t>Čas analýzy 9 min</a:t>
            </a:r>
          </a:p>
          <a:p>
            <a:r>
              <a:rPr lang="cs-CZ" sz="1600" dirty="0"/>
              <a:t>Detekční limit 5 </a:t>
            </a:r>
            <a:r>
              <a:rPr lang="cs-CZ" sz="1600" dirty="0" err="1"/>
              <a:t>ng</a:t>
            </a:r>
            <a:r>
              <a:rPr lang="cs-CZ" sz="1600" dirty="0"/>
              <a:t>/l</a:t>
            </a:r>
          </a:p>
          <a:p>
            <a:r>
              <a:rPr lang="cs-CZ" sz="1600" dirty="0"/>
              <a:t>CV 10% při 13 </a:t>
            </a:r>
            <a:r>
              <a:rPr lang="cs-CZ" sz="1600" dirty="0" err="1"/>
              <a:t>ng</a:t>
            </a:r>
            <a:r>
              <a:rPr lang="cs-CZ" sz="1600" dirty="0"/>
              <a:t>/l</a:t>
            </a:r>
          </a:p>
          <a:p>
            <a:r>
              <a:rPr lang="cs-CZ" sz="1600" dirty="0"/>
              <a:t>99 percentil 14 </a:t>
            </a:r>
            <a:r>
              <a:rPr lang="cs-CZ" sz="1600" dirty="0" err="1"/>
              <a:t>ng</a:t>
            </a:r>
            <a:r>
              <a:rPr lang="cs-CZ" sz="1600" dirty="0"/>
              <a:t>/L</a:t>
            </a:r>
            <a:endParaRPr lang="cs-CZ" sz="1600" b="1" dirty="0">
              <a:solidFill>
                <a:srgbClr val="CC33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796136" y="5661248"/>
            <a:ext cx="1008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 </a:t>
            </a:r>
            <a:r>
              <a:rPr lang="cs-CZ" b="1" dirty="0">
                <a:solidFill>
                  <a:schemeClr val="bg1"/>
                </a:solidFill>
              </a:rPr>
              <a:t>2</a:t>
            </a:r>
            <a:r>
              <a:rPr lang="cs-CZ" dirty="0"/>
              <a:t> </a:t>
            </a:r>
            <a:r>
              <a:rPr lang="cs-CZ" sz="1600" b="1" dirty="0" err="1">
                <a:solidFill>
                  <a:schemeClr val="bg1"/>
                </a:solidFill>
              </a:rPr>
              <a:t>MoAb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dirty="0" err="1">
                <a:solidFill>
                  <a:schemeClr val="bg1"/>
                </a:solidFill>
              </a:rPr>
              <a:t>Tripropylamin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dirty="0">
                <a:solidFill>
                  <a:schemeClr val="bg1"/>
                </a:solidFill>
              </a:rPr>
              <a:t>Kuličky</a:t>
            </a:r>
          </a:p>
        </p:txBody>
      </p:sp>
      <p:pic>
        <p:nvPicPr>
          <p:cNvPr id="20" name="Picture 13" descr="testing_for_decreased_appetite_with_listlessness-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89" r="38822"/>
          <a:stretch>
            <a:fillRect/>
          </a:stretch>
        </p:blipFill>
        <p:spPr bwMode="auto">
          <a:xfrm>
            <a:off x="2411760" y="2276872"/>
            <a:ext cx="360040" cy="1224136"/>
          </a:xfrm>
          <a:prstGeom prst="rect">
            <a:avLst/>
          </a:prstGeom>
          <a:noFill/>
        </p:spPr>
      </p:pic>
      <p:pic>
        <p:nvPicPr>
          <p:cNvPr id="12290" name="Picture 2" descr="cardiac myofilament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CE"/>
              </a:clrFrom>
              <a:clrTo>
                <a:srgbClr val="FFFECE">
                  <a:alpha val="0"/>
                </a:srgbClr>
              </a:clrTo>
            </a:clrChange>
          </a:blip>
          <a:srcRect l="2824" t="8128" r="2407" b="31763"/>
          <a:stretch>
            <a:fillRect/>
          </a:stretch>
        </p:blipFill>
        <p:spPr bwMode="auto">
          <a:xfrm>
            <a:off x="224517" y="2332878"/>
            <a:ext cx="1971219" cy="1168130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/>
          <a:srcRect l="4485" t="23200" r="34563" b="17161"/>
          <a:stretch>
            <a:fillRect/>
          </a:stretch>
        </p:blipFill>
        <p:spPr bwMode="auto">
          <a:xfrm>
            <a:off x="2987824" y="2348880"/>
            <a:ext cx="196247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9" cstate="print"/>
          <a:srcRect l="4641" t="22281" r="34408" b="18080"/>
          <a:stretch>
            <a:fillRect/>
          </a:stretch>
        </p:blipFill>
        <p:spPr bwMode="auto">
          <a:xfrm>
            <a:off x="5148064" y="2348880"/>
            <a:ext cx="196247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0" cstate="print"/>
          <a:srcRect l="4641" t="22280" r="34408" b="18081"/>
          <a:stretch>
            <a:fillRect/>
          </a:stretch>
        </p:blipFill>
        <p:spPr bwMode="auto">
          <a:xfrm>
            <a:off x="233264" y="4005064"/>
            <a:ext cx="196247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1" cstate="print"/>
          <a:srcRect l="5113" t="22280" r="34880" b="18081"/>
          <a:stretch>
            <a:fillRect/>
          </a:stretch>
        </p:blipFill>
        <p:spPr bwMode="auto">
          <a:xfrm>
            <a:off x="2987824" y="4005064"/>
            <a:ext cx="1944216" cy="108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2" cstate="print"/>
          <a:srcRect l="4641" t="22281" r="34408" b="18080"/>
          <a:stretch>
            <a:fillRect/>
          </a:stretch>
        </p:blipFill>
        <p:spPr bwMode="auto">
          <a:xfrm>
            <a:off x="5148064" y="4005064"/>
            <a:ext cx="196247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3" cstate="print"/>
          <a:srcRect l="4641" t="22280" r="34880" b="18081"/>
          <a:stretch>
            <a:fillRect/>
          </a:stretch>
        </p:blipFill>
        <p:spPr bwMode="auto">
          <a:xfrm>
            <a:off x="251520" y="5662935"/>
            <a:ext cx="1944216" cy="107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4" cstate="print"/>
          <a:srcRect l="4641" t="22281" r="34408" b="18080"/>
          <a:stretch>
            <a:fillRect/>
          </a:stretch>
        </p:blipFill>
        <p:spPr bwMode="auto">
          <a:xfrm>
            <a:off x="2915816" y="5661248"/>
            <a:ext cx="196247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ovéPole 39"/>
          <p:cNvSpPr txBox="1"/>
          <p:nvPr/>
        </p:nvSpPr>
        <p:spPr>
          <a:xfrm>
            <a:off x="179512" y="192902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Tropomyosinový komplex </a:t>
            </a:r>
          </a:p>
          <a:p>
            <a:pPr algn="ctr"/>
            <a:r>
              <a:rPr lang="cs-CZ" sz="1100" b="1" dirty="0"/>
              <a:t>při svalové kontrakci</a:t>
            </a:r>
          </a:p>
          <a:p>
            <a:r>
              <a:rPr lang="cs-CZ" dirty="0"/>
              <a:t>  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1691680" y="190754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Sérum/plasma</a:t>
            </a:r>
            <a:r>
              <a:rPr lang="cs-CZ" dirty="0"/>
              <a:t>  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3131840" y="1916832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Troponin T jako antigen </a:t>
            </a:r>
          </a:p>
          <a:p>
            <a:pPr algn="ctr"/>
            <a:r>
              <a:rPr lang="cs-CZ" sz="1100" b="1" dirty="0"/>
              <a:t>v roztoku</a:t>
            </a:r>
            <a:endParaRPr lang="cs-CZ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004048" y="1917993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Komplex </a:t>
            </a:r>
            <a:r>
              <a:rPr lang="cs-CZ" sz="1100" b="1" dirty="0" err="1"/>
              <a:t>TnT</a:t>
            </a:r>
            <a:r>
              <a:rPr lang="cs-CZ" sz="1100" b="1" dirty="0"/>
              <a:t> s protilátkami označenými rutheniem a biotinem</a:t>
            </a:r>
            <a:endParaRPr lang="cs-CZ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5496" y="3573016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Navázání komplexu s magnetickými kuličkami potaženými </a:t>
            </a:r>
            <a:r>
              <a:rPr lang="cs-CZ" sz="1100" b="1" dirty="0" err="1"/>
              <a:t>streptavidinem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2843808" y="3573016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Komplex </a:t>
            </a:r>
            <a:r>
              <a:rPr lang="cs-CZ" sz="1100" b="1" dirty="0" err="1"/>
              <a:t>TnT</a:t>
            </a:r>
            <a:r>
              <a:rPr lang="cs-CZ" sz="1100" b="1" dirty="0"/>
              <a:t> s protilátkami označenými rutheniem a biotinem</a:t>
            </a:r>
            <a:endParaRPr lang="cs-CZ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5004048" y="3573016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Vyvázání komplexu s roztoku na magnetické ploše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35496" y="5229200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Redukce Ru3+ na Ru2+ </a:t>
            </a:r>
          </a:p>
          <a:p>
            <a:pPr algn="ctr"/>
            <a:r>
              <a:rPr lang="cs-CZ" sz="1100" b="1" dirty="0"/>
              <a:t>a světelný záblesk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627784" y="5229200"/>
            <a:ext cx="2592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Snímání chemiluminiscence na fotonásobiči a přepočet na koncentraci</a:t>
            </a:r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4211960" y="1556792"/>
            <a:ext cx="2448272" cy="21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rgbClr val="0066FF"/>
                </a:solidFill>
              </a:rPr>
              <a:t>http://www.</a:t>
            </a:r>
            <a:r>
              <a:rPr lang="cs-CZ" sz="800" dirty="0" err="1">
                <a:solidFill>
                  <a:srgbClr val="0066FF"/>
                </a:solidFill>
              </a:rPr>
              <a:t>youtube.com</a:t>
            </a:r>
            <a:r>
              <a:rPr lang="cs-CZ" sz="800" dirty="0">
                <a:solidFill>
                  <a:srgbClr val="0066FF"/>
                </a:solidFill>
              </a:rPr>
              <a:t>/</a:t>
            </a:r>
            <a:r>
              <a:rPr lang="cs-CZ" sz="800" dirty="0" err="1">
                <a:solidFill>
                  <a:srgbClr val="0066FF"/>
                </a:solidFill>
              </a:rPr>
              <a:t>watch</a:t>
            </a:r>
            <a:r>
              <a:rPr lang="cs-CZ" sz="800" dirty="0">
                <a:solidFill>
                  <a:srgbClr val="0066FF"/>
                </a:solidFill>
              </a:rPr>
              <a:t>?v=8zDgbN2WOj0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9195412-6BDC-4684-9B6B-4CBC2721F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66"/>
    </mc:Choice>
    <mc:Fallback>
      <p:transition spd="slow" advTm="6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  <a:solidFill>
            <a:schemeClr val="accent4">
              <a:lumMod val="75000"/>
              <a:alpha val="32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900" b="1" dirty="0">
                <a:latin typeface="Arial" pitchFamily="34" charset="0"/>
                <a:cs typeface="Arial" pitchFamily="34" charset="0"/>
              </a:rPr>
              <a:t>Laboratorní analyty pro diagnostiku a sledování NTÚ – poškození kosterního svalstva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107504" y="2307650"/>
            <a:ext cx="8928992" cy="1224136"/>
          </a:xfrm>
        </p:spPr>
        <p:txBody>
          <a:bodyPr>
            <a:normAutofit fontScale="25000" lnSpcReduction="20000"/>
          </a:bodyPr>
          <a:lstStyle/>
          <a:p>
            <a:r>
              <a:rPr lang="cs-CZ" sz="9600" dirty="0"/>
              <a:t>     Analyt                       Charakteristika               Princip vyšetření       </a:t>
            </a:r>
          </a:p>
          <a:p>
            <a:r>
              <a:rPr lang="cs-CZ" sz="9600" dirty="0"/>
              <a:t>   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179512" y="2827382"/>
            <a:ext cx="896448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         </a:t>
            </a:r>
            <a:r>
              <a:rPr lang="cs-CZ" b="1" dirty="0"/>
              <a:t>CK                                     enzym svalové buňky              </a:t>
            </a:r>
            <a:r>
              <a:rPr lang="cs-CZ" b="1" dirty="0" err="1"/>
              <a:t>katal</a:t>
            </a:r>
            <a:r>
              <a:rPr lang="cs-CZ" b="1" dirty="0"/>
              <a:t>. aktivita fotometricky         </a:t>
            </a:r>
          </a:p>
          <a:p>
            <a:endParaRPr lang="cs-CZ" b="1" dirty="0"/>
          </a:p>
          <a:p>
            <a:r>
              <a:rPr lang="cs-CZ" b="1" dirty="0"/>
              <a:t>  Myoglobin                            protein svalové buňky                       imunochemicky</a:t>
            </a:r>
          </a:p>
          <a:p>
            <a:endParaRPr lang="cs-CZ" b="1" dirty="0"/>
          </a:p>
          <a:p>
            <a:r>
              <a:rPr lang="cs-CZ" b="1" dirty="0"/>
              <a:t>        AST                                  enzym svalové buňky               </a:t>
            </a:r>
            <a:r>
              <a:rPr lang="cs-CZ" b="1" dirty="0" err="1"/>
              <a:t>katal</a:t>
            </a:r>
            <a:r>
              <a:rPr lang="cs-CZ" b="1" dirty="0"/>
              <a:t>. aktivita fotometricky             </a:t>
            </a:r>
          </a:p>
          <a:p>
            <a:endParaRPr lang="cs-CZ" sz="1600" b="1" dirty="0"/>
          </a:p>
          <a:p>
            <a:endParaRPr lang="cs-CZ" sz="1600" b="1" dirty="0"/>
          </a:p>
        </p:txBody>
      </p:sp>
      <p:cxnSp>
        <p:nvCxnSpPr>
          <p:cNvPr id="34" name="Přímá spojovací čára 33"/>
          <p:cNvCxnSpPr/>
          <p:nvPr/>
        </p:nvCxnSpPr>
        <p:spPr>
          <a:xfrm>
            <a:off x="251520" y="2451666"/>
            <a:ext cx="85689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50" t="22133" r="57281" b="42867"/>
          <a:stretch>
            <a:fillRect/>
          </a:stretch>
        </p:blipFill>
        <p:spPr bwMode="auto">
          <a:xfrm>
            <a:off x="179512" y="4797152"/>
            <a:ext cx="2016224" cy="190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data:image/jpeg;base64,/9j/4AAQSkZJRgABAQAAAQABAAD/2wCEAAkGBhQSEBIUEhAWEBQWFBUVFBYVFxcYHhYWFRgbGhgWFhUbICYgGBovHxYWIC8iJykpLCwtGB4yNTAqNScrLSkBCQoKDgwOGg8PGi8lHiQpLi8zKi8qKTQuNSw1NTAwKyk0KiosLzUsKTUyKiosLDUqLCk2LCksNSovLDAqKjUuKf/AABEIAHIBuwMBIgACEQEDEQH/xAAbAAEAAgMBAQAAAAAAAAAAAAAABAYDBQcCAf/EAEcQAAIBAwMCBAQDAgoHCAMAAAECAwAEEQUSIRMxBiJBUQcUMmEjcYEVQiQ0UlVicpGTsdMzc3R1srTBFjVjgqGztdFDRVP/xAAZAQEAAwEBAAAAAAAAAAAAAAAAAQIDBQT/xAArEQACAgECBAUEAwEAAAAAAAAAAQIRAwQhEjFBUWFxkaHBEyKB8DLR4RT/2gAMAwEAAhEDEQA/AO40pSgMF7epDG0kjbUUZY4JwPyHNeW1GMSJGW87qzoMHlVxk5xj1Fa/xlbs9jcKil2KYCqCSTkcADk1rbbR5I7+2YyTTr0JQWkwQhOzC5VQBn2PtQFrpSlAKw3d2kUbSSOI0RSzsxwFUckk+grNVX+Jmjy3Wl3MUK9SQiNgmcbxHIjsn5kKR+eKAy6Z8QrG4EpiuQ3SiMzgpIh6SjJkVXUF1+6g+nvWwXxJbn5XEo/hYzb8N+INnU448vl55xVP1TVvno7gRaVMpWwuVE88JidHkjKi3hQqWkY+u04GB3yK1GmeFbiB9BlL3U+yMmSKbGy2PynCcRgxDd5POTjHvQHWqVWvCHiKa4e6iuEjSS3dFPT3gHegbhZAGKg7lEn0vtyvFWWgMN5epFG0kjhEUZZj2AqDpXiW3uWKxSbmADFWV0O0/vBXAJXtyPeovjWxeW1HTQylJYpTGP8A8ixsCyD345x64qDDM13qFvMkEsUcEUokeWMx7jKAFjAblsYJ9qxlNqVeX7+DpYdNjngeST3+7e1SpWk1Vviey3X5plspSlbHNFKUoBSlKAqXxE8Vy2UMYtlje4lZ9iy5xshjaWQ8EZOFCjnu61E17xPdbdPms5oBDeyQRKJYXdlM0bybyyyqCMIBtwOc81YNU8JW1zOk1xCtwUjaNElVXRQzBmYRsCN/lA3ewrBbeCbeOG1hXf07Wfrwgtna/nwCfVR1WAH5e1AU7VviJdwXc8AktpZIZLWNbcQTdS5MscTSNGwkIj5dyAQ2ABkn16hUCx0aOKa4mTO+4ZGkycjMaCNcD08qip9AKUpQClKUBG1G/WCGWaQ4SNGkc+yoCx/9BXOrX4lXTaXdyusCXkElr5QGZBHeNF0yw3ZJAkdTz9UZq/65osd3bvBLu6b7Q4U7SQGDbc+xxg+4JFaS9+Gdk/VCRfLLLHHHItvtiU9KUSo+1RjeGH1d8cUBote8cXln81FM9s0ka2kqTLFIEEVxP0X6kRkJ3LgkYbkVvfAniaW8Fz1DHMkUqpFcQxyRpMCgZtqOWOVJKk5wayQ/D+2CSBmmleSSGR5ZZWeRjbuHiXe3ZQR2GO5qzUApSlAKUpQClKUApSlARRqce6Vd/miCtIMHyhgWB7c8A9qyWl0ssayIdyOoZTyMg8g4PNVW70WSS61Bg80KmOLb0wAJSI2BXlTuweOP5VbzwvCyWVsrKUYQoGUggghRkEHsaA2lKUoBWg1zx3ZWcgjuLgRvt3lQsjlVzjc+xTsX7tit/XOpbp7DUNUaWxnu1uxC8DQxNKJAkXTMEhAITnON3GCTQF1t/EEEkwhSZXkMC3ChckGF22rIHA2kE/evej6xFdQrNA/UjbcFYBhnYxVuGAPdSP0rn8XheabVImCz6Ug0qJSLUpsR+uxNv1DGUOA2cADtnt3jeFdUu9N0qxV7cIglZJhMJFkBnvHVcjAWFdrF+o/lPCjkigOrUpSgNPqPi21gkMcs2GUAsArtsB7FyoIT9cVtopQyhlIZSAQQcgg8gg+oqmJO1pJfpJazTmeVpYmjjLrIroAI2YfTjBHPoT+tg8K6e8FlbxSfWkYDeuD325+2cfpWMJtypnS1Omx4sSlF77dVvattJLantvfPuja0pStjmilKUApSlAfDVS+HczMNS3MWxql4o3EnChlwoz2H2rf67rKWlvLPIGKRruYKATjIHAJA9feq94RvLeJgsUrzftCW5v422qAoYoWjbnIIyB27g5xito4Mko8ajtvv5K37bkWi4UpSsSRSla7xBriWdtJcShikYBYIATywXgEgd2HrVoQlOSjFW3sDTfD+8eSO9MkjSbdRvUXcxbaiy4VBnsoHAHYVZ5oVdSrKGVgVYEZBBGCCPUYqq+Erq3iYRRSNN861xqCNtAAWR1LIec5BcDt6HOKttTPHLG6kq/a+CE7NZonhu3tAwt49m7buJZ3JCLtRdzknaBwFzgDsBWzpSqEkDXnItbggkEQykEHBBCHBB9DVH+E+oSSS3PUleTFnpLDe7NgvabnIyeCTyT6nvV38Q/xO5/1Ev/A1UH4O/wCluf8AYtG/5OgOnUpSgFKi6hqsUC7ppViUnALEDJ9h7n8q9WOoRzIHikWVT+8hBGfbj1+1Raui/wBOfDx0671t6kilKVJQVr/EGqtbW0sywPcGNd3TjxuYZGdufYZP6VsKUBqfDPii3v7dZ7aTep7jsyN6o6/ut/j3GQQa21UPX/h06XDXulTCyujzJGR+DcepEifuk+4HfnAJ3V40/wCKgidYdWtn0yfsHYFoZD7xzDIA/PgfyqAv9Kw2t4kqB45FkQ9mRgwP5MODWagFKUoBWK5ukjRnkdY0UZZnIUAe5Y8Cq14n+JFlZ5jafqznyrBABLIWPYbRwp/rYrk9v4K1PVtSRdRaeO2CiciVlykTMyogRAESVthH0ggAkjsCB3PRtciuozJA3Uj3FRJghXK8EoT9S5yNw4yDgnFT6w2lokUaRxqERFCoqjAVVGAAPbFZqAVE1bUlt4XlYEhR2HdiSAqj7kkD9al1D1fTRcQvExKhhww7qwIKsPuGAP6VErp1zNMXBxx4/wCNq/LqV9/E80Y6krWsiDmSKFyZI0/eYEnEhUZJAC8A4q1g1Un8LSyDpyRWkKnIkmhQiR0PDBVKgRlhkE7mwCcVsr/xUkUrxJBNcNGoaUQoGEYIyobJHJHIAycVjCTj/I6OowwytLAk3vdcq2rw+e+5vKVG07UEniSWJtyOMqf/ALHoc5H6VJrZO9zmSi4txkqaFKUqSpVPHMzLLpW1iu7UY1bBIyOlMcHHccDirXVN1vVLa5vktmkeOaxkS9xtGJQsTeVTnviUE9v8SLPpGprcQRTICElRXUMADhhkZAJ5/Wtp4MkFxSjS2990RaJdKUrEkVV/GN26XGlhHZA97tcKxAdejKdrAfUMgHB9hVoqma1q9tcXwhaR45tOYXhXaMSr0TlUOfQSjPb/ABI0x4p5L4FdK35cvkhui51qdU8LW1xKks0Id0CgHc6hlVw6rIqkCRQw3BWBAPOKmaVqK3EEUyAhJY1kXdwdrgEZAJ55qVVJRcW0+aJFKUqAco+KGpyx3sojmkjH7Pt2AR2UbjqUKFsA99pK574JHauriuP/ABY/j03+7rb/AOUgrsAoBSlKAUrWweJLZ5eklzE0mcbQ4JJ9h7n7CtlUJp8i88c4bTTXmhUbUdSit42lmlWGNeWdyFA/U+v2qt3F7OuoXQij6w6EOQ0pQJnf5lGDk/2dqeH9Agu7SwluYhcPEhMZkJbBY8sVJwzeUYJBI9MVJQhatqj6tp16lray7GRVgklCxi4JbJMauQQoAHmYDOftXyw8Izwaukka5swk7qAVHSln29SNVJztLJuGBgbjV7pXsxa3JixvFGqfF7pL122833KuKbsrmh+OYZ5TBIr2d0O9vOArH+lG30yrweVJ/IVY61mveG7e9j6dzCsqg5Unhkb+UjjzI33BFU3VLnUNL6Mcc8eoQ3Ey29u12WWSCRwxXqyIPxo8I2Tw3avGWL3qeqxW8TSzyrDGvdnIA/LnufYdzVO1rUZNW028S1tZgrCIW7yhYhcfiBmaNXIIUBc5bGc8Vn8O+EIrjpXt3c/tWVhvidgBDGD/APwg+kenmOW4zwaula4crxZI5I800/Qhq1RRdM8JTW2rGRF3WQinaIAqDFJOys8QUkHbuUsOMDeRW40LxxDcSGB1e0uh9VtONr/1oz9Mq8HBUnj2qxVq9e8NW97HsuYRIAcoezI38qNx5kP3Bq+o1E87TnzSr/X49wlRtKiapq8NtE0txKsMa92cgD8h7n2A5NVP9n6tafhW0sWoxN5Y3u2KSQexldR/CEH6PyKmaX4CXqrcX0x1G5HKtIAI4ftBB9KenmOW4zkV5ySBPqt5qitHZxfJWjgq11cJ55EYYPy9ueQCP33wMHgZqNY+ALjSyZdLm+ZDJGs1vdsPxRECEMU4A6TAEgAgrz6AAV0OlAV3QPG8NzIYXD2l0o89tONj/mnpInBwyk8c8VYq1ev+Gbe9QJcQiTaco3KvG38qOQeZDwOxqtQ6dHczX/zE0im3cJEBK69GNYwVl4PJPJ3NnOKpOXDVHq0+BZeJydJLore7S5bdyXrUrR3+9pYoN0KLBJOpZAQz9VFO9QrnMZ78gY9K9+GWZ7y4kWSOVDGiySQoVSSYMSNuWbcwQ4ZgfVR6VP8ACk7XGn27XADs8Y3bgDuwSAxB75AB/Wt1HGFACgKB2AGAPyFZxhbUunM9efUfTjLA19y+29q2fPlfTvz3PVKUrc5QpmsdxFuRlyy7lIypwRkYyp9D7GuWaythaHFzq+sQc4BeS+AP9V+ntb9CaA6vmsF5ZRyoUljSVD3V1DKfzU8GuPR+INHYgLr+qMT2AmvST+Q6dSfn9M/nrWP7y/8A8qgLTP8ACSyDl7Zp9Oc92tJnjz/5TlcfYAV9Hg/UU4i16TaOwmtoJT+reUmqr8/pn89ax/eX/wDlU+f0z+etY/vL/wDyqAtjeGdVP/71V/q2EIP9rOf8KwyfDIzfxzVb27B+qMSCGNvzjjH/AFqs/P6Z/PWsf3l//lU+f0z+etY/vL//ACqA6LoHg6zsh/BbWOE4wWAyxHsZGyxH60vfGVpDcfLzXKQS7QyrKdgZW4BR2wrcgjg5yDXOvn9M/nrWP7y//wAqtdqem6HclTcahqU5UYUyi7kIB9AWhOBQHbkcEAggg9iOQfyNeq4voyaNaHNtqepQc5wi3O0n7oYNrfqK6r4d1aO4t1kileZMld8iGNiVPOVKJ/wigNnSlKAVVXhubW6unitfmkuCjqVkRCjqu0q+8jynGcjtVqpVZR4jfDn+leyaapp33T6NPmu5SLXVX0m3gjubaR4AjNNcw+dYZHdmKvEPOIwD9YyPtVu0/UY541khkWWNhlXQhgf1FSaquseHoLS3vZbaIW7yoDIYyVBZTwwQHareY5IAJ9aq2scL7ISlLPlcpc5P3bLVVa1nx3DDMLeFHvrr1gtwGKD1aVyQkQ/rEelQ7Kz3SmJzLaxTwNGFkuPxHk7l4fOWBCZOR/ZVg0Pw9b2cXStoVhTucd2P8p2PLt9ySaY5uatqimSCg6TspuueC7iW51GeNQkv8Gks3JXztHC0csbDOQrBihzgcg+lbC01s6XY2KXVtKI1gVJ5owJFt2UAfihCW29/MAQMD34udCK6ObW5M2NYpVSr2VL+/NvuYqKTsj2OoRzxrJDIssbDKuhDA/kRUiqhf+AunI0+mTfs+YnLoBugmP8A4sHYH03rgjJ71otO1G71VzDcXUenxq00bw2rMZbg27BJmEzD8OLcRjA3YPJrxFiz6t47hinFtCj31zkBobcBjGM8tM5ISIf1iD2/Oq/r3gm4ln1KeJQkpaB7NyU/E22/SmiPOVVgSvOOdp7Crronh+CziEVtCsKeyjlj7sx5dvuSTWwr1abVT00nKHVVv2tP4p+BVxTKbb69+zLOxju7eVY1t40mnQCRIHRVGJdhLBe/mAI7e/Frsr6OaNZIpFlRhlXQhgR9iODWYiqhe+AzDI0+lzfISk7nixut5j/4kH7p9NyYI54NYZJucnN9XZZbFwqr6z48jjlNvaxNqF36wwkYj+88x8sI/Pn7VA/Y+pX3lvZV0+AcNFaOWkmx3LXBH4cZxwqjdg4Jq0aNoUFpEIraFYYx6KO592Pdj9ySaoCj33wvlv2a41G7KXBRUjS1AWOFVfqKrbgTP5gCd2B7dgRsV8WXNh5dUi3w9hfW6kp9jcQjLQnt5hlcnjFXavjLkYPIoDFaXiSoskTrKjDKuhDBh7hhwag+J4ZHs7hYslzGwAXuR+8q/wBIjIH3Iqt+INBhsoybUG0W6ubeO4MbMqohYhnRc7YieASAPSpVjara6lHBbu3Tkt3eWJnZwhVhtkG4kgnJHsaxnPfh/dzpafT1FZr3VtKtvtpu308NvSzWajfrJaGOO5tZFKlbeCGJllEmPwgo6pMbK20kleMHNX2EHau45bA3EepxzXxbVAxcIoY92AGT+Z7mstWhDhdsy1OpWWKjFVTb6da7JdvyYBYoHdwg3uoV29WVc4B/tP8AbX20tEiRUjUIijCqOwHsKzUrQ8QpSlAKpnxK76X/AL0g/wDamq51VfG+myXDWIhUOYb+GaUblBSJY5QXIJHGWX780B6+F/8A3PYf7On/AFq0VX/AGnvBplnFKu10hVWAKtgj+kpIP6GrBQClKUApSlAKUpQCtXqXhi2uHDzW6SOONxHJA7A4+ofnW0pUNJ7M0x5J43xQbT8HR5RAAAAAAMADgADsAK9UpUmYpSlAK8yRBgQwDA8EEZBH3HrXqlAVK++FunvKkyW4tZkdXSS3PTKspyDsHkPI9VNWzFfaUAxTFKUAxTFKUAxTFKUAxSlKAUpSgFKUoBVZ17WS95b2EUaSmQNLd7wSI7ZePQjzs+AvfscipOo+JGWdoLe2e6kRVeXayIEDfSCzd2OM4qP4Ls4iLi7R3kkupS8hkADII/IkGB2VMED3yT61TijJ8J6JafLjgsjW23Vdd1tzV81fPoVb4k6dMl1BIkpCyNGLZmPltr6LJhA58sUq7omHbJUnsKvPhfX1vbWKdQULDDoe8cinDxsDyCGBH9h9ay+INEjvLaW3lGUkUqSO6nurL/SBAYfcCqdoMzWRuulDLfEFDeyoUjQzpGBI8UROTIQAz4PLe3FTKSjzK4cE8zagvdL3Z0GlYLG9WaJJIzlHUMp+xGe3oaz1bmZSTi6fMVyfwP8A97D+vrP/ADcVdWkkCjLEKB3JOB/bXPfCnhu4h1ISSR7E3am2d6E4nuY3jO0NnBUE9uPXFTRB0SlKVAFKUoBSlKAUpSgMV1apIjJIgdGGGVhkEfcVE0rQILbd0IVi3fUR3OOwJPOPtWwpUcKuzRZZqLgm6fS9vQUpSpMxSlKAUrW+I9Sa3tZpUAZkXIDZwTkDnBHvWvtfFqzXUUMDpIrRSM5GSVZdu0dxxyf7KA3d7fxwoZJpEiRfqd2CqPzY8CuYa31ItV1K8iy4t4rVZ4x+/bzRMJCP6S7EcfZTVnsfAPUkWfUpv2hMDlEK7YIf9VByCfTc2ScDtWbWvGEcMkyQ2rXLxhfmGDQxRx5xtSWeVlXdhhhRk4IzjNe3R6r/AJ3JtXar8Wm/ZV4XZWUbHw/vo103T42kRZHtwUQsAzhANxVe7YyM47Zq01URb2eqI0FxaNBNBtPSkASWDP0SQyRkjaSpwyMQduD7V9K3WnWlyz3XzqoENuZk/EALYZZnUgSdxhsA981582T6mSU+7b9SUqVFtpVfs/FaTXiQwuksZhd2YZyGVlAHtjBPpVgrIkUpSgFKUoBSlKAUpSgFKUoBWlvfGFrFcC3eUiUmNSAkjKjTHESySKpSMsewYjNbqq3J4TkF9JcQ3jQJM0D3EQjVjIYBtULIT5FKhQwwSccEZoD5F8RbJlykryZcxqEgnZndQxYIgTc+0KSxAIXjOMiso8eWZaICYsJREVdY5WQdc4iDyhdsZY8AMQa0tz8LUa2tIhMpe2e4ZGlhWRGFy7M6vDuGcZXBDDBX74rC3wmHUiYXXli+WKKYI/I1u+89LaVWFXOSyqoJJ74yCBOsviZDJsYoYo/4cXMglVlWywWZU6fnBDZIyCvbBYECfD8QbJkdxM2EMQwYZgz9fPS6UZTdLuwdu0HOK1U/wz3h1a6O0jUlQdMZVdRA3And5irbiDxnOOMV71f4ZpPndNyEs1TdGGUNZ9TBdCfOrCVgV4/OgNrqPjKJdPnvYR11hWQlDujbfGcNG4Zd0bAjBBXP2r5J40h6kSowdWlmid/OArQRNK4jIQrLjYQcEAc8kjbUaLwGo0yey6ir1xJvkjhSMBpPVYl4wAAOSTxyTWC1+HKRmNY52WGKa4lhi256QuIHieNWLfQGkZxxxkjnvQEy2+ItjIjsszYWNJeYZlLRyMERo1KAyAsQvlB54r6/xCswgfqSHLSpsEE5dWgAMu+EJvTaGUkkDGR71q7j4Z7o0VbtkKWEFkDs7rBKsm5gGBIbbtZcjhjzUKb4QgwdJbiMfjzTc2qYQzKgIiCsrRFTHlSrDvyGxmgLR/22tOskQmJZzGoYRyFN8yho0aYLsV2BBClgTke4re1RYPhaiXSTdfqANDI/WhjlleSFFXcLhuVDdNWbyk5yQVzV6oBSlKA1+tat8vGG29R2dY40zjc7ZwCx4UYBJPoFNa2HXZ45IxcrAySOEDwOzdN2OFDqw5Ukhdw9SMjmp3iHR/mIgoKh0cSJvG5SQCCsi/vIVZlI9mrT23hhmkjLWlrZojq7dDDPKUIZV3bE2x7grEck7QOKwnx8Wx1NOtO8X31e99/Ct/Sk9+exnutPuYLuae2jSdZ1jDo79Mo8QKqwOCCuDyO9T/DGkNbW4SRg0jO8khXON8jFiFz6DOP0rbUrRQSdnlyaqc8fA0um/V0qV+S7V4iqk2l3cDXSW0cUsdxI8qu8hQxPIAG3LtO9cjIxVtpSUeIrg1Dw3smn0fquVEHQ9M+XtoYQd3TQKT7kdzj05zU6q1eeMFhnuopXSPppGYc5y7MhYg/rt9u9YbiyutQt7VlvDZxSRB7gQLiRywBCxyknpryeQM8d+eLJUqRjObnJylzbsi/FG+ik0u+jWRHaPoCVVZSU3TR4DgcqTg4zWp8NySRaxHbTklrWznRJWx+LAZIzE5PuFBVvuh5qyPaWWlWwRLbiRwqxxp1JLiU5IHm5kfgnLHAAJyAKj2vjVTKBc2L2waT5cTF7eZVckYhmaJ2MLEsBhhjJHPIrp4dcseneBxu+LfxaS+H534GTjbstNpdpKiyROsiMMq6EMrD3DDgis1VGfwGYJTNpk/yDMwMkO3fby+5aDI2Nj95CtZ73xksM13FI8aGJUMIOcuWj3EHnnnaOMd65pcs9Kh6NeGa3hlYAM8aOQOwLKCcZ9OamUApSlAKUpQClKUApSlAKUpQEDXNL+Zt5Yd2zeu3djOOe+MjPb3rxJo2bmGbf/oonj24+rft5znj6fb1rZUoBXH/EVm3Rv7M3RtZ2uZp0iYwIt5HPOJVlWWYDJVfIQrDHSAI7Z7BUa+02KZds0STLnO2RFcZ98MCKAp3hg9bUerHcG+jgtpYZLorGBJJNJG6woY1VHCCNiSM4MuM5zVr17SvmbeSHfs3gDdjOMEHtkZ7e9TIYVRQqqFUDACgAAewA7V7oDXPpGbqO43/RE8W3HfcwOd2ePp7YrY0pQClKUApSlAKUpQClKUApSlAKUpQClKUApSlAKUpQClKUApSlAKUpQClKUApSlAKUpQGqXQ/xbuTqfxhEXG36NiFc5z5vqz6VK0iw6EEUW7f00VN2MZ2jGcc4qXSgKb46Ux3Fncs7QwxrcQvOqhjbNcCPZOVZWXb+GyFiMDq88ZqlfLt0L+3F/wDOy3k8y29uhtXE3WVAt25hUtEq4Lk5VR0xxzz2YjPfmotlpEMJYwwRwluWMaKm789oGaAkoMAc5+/v961f7B/EvH6n8ZVFxt+jbGUz383fPpW2pQEXS7LowRRbt3TjVM4xnaAM45x2qVSlAKUpQClKUApSlAKUpQClKUApSlAKUrlJ8NXZS9X5Sf5t4r8NdfMAJN1Wb5ZY495z5SoGQgj2+ucUB1asc9wqKzuwRFUszMcBVUZJJPAAAJzXKvEPgi6E6LAJzGIohbuj72gm6jvM7PJcIVYswYvtkyPLxjBj33hG+mubo/LOomj1GOTzjbIXUm187TszjIUjyRqmcYxmgOr2uqRSuyRyB2VY3YLzhZQSjZ7EEKSMVKrk8HhG7YInQljiLaOCnVAKpD1BdcrJkfUM4OTkY7cRtS8G3oQR9GZ7ZLi/EUSMHKpJIptnANxFwF37SWJQn6ecgDsNKhaJA6W0CSszyLFGsjMQSXCgMWIyCc5yam0ApSlAKUpQClKUApSlAKUpQClKUApSlAKUpQClKUApSlAKUpQClKUApSlAKjX+oRwIZJXEaAqpY9suwRR+rMB+tR/ETYs7kg4xBKc+3kauSab4XubizUw288cUtlp/V6k4PzE4uIJWuIj1GKgRK/OVPmAAGKA7ZSuXXXhKeNiny01xYLfzSG2jlG54nt4xGy7pFygmEhKFhy2cHFavUPCmo7LMmGeaWOHaqmUMsbfMO6K0qzRvFIsZjUyjqBguMccgdjkkCgknAAJJ9gKx2d4ksaSRsHR1V0YdmVhkEfoa5LpOmTz3kzwwzF01S+ElwZR0/lgJFa2EZkzkuVwNmPXPt6g8DXsMAS3jljL6XbpOonxvuI5ozJGGLna5hEqAjCgEAEUB16lcn/7NXGCfkrj9n/Nq/wAh1V6vTFsVLf6bGzrFW6e/0zipUvg67dZnRJYJl06KO1DXTPsnPXV1LggPIEkVQ5GBu4PGaA6dUG+1yCHf1ZkQpGJXBPKxk7Q5Uc7cgjOO4rlkPhS7EDILWYwvcREwsFGwJHIGkSD5shgWMYO6XGRu2nFRx4Lv+iSbeU3DaSLff1Uys6Tt5WbqesezBGR+RzQHaaVzWbwldfNNcIjrL+1mZX6vAsmgwTs37dnU7rjccdsV6+Gnh27t52a4WaP8DZNvKlZp9ynqZ68hkb6/PtThsY9AB0ilKUApSlAKUpQClKUApSlAKUpQClKUApSlAKUpQClKUApSlAKUpQClKUApSlAKUpQClKUApSlAKUpQClKUApSlAKUpQClKUB8ZQRgjIPBBr4iAAAAAAYAHAAHYAUpQHqlKUB5jiC52qFySTgYyT3J+9eqUoBSlKAUpSgFKUoBSlKAUpSgFKUoD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01600" y="-1249363"/>
            <a:ext cx="9010650" cy="2324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2751" t="43700" r="35431" b="31187"/>
          <a:stretch>
            <a:fillRect/>
          </a:stretch>
        </p:blipFill>
        <p:spPr bwMode="auto">
          <a:xfrm>
            <a:off x="2699792" y="5157192"/>
            <a:ext cx="4411807" cy="100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" name="Obdélník 15"/>
          <p:cNvSpPr/>
          <p:nvPr/>
        </p:nvSpPr>
        <p:spPr>
          <a:xfrm>
            <a:off x="2699792" y="6165304"/>
            <a:ext cx="439248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2843808" y="6217567"/>
            <a:ext cx="92282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400" b="1" dirty="0"/>
              <a:t>Kreatin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699792" y="5157192"/>
            <a:ext cx="4392488" cy="15121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5737411" y="6217567"/>
            <a:ext cx="128286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400" b="1" dirty="0"/>
              <a:t>Fosfokreatin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283968" y="5733256"/>
            <a:ext cx="1008112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100" b="1" i="1" dirty="0"/>
              <a:t>kreatinkináza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ACFD2DA-9529-4DD9-AE77-ACBE9A10B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88"/>
    </mc:Choice>
    <mc:Fallback>
      <p:transition spd="slow" advTm="6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  <a:solidFill>
            <a:schemeClr val="accent4">
              <a:lumMod val="75000"/>
              <a:alpha val="32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900" b="1" dirty="0">
                <a:latin typeface="Arial" pitchFamily="34" charset="0"/>
                <a:cs typeface="Arial" pitchFamily="34" charset="0"/>
              </a:rPr>
              <a:t>Léčiva s laboratorně diagnostikovanými NTÚ – bolesti a poškození kosterního svalstva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-108520" y="1421928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Velmi časté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241176" y="2142008"/>
            <a:ext cx="2890664" cy="3951288"/>
          </a:xfrm>
        </p:spPr>
        <p:txBody>
          <a:bodyPr/>
          <a:lstStyle/>
          <a:p>
            <a:r>
              <a:rPr lang="cs-CZ" b="1" i="1" dirty="0" err="1"/>
              <a:t>paklitaxel</a:t>
            </a:r>
            <a:endParaRPr lang="cs-CZ" b="1" i="1" dirty="0"/>
          </a:p>
          <a:p>
            <a:r>
              <a:rPr lang="cs-CZ" i="1" dirty="0"/>
              <a:t>stroncium </a:t>
            </a:r>
            <a:r>
              <a:rPr lang="cs-CZ" i="1" dirty="0" err="1"/>
              <a:t>ranelát</a:t>
            </a:r>
            <a:endParaRPr lang="cs-CZ" i="1" dirty="0"/>
          </a:p>
          <a:p>
            <a:r>
              <a:rPr lang="cs-CZ" b="1" i="1" dirty="0" err="1"/>
              <a:t>imatinib</a:t>
            </a:r>
            <a:endParaRPr lang="cs-CZ" b="1" i="1" dirty="0"/>
          </a:p>
          <a:p>
            <a:r>
              <a:rPr lang="cs-CZ" i="1" dirty="0" err="1"/>
              <a:t>ribavirin</a:t>
            </a:r>
            <a:endParaRPr lang="cs-CZ" i="1" dirty="0"/>
          </a:p>
          <a:p>
            <a:r>
              <a:rPr lang="cs-CZ" b="1" i="1" dirty="0" err="1"/>
              <a:t>pravastatin</a:t>
            </a:r>
            <a:endParaRPr lang="cs-CZ" b="1" i="1" dirty="0"/>
          </a:p>
          <a:p>
            <a:r>
              <a:rPr lang="cs-CZ" i="1" dirty="0" err="1"/>
              <a:t>letrozol</a:t>
            </a:r>
            <a:endParaRPr lang="cs-CZ" i="1" dirty="0"/>
          </a:p>
          <a:p>
            <a:r>
              <a:rPr lang="cs-CZ" i="1" dirty="0"/>
              <a:t>progesteron</a:t>
            </a:r>
          </a:p>
          <a:p>
            <a:r>
              <a:rPr lang="cs-CZ" i="1" dirty="0" err="1"/>
              <a:t>salmeterol</a:t>
            </a:r>
            <a:endParaRPr lang="cs-CZ" i="1" dirty="0"/>
          </a:p>
          <a:p>
            <a:endParaRPr lang="cs-CZ" b="1" i="1" dirty="0"/>
          </a:p>
          <a:p>
            <a:endParaRPr lang="cs-CZ" i="1" dirty="0"/>
          </a:p>
        </p:txBody>
      </p:sp>
      <p:sp>
        <p:nvSpPr>
          <p:cNvPr id="17" name="Zástupný symbol pro text 10"/>
          <p:cNvSpPr>
            <a:spLocks noGrp="1"/>
          </p:cNvSpPr>
          <p:nvPr>
            <p:ph type="body" idx="1"/>
          </p:nvPr>
        </p:nvSpPr>
        <p:spPr>
          <a:xfrm>
            <a:off x="2915816" y="1421928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Časté</a:t>
            </a:r>
          </a:p>
        </p:txBody>
      </p:sp>
      <p:sp>
        <p:nvSpPr>
          <p:cNvPr id="18" name="Zástupný symbol pro obsah 11"/>
          <p:cNvSpPr>
            <a:spLocks noGrp="1"/>
          </p:cNvSpPr>
          <p:nvPr>
            <p:ph sz="half" idx="2"/>
          </p:nvPr>
        </p:nvSpPr>
        <p:spPr>
          <a:xfrm>
            <a:off x="3409528" y="2142008"/>
            <a:ext cx="2890664" cy="3951288"/>
          </a:xfrm>
        </p:spPr>
        <p:txBody>
          <a:bodyPr>
            <a:normAutofit lnSpcReduction="10000"/>
          </a:bodyPr>
          <a:lstStyle/>
          <a:p>
            <a:r>
              <a:rPr lang="cs-CZ" i="1" dirty="0" err="1"/>
              <a:t>prednisolon</a:t>
            </a:r>
            <a:r>
              <a:rPr lang="cs-CZ" i="1" dirty="0"/>
              <a:t> </a:t>
            </a:r>
          </a:p>
          <a:p>
            <a:r>
              <a:rPr lang="cs-CZ" b="1" i="1" dirty="0" err="1"/>
              <a:t>antracykliny</a:t>
            </a:r>
            <a:endParaRPr lang="cs-CZ" b="1" i="1" dirty="0"/>
          </a:p>
          <a:p>
            <a:r>
              <a:rPr lang="cs-CZ" b="1" i="1" dirty="0" err="1"/>
              <a:t>statiny</a:t>
            </a:r>
            <a:r>
              <a:rPr lang="cs-CZ" b="1" i="1" dirty="0"/>
              <a:t> jiné</a:t>
            </a:r>
          </a:p>
          <a:p>
            <a:r>
              <a:rPr lang="cs-CZ" b="1" i="1" dirty="0" err="1"/>
              <a:t>alendronát</a:t>
            </a:r>
            <a:r>
              <a:rPr lang="cs-CZ" i="1" dirty="0"/>
              <a:t> </a:t>
            </a:r>
          </a:p>
          <a:p>
            <a:r>
              <a:rPr lang="cs-CZ" i="1" dirty="0" err="1"/>
              <a:t>klozapin</a:t>
            </a:r>
            <a:endParaRPr lang="cs-CZ" i="1" dirty="0"/>
          </a:p>
          <a:p>
            <a:r>
              <a:rPr lang="cs-CZ" i="1" dirty="0"/>
              <a:t>teofylin</a:t>
            </a:r>
          </a:p>
          <a:p>
            <a:r>
              <a:rPr lang="cs-CZ" b="1" i="1" dirty="0" err="1"/>
              <a:t>dasatinib</a:t>
            </a:r>
            <a:r>
              <a:rPr lang="cs-CZ" i="1" dirty="0"/>
              <a:t>	</a:t>
            </a:r>
          </a:p>
          <a:p>
            <a:r>
              <a:rPr lang="cs-CZ" i="1" dirty="0" err="1"/>
              <a:t>lamivudin</a:t>
            </a:r>
            <a:endParaRPr lang="cs-CZ" i="1" dirty="0"/>
          </a:p>
          <a:p>
            <a:r>
              <a:rPr lang="cs-CZ" i="1" dirty="0" err="1"/>
              <a:t>nelarabin</a:t>
            </a:r>
            <a:endParaRPr lang="cs-CZ" i="1" dirty="0"/>
          </a:p>
          <a:p>
            <a:endParaRPr lang="cs-CZ" b="1" i="1" dirty="0"/>
          </a:p>
        </p:txBody>
      </p:sp>
      <p:sp>
        <p:nvSpPr>
          <p:cNvPr id="19" name="Zástupný symbol pro text 10"/>
          <p:cNvSpPr>
            <a:spLocks noGrp="1"/>
          </p:cNvSpPr>
          <p:nvPr>
            <p:ph type="body" idx="1"/>
          </p:nvPr>
        </p:nvSpPr>
        <p:spPr>
          <a:xfrm>
            <a:off x="6156176" y="1421928"/>
            <a:ext cx="2890664" cy="6397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Méně časté, vzácné</a:t>
            </a:r>
          </a:p>
        </p:txBody>
      </p:sp>
      <p:sp>
        <p:nvSpPr>
          <p:cNvPr id="20" name="Zástupný symbol pro obsah 11"/>
          <p:cNvSpPr>
            <a:spLocks noGrp="1"/>
          </p:cNvSpPr>
          <p:nvPr>
            <p:ph sz="half" idx="2"/>
          </p:nvPr>
        </p:nvSpPr>
        <p:spPr>
          <a:xfrm>
            <a:off x="6433864" y="2142008"/>
            <a:ext cx="2890664" cy="3951288"/>
          </a:xfrm>
        </p:spPr>
        <p:txBody>
          <a:bodyPr/>
          <a:lstStyle/>
          <a:p>
            <a:r>
              <a:rPr lang="cs-CZ" i="1" dirty="0" err="1"/>
              <a:t>ciprofloxacin</a:t>
            </a:r>
            <a:endParaRPr lang="cs-CZ" i="1" dirty="0"/>
          </a:p>
          <a:p>
            <a:r>
              <a:rPr lang="cs-CZ" b="1" i="1" dirty="0" err="1"/>
              <a:t>fibráty</a:t>
            </a:r>
            <a:endParaRPr lang="cs-CZ" b="1" i="1" dirty="0"/>
          </a:p>
          <a:p>
            <a:r>
              <a:rPr lang="cs-CZ" i="1" dirty="0" err="1"/>
              <a:t>tamoxifen</a:t>
            </a:r>
            <a:endParaRPr lang="cs-CZ" i="1" dirty="0"/>
          </a:p>
          <a:p>
            <a:r>
              <a:rPr lang="cs-CZ" i="1" dirty="0" err="1"/>
              <a:t>risedronát</a:t>
            </a:r>
            <a:endParaRPr lang="cs-CZ" i="1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55A9C7E-73E7-4C24-9821-D14FA2924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34"/>
    </mc:Choice>
    <mc:Fallback>
      <p:transition spd="slow" advTm="73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délník 56"/>
          <p:cNvSpPr/>
          <p:nvPr/>
        </p:nvSpPr>
        <p:spPr>
          <a:xfrm>
            <a:off x="0" y="5229200"/>
            <a:ext cx="4499992" cy="16288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  <a:solidFill>
            <a:srgbClr val="FFC000">
              <a:alpha val="32000"/>
            </a:srgbClr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poškození kostí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323528" y="3068960"/>
            <a:ext cx="49685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   Novotvorba kosti</a:t>
            </a:r>
          </a:p>
          <a:p>
            <a:endParaRPr lang="cs-CZ" dirty="0"/>
          </a:p>
          <a:p>
            <a:r>
              <a:rPr lang="cs-CZ" dirty="0"/>
              <a:t>Alkalická fosfatáza (kostní </a:t>
            </a:r>
            <a:r>
              <a:rPr lang="cs-CZ" dirty="0" err="1"/>
              <a:t>izoforma</a:t>
            </a:r>
            <a:r>
              <a:rPr lang="cs-CZ" dirty="0"/>
              <a:t>)</a:t>
            </a:r>
          </a:p>
          <a:p>
            <a:r>
              <a:rPr lang="cs-CZ" dirty="0" err="1"/>
              <a:t>Osteokalcin</a:t>
            </a:r>
            <a:endParaRPr lang="cs-CZ" dirty="0"/>
          </a:p>
          <a:p>
            <a:r>
              <a:rPr lang="cs-CZ" dirty="0" err="1"/>
              <a:t>Osteonektin</a:t>
            </a:r>
            <a:endParaRPr lang="cs-CZ" dirty="0"/>
          </a:p>
          <a:p>
            <a:r>
              <a:rPr lang="cs-CZ" dirty="0"/>
              <a:t>Kolagen typu I</a:t>
            </a:r>
          </a:p>
          <a:p>
            <a:r>
              <a:rPr lang="cs-CZ" dirty="0"/>
              <a:t>C- a N- terminální </a:t>
            </a:r>
            <a:r>
              <a:rPr lang="cs-CZ" dirty="0" err="1"/>
              <a:t>propeptidy</a:t>
            </a:r>
            <a:r>
              <a:rPr lang="cs-CZ" dirty="0"/>
              <a:t> kolagenu I</a:t>
            </a:r>
          </a:p>
          <a:p>
            <a:endParaRPr lang="cs-CZ" sz="2400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</p:txBody>
      </p:sp>
      <p:cxnSp>
        <p:nvCxnSpPr>
          <p:cNvPr id="34" name="Přímá spojovací čára 33"/>
          <p:cNvCxnSpPr/>
          <p:nvPr/>
        </p:nvCxnSpPr>
        <p:spPr>
          <a:xfrm>
            <a:off x="251520" y="3573016"/>
            <a:ext cx="856895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encrypted-tbn3.gstatic.com/images?q=tbn:ANd9GcSYe7zZ01ExjYSXv1BLwe9leuEbygNqIF0Y3C1C0_PK5CQR1VqQufw7TcBV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3977522" y="-303391"/>
            <a:ext cx="1404980" cy="5112567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5940152" y="3062570"/>
            <a:ext cx="2664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    Kostní resorpce</a:t>
            </a:r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</p:txBody>
      </p:sp>
      <p:sp>
        <p:nvSpPr>
          <p:cNvPr id="16" name="Obdélník 15"/>
          <p:cNvSpPr/>
          <p:nvPr/>
        </p:nvSpPr>
        <p:spPr>
          <a:xfrm>
            <a:off x="395536" y="2702530"/>
            <a:ext cx="23762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     </a:t>
            </a:r>
            <a:r>
              <a:rPr lang="cs-CZ" sz="2400" i="1" dirty="0">
                <a:solidFill>
                  <a:srgbClr val="000099"/>
                </a:solidFill>
              </a:rPr>
              <a:t>osteoblasty</a:t>
            </a:r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</p:txBody>
      </p:sp>
      <p:sp>
        <p:nvSpPr>
          <p:cNvPr id="17" name="Obdélník 16"/>
          <p:cNvSpPr/>
          <p:nvPr/>
        </p:nvSpPr>
        <p:spPr>
          <a:xfrm>
            <a:off x="6372200" y="2702530"/>
            <a:ext cx="23762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     </a:t>
            </a:r>
            <a:r>
              <a:rPr lang="cs-CZ" sz="2400" i="1" dirty="0">
                <a:solidFill>
                  <a:srgbClr val="000099"/>
                </a:solidFill>
              </a:rPr>
              <a:t>osteoklasty</a:t>
            </a:r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</p:txBody>
      </p:sp>
      <p:sp>
        <p:nvSpPr>
          <p:cNvPr id="18" name="Obdélník 17"/>
          <p:cNvSpPr/>
          <p:nvPr/>
        </p:nvSpPr>
        <p:spPr>
          <a:xfrm>
            <a:off x="5796136" y="3699023"/>
            <a:ext cx="388843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Kyselá fosfatáza - TR</a:t>
            </a:r>
          </a:p>
          <a:p>
            <a:r>
              <a:rPr lang="cs-CZ" dirty="0"/>
              <a:t>Ztráty Ca v moči</a:t>
            </a:r>
          </a:p>
          <a:p>
            <a:r>
              <a:rPr lang="cs-CZ" dirty="0"/>
              <a:t>Hydroxyprolin v moči</a:t>
            </a:r>
          </a:p>
          <a:p>
            <a:r>
              <a:rPr lang="cs-CZ" dirty="0"/>
              <a:t>Glykosidy </a:t>
            </a:r>
            <a:r>
              <a:rPr lang="cs-CZ" dirty="0" err="1"/>
              <a:t>hydroxylysinu</a:t>
            </a:r>
            <a:endParaRPr lang="cs-CZ" dirty="0"/>
          </a:p>
          <a:p>
            <a:r>
              <a:rPr lang="cs-CZ" dirty="0" err="1"/>
              <a:t>Hydroxypyridinolin</a:t>
            </a:r>
            <a:endParaRPr lang="cs-CZ" dirty="0"/>
          </a:p>
          <a:p>
            <a:r>
              <a:rPr lang="cs-CZ" dirty="0"/>
              <a:t>C-terminální telopeptid kolagenu I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</p:txBody>
      </p:sp>
      <p:sp>
        <p:nvSpPr>
          <p:cNvPr id="19" name="Obdélník 18"/>
          <p:cNvSpPr/>
          <p:nvPr/>
        </p:nvSpPr>
        <p:spPr>
          <a:xfrm>
            <a:off x="3275856" y="2823319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Ca, Mg, Na, P, vit D</a:t>
            </a:r>
            <a:endParaRPr lang="cs-CZ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0" y="126876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i="1" dirty="0">
                <a:solidFill>
                  <a:schemeClr val="accent6">
                    <a:lumMod val="50000"/>
                  </a:schemeClr>
                </a:solidFill>
              </a:rPr>
              <a:t>Osteoartróza, osteoporóza, osteomalácie, osteomyelitida</a:t>
            </a:r>
          </a:p>
        </p:txBody>
      </p:sp>
      <p:cxnSp>
        <p:nvCxnSpPr>
          <p:cNvPr id="22" name="Přímá spojovací čára 21"/>
          <p:cNvCxnSpPr/>
          <p:nvPr/>
        </p:nvCxnSpPr>
        <p:spPr>
          <a:xfrm>
            <a:off x="611560" y="6021288"/>
            <a:ext cx="32403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čára 23"/>
          <p:cNvCxnSpPr/>
          <p:nvPr/>
        </p:nvCxnSpPr>
        <p:spPr>
          <a:xfrm>
            <a:off x="611560" y="6093296"/>
            <a:ext cx="32403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>
            <a:off x="611560" y="6165304"/>
            <a:ext cx="32403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 30"/>
          <p:cNvSpPr/>
          <p:nvPr/>
        </p:nvSpPr>
        <p:spPr>
          <a:xfrm>
            <a:off x="3131840" y="6021288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2771800" y="6093296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>
            <a:off x="2483768" y="6021288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2123728" y="6093296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1763688" y="6021288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/>
        </p:nvSpPr>
        <p:spPr>
          <a:xfrm>
            <a:off x="1475656" y="6093296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1043608" y="5949280"/>
            <a:ext cx="7200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3491880" y="5949280"/>
            <a:ext cx="7200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35496" y="5877272"/>
            <a:ext cx="5229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>
                <a:solidFill>
                  <a:srgbClr val="FF0000"/>
                </a:solidFill>
              </a:rPr>
              <a:t>N konec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3923928" y="5877272"/>
            <a:ext cx="5229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>
                <a:solidFill>
                  <a:srgbClr val="FF0000"/>
                </a:solidFill>
              </a:rPr>
              <a:t>C konec</a:t>
            </a:r>
          </a:p>
        </p:txBody>
      </p:sp>
      <p:sp>
        <p:nvSpPr>
          <p:cNvPr id="44" name="Pravá složená závorka 43"/>
          <p:cNvSpPr/>
          <p:nvPr/>
        </p:nvSpPr>
        <p:spPr>
          <a:xfrm rot="16200000">
            <a:off x="2123728" y="3933056"/>
            <a:ext cx="216024" cy="3240360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1835696" y="5229200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FF0000"/>
                </a:solidFill>
              </a:rPr>
              <a:t>Prokolagen I</a:t>
            </a:r>
          </a:p>
        </p:txBody>
      </p:sp>
      <p:sp>
        <p:nvSpPr>
          <p:cNvPr id="46" name="Pravá složená závorka 45"/>
          <p:cNvSpPr/>
          <p:nvPr/>
        </p:nvSpPr>
        <p:spPr>
          <a:xfrm rot="16200000">
            <a:off x="2195736" y="4653136"/>
            <a:ext cx="216024" cy="2376264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ovéPole 46"/>
          <p:cNvSpPr txBox="1"/>
          <p:nvPr/>
        </p:nvSpPr>
        <p:spPr>
          <a:xfrm>
            <a:off x="1979712" y="5517232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FF0000"/>
                </a:solidFill>
              </a:rPr>
              <a:t>Kolagen I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255959" y="6238473"/>
            <a:ext cx="9316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/>
              <a:t>N-terminální</a:t>
            </a:r>
          </a:p>
          <a:p>
            <a:r>
              <a:rPr lang="cs-CZ" sz="1100" b="1" dirty="0"/>
              <a:t> propeptid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3496319" y="6238473"/>
            <a:ext cx="9316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/>
              <a:t>C-terminální</a:t>
            </a:r>
          </a:p>
          <a:p>
            <a:r>
              <a:rPr lang="cs-CZ" sz="1100" b="1" dirty="0"/>
              <a:t> propeptid</a:t>
            </a:r>
          </a:p>
        </p:txBody>
      </p:sp>
      <p:cxnSp>
        <p:nvCxnSpPr>
          <p:cNvPr id="52" name="Přímá spojovací čára 51"/>
          <p:cNvCxnSpPr/>
          <p:nvPr/>
        </p:nvCxnSpPr>
        <p:spPr>
          <a:xfrm>
            <a:off x="1331640" y="5949280"/>
            <a:ext cx="0" cy="360040"/>
          </a:xfrm>
          <a:prstGeom prst="line">
            <a:avLst/>
          </a:prstGeom>
          <a:ln w="25400">
            <a:solidFill>
              <a:srgbClr val="33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>
            <a:off x="3275856" y="5949280"/>
            <a:ext cx="0" cy="360040"/>
          </a:xfrm>
          <a:prstGeom prst="line">
            <a:avLst/>
          </a:prstGeom>
          <a:ln w="25400">
            <a:solidFill>
              <a:srgbClr val="33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ovéPole 54"/>
          <p:cNvSpPr txBox="1"/>
          <p:nvPr/>
        </p:nvSpPr>
        <p:spPr>
          <a:xfrm>
            <a:off x="1120055" y="6237312"/>
            <a:ext cx="954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336600"/>
                </a:solidFill>
              </a:rPr>
              <a:t>N-terminální</a:t>
            </a:r>
          </a:p>
          <a:p>
            <a:r>
              <a:rPr lang="cs-CZ" sz="1100" b="1" dirty="0">
                <a:solidFill>
                  <a:srgbClr val="336600"/>
                </a:solidFill>
              </a:rPr>
              <a:t> telopeptid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2577847" y="6237312"/>
            <a:ext cx="9140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336600"/>
                </a:solidFill>
              </a:rPr>
              <a:t>C-terminální</a:t>
            </a:r>
          </a:p>
          <a:p>
            <a:r>
              <a:rPr lang="cs-CZ" sz="1100" b="1" dirty="0">
                <a:solidFill>
                  <a:srgbClr val="336600"/>
                </a:solidFill>
              </a:rPr>
              <a:t> telopeptid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FC873B5-A945-47D3-B324-2719186F1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88"/>
    </mc:Choice>
    <mc:Fallback>
      <p:transition spd="slow" advTm="6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rgbClr val="FFC000">
              <a:alpha val="32000"/>
            </a:srgbClr>
          </a:solidFill>
          <a:ln w="19050">
            <a:noFill/>
          </a:ln>
        </p:spPr>
        <p:txBody>
          <a:bodyPr>
            <a:normAutofit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poškození kostí 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-180528" y="1421928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Velmi časté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107504" y="2142008"/>
            <a:ext cx="2890664" cy="3951288"/>
          </a:xfrm>
        </p:spPr>
        <p:txBody>
          <a:bodyPr>
            <a:normAutofit/>
          </a:bodyPr>
          <a:lstStyle/>
          <a:p>
            <a:r>
              <a:rPr lang="cs-CZ" b="1" i="1" dirty="0" err="1"/>
              <a:t>prednisolon</a:t>
            </a:r>
            <a:endParaRPr lang="cs-CZ" b="1" i="1" dirty="0"/>
          </a:p>
          <a:p>
            <a:r>
              <a:rPr lang="cs-CZ" b="1" i="1" dirty="0" err="1"/>
              <a:t>anastrozol</a:t>
            </a:r>
            <a:endParaRPr lang="cs-CZ" b="1" i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sp>
        <p:nvSpPr>
          <p:cNvPr id="17" name="Zástupný symbol pro text 10"/>
          <p:cNvSpPr>
            <a:spLocks noGrp="1"/>
          </p:cNvSpPr>
          <p:nvPr>
            <p:ph type="body" idx="1"/>
          </p:nvPr>
        </p:nvSpPr>
        <p:spPr>
          <a:xfrm>
            <a:off x="2627784" y="1421928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Časté</a:t>
            </a:r>
          </a:p>
        </p:txBody>
      </p:sp>
      <p:sp>
        <p:nvSpPr>
          <p:cNvPr id="18" name="Zástupný symbol pro obsah 11"/>
          <p:cNvSpPr>
            <a:spLocks noGrp="1"/>
          </p:cNvSpPr>
          <p:nvPr>
            <p:ph sz="half" idx="2"/>
          </p:nvPr>
        </p:nvSpPr>
        <p:spPr>
          <a:xfrm>
            <a:off x="3131840" y="2142008"/>
            <a:ext cx="2890664" cy="3951288"/>
          </a:xfrm>
        </p:spPr>
        <p:txBody>
          <a:bodyPr/>
          <a:lstStyle/>
          <a:p>
            <a:r>
              <a:rPr lang="cs-CZ" i="1" dirty="0" err="1"/>
              <a:t>zolendroát</a:t>
            </a:r>
            <a:endParaRPr lang="cs-CZ" i="1" dirty="0"/>
          </a:p>
          <a:p>
            <a:r>
              <a:rPr lang="cs-CZ" i="1" dirty="0" err="1"/>
              <a:t>exemestan</a:t>
            </a:r>
            <a:r>
              <a:rPr lang="cs-CZ" i="1" dirty="0"/>
              <a:t> </a:t>
            </a:r>
          </a:p>
          <a:p>
            <a:r>
              <a:rPr lang="cs-CZ" b="1" i="1" dirty="0" err="1"/>
              <a:t>ibandronát</a:t>
            </a:r>
            <a:endParaRPr lang="cs-CZ" b="1" i="1" dirty="0"/>
          </a:p>
          <a:p>
            <a:r>
              <a:rPr lang="cs-CZ" i="1" dirty="0" err="1"/>
              <a:t>letrozol</a:t>
            </a:r>
            <a:endParaRPr lang="cs-CZ" i="1" dirty="0"/>
          </a:p>
          <a:p>
            <a:r>
              <a:rPr lang="cs-CZ" i="1" dirty="0" err="1"/>
              <a:t>nafarelin</a:t>
            </a:r>
            <a:endParaRPr lang="cs-CZ" i="1" dirty="0"/>
          </a:p>
          <a:p>
            <a:r>
              <a:rPr lang="cs-CZ" i="1" dirty="0" err="1"/>
              <a:t>goserelin</a:t>
            </a:r>
            <a:endParaRPr lang="cs-CZ" i="1" dirty="0"/>
          </a:p>
          <a:p>
            <a:endParaRPr lang="cs-CZ" b="1" dirty="0">
              <a:solidFill>
                <a:srgbClr val="FF0000"/>
              </a:solidFill>
            </a:endParaRPr>
          </a:p>
          <a:p>
            <a:endParaRPr lang="cs-CZ" b="1" dirty="0"/>
          </a:p>
        </p:txBody>
      </p:sp>
      <p:sp>
        <p:nvSpPr>
          <p:cNvPr id="19" name="Zástupný symbol pro text 10"/>
          <p:cNvSpPr>
            <a:spLocks noGrp="1"/>
          </p:cNvSpPr>
          <p:nvPr>
            <p:ph type="body" idx="1"/>
          </p:nvPr>
        </p:nvSpPr>
        <p:spPr>
          <a:xfrm>
            <a:off x="5940152" y="1421928"/>
            <a:ext cx="2890664" cy="6397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Méně časté, vzácné</a:t>
            </a:r>
          </a:p>
        </p:txBody>
      </p:sp>
      <p:sp>
        <p:nvSpPr>
          <p:cNvPr id="20" name="Zástupný symbol pro obsah 11"/>
          <p:cNvSpPr>
            <a:spLocks noGrp="1"/>
          </p:cNvSpPr>
          <p:nvPr>
            <p:ph sz="half" idx="2"/>
          </p:nvPr>
        </p:nvSpPr>
        <p:spPr>
          <a:xfrm>
            <a:off x="6156176" y="2142008"/>
            <a:ext cx="2890664" cy="3951288"/>
          </a:xfrm>
        </p:spPr>
        <p:txBody>
          <a:bodyPr/>
          <a:lstStyle/>
          <a:p>
            <a:r>
              <a:rPr lang="cs-CZ" b="1" i="1" dirty="0"/>
              <a:t>heparin</a:t>
            </a:r>
            <a:r>
              <a:rPr lang="cs-CZ" i="1" dirty="0"/>
              <a:t> </a:t>
            </a:r>
          </a:p>
          <a:p>
            <a:r>
              <a:rPr lang="cs-CZ" b="1" i="1" dirty="0" err="1"/>
              <a:t>metotrexát</a:t>
            </a:r>
            <a:r>
              <a:rPr lang="cs-CZ" b="1" i="1" dirty="0"/>
              <a:t> </a:t>
            </a:r>
          </a:p>
          <a:p>
            <a:r>
              <a:rPr lang="cs-CZ" b="1" i="1" dirty="0" err="1"/>
              <a:t>valproová</a:t>
            </a:r>
            <a:r>
              <a:rPr lang="cs-CZ" b="1" i="1" dirty="0"/>
              <a:t> kyselina</a:t>
            </a:r>
          </a:p>
          <a:p>
            <a:r>
              <a:rPr lang="cs-CZ" i="1" dirty="0" err="1"/>
              <a:t>aripiprazol</a:t>
            </a:r>
            <a:endParaRPr lang="cs-CZ" i="1" dirty="0"/>
          </a:p>
          <a:p>
            <a:r>
              <a:rPr lang="cs-CZ" i="1" dirty="0" err="1"/>
              <a:t>pentostatin</a:t>
            </a:r>
            <a:endParaRPr lang="cs-CZ" i="1" dirty="0"/>
          </a:p>
          <a:p>
            <a:r>
              <a:rPr lang="cs-CZ" i="1" dirty="0" err="1"/>
              <a:t>doxycyklin</a:t>
            </a:r>
            <a:endParaRPr lang="cs-CZ" i="1" dirty="0"/>
          </a:p>
          <a:p>
            <a:r>
              <a:rPr lang="cs-CZ" i="1" dirty="0" err="1"/>
              <a:t>vorikonazol</a:t>
            </a:r>
            <a:endParaRPr lang="cs-CZ" i="1" dirty="0"/>
          </a:p>
          <a:p>
            <a:r>
              <a:rPr lang="cs-CZ" i="1" dirty="0" err="1"/>
              <a:t>tenofovir</a:t>
            </a:r>
            <a:endParaRPr lang="cs-CZ" i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0527E5D-3EF2-42D8-986D-948F8030E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74"/>
    </mc:Choice>
    <mc:Fallback>
      <p:transition spd="slow" advTm="3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" pitchFamily="34" charset="0"/>
                <a:cs typeface="Arial" pitchFamily="34" charset="0"/>
              </a:rPr>
              <a:t>Laboratorní technika v klinických laboratořích 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3568" y="827584"/>
            <a:ext cx="77048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9605" t="15640" r="34826" b="6241"/>
          <a:stretch>
            <a:fillRect/>
          </a:stretch>
        </p:blipFill>
        <p:spPr bwMode="auto">
          <a:xfrm>
            <a:off x="2771800" y="1196752"/>
            <a:ext cx="3672408" cy="3541251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028" name="Picture 4" descr="https://encrypted-tbn1.gstatic.com/images?q=tbn:ANd9GcTLGXIQ1VptubBlyB8q10vogRZgrDKBz3iHSVjX6eRtXs1sFOQ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5032126"/>
            <a:ext cx="1584176" cy="1061170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032" name="Picture 8" descr="https://encrypted-tbn0.gstatic.com/images?q=tbn:ANd9GcRFb4Kl3W6zGj0Ic_TsRj7M7N5o6IsdSAKD1IAJyjt9XLniWiL7H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3170" y="2996952"/>
            <a:ext cx="1499309" cy="1080120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034" name="Picture 10" descr="https://encrypted-tbn1.gstatic.com/images?q=tbn:ANd9GcQug8FTJuQp3DueQPoSmPMSAv_vATvraSRkDJKTKbvOkpJIOwqSYQ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10526"/>
          <a:stretch>
            <a:fillRect/>
          </a:stretch>
        </p:blipFill>
        <p:spPr bwMode="auto">
          <a:xfrm>
            <a:off x="251520" y="1124744"/>
            <a:ext cx="1512168" cy="1126714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 l="4406" t="11765"/>
          <a:stretch>
            <a:fillRect/>
          </a:stretch>
        </p:blipFill>
        <p:spPr bwMode="auto">
          <a:xfrm>
            <a:off x="2123729" y="5047820"/>
            <a:ext cx="1512168" cy="1045476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037" name="Picture 13" descr="https://encrypted-tbn3.gstatic.com/images?q=tbn:ANd9GcR3JTl98McQd_ZQOd_vt2xtbGkmx4d9l3wSko03t-YKjIYHvIl6CQ"/>
          <p:cNvPicPr>
            <a:picLocks noChangeAspect="1" noChangeArrowheads="1"/>
          </p:cNvPicPr>
          <p:nvPr/>
        </p:nvPicPr>
        <p:blipFill>
          <a:blip r:embed="rId12" cstate="print"/>
          <a:srcRect l="5498" t="4131" r="23027" b="4985"/>
          <a:stretch>
            <a:fillRect/>
          </a:stretch>
        </p:blipFill>
        <p:spPr bwMode="auto">
          <a:xfrm>
            <a:off x="303889" y="4005064"/>
            <a:ext cx="1531807" cy="1296144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039" name="Picture 15" descr="http://www.axiomvetlab.com/images/olympus.jpg"/>
          <p:cNvPicPr>
            <a:picLocks noChangeAspect="1" noChangeArrowheads="1"/>
          </p:cNvPicPr>
          <p:nvPr/>
        </p:nvPicPr>
        <p:blipFill>
          <a:blip r:embed="rId13" cstate="print"/>
          <a:srcRect l="46831"/>
          <a:stretch>
            <a:fillRect/>
          </a:stretch>
        </p:blipFill>
        <p:spPr bwMode="auto">
          <a:xfrm>
            <a:off x="7380312" y="1124744"/>
            <a:ext cx="1485146" cy="1656184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041" name="Picture 17" descr="https://encrypted-tbn1.gstatic.com/images?q=tbn:ANd9GcRnZ94Ic6AXjwXX0XYSXKfYscyTWIMCAHV2xSwbdvWMEQh65scUfA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 l="30000" t="14601" r="5000" b="15399"/>
          <a:stretch>
            <a:fillRect/>
          </a:stretch>
        </p:blipFill>
        <p:spPr bwMode="auto">
          <a:xfrm>
            <a:off x="251520" y="2492896"/>
            <a:ext cx="1515597" cy="1224135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043" name="Picture 19" descr="http://www.aversi.ge/uploads/Aversi%20Clinic/laboratoria3%20big.jpg"/>
          <p:cNvPicPr>
            <a:picLocks noChangeAspect="1" noChangeArrowheads="1"/>
          </p:cNvPicPr>
          <p:nvPr/>
        </p:nvPicPr>
        <p:blipFill>
          <a:blip r:embed="rId16" cstate="print"/>
          <a:srcRect l="2947" t="15873" r="57566" b="35102"/>
          <a:stretch>
            <a:fillRect/>
          </a:stretch>
        </p:blipFill>
        <p:spPr bwMode="auto">
          <a:xfrm>
            <a:off x="7380312" y="4353841"/>
            <a:ext cx="1488830" cy="1235399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7" cstate="print"/>
          <a:srcRect l="37243" t="48320" r="35353" b="13041"/>
          <a:stretch>
            <a:fillRect/>
          </a:stretch>
        </p:blipFill>
        <p:spPr bwMode="auto">
          <a:xfrm>
            <a:off x="5689689" y="5038007"/>
            <a:ext cx="1330583" cy="1055289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cxnSp>
        <p:nvCxnSpPr>
          <p:cNvPr id="27" name="Přímá spojovací čára 26"/>
          <p:cNvCxnSpPr/>
          <p:nvPr/>
        </p:nvCxnSpPr>
        <p:spPr>
          <a:xfrm>
            <a:off x="1763689" y="1616093"/>
            <a:ext cx="2016223" cy="1092827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čára 30"/>
          <p:cNvCxnSpPr/>
          <p:nvPr/>
        </p:nvCxnSpPr>
        <p:spPr>
          <a:xfrm flipV="1">
            <a:off x="1763688" y="2708920"/>
            <a:ext cx="1512168" cy="432048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/>
          <p:cNvCxnSpPr>
            <a:stCxn id="1037" idx="3"/>
          </p:cNvCxnSpPr>
          <p:nvPr/>
        </p:nvCxnSpPr>
        <p:spPr>
          <a:xfrm flipV="1">
            <a:off x="1835696" y="2636912"/>
            <a:ext cx="2304256" cy="2016224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čára 37"/>
          <p:cNvCxnSpPr>
            <a:stCxn id="1035" idx="0"/>
          </p:cNvCxnSpPr>
          <p:nvPr/>
        </p:nvCxnSpPr>
        <p:spPr>
          <a:xfrm flipV="1">
            <a:off x="2879813" y="2852936"/>
            <a:ext cx="1692187" cy="2194884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čára 40"/>
          <p:cNvCxnSpPr>
            <a:stCxn id="1028" idx="0"/>
          </p:cNvCxnSpPr>
          <p:nvPr/>
        </p:nvCxnSpPr>
        <p:spPr>
          <a:xfrm flipV="1">
            <a:off x="4644008" y="2780928"/>
            <a:ext cx="648072" cy="2251198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>
            <a:stCxn id="1046" idx="0"/>
          </p:cNvCxnSpPr>
          <p:nvPr/>
        </p:nvCxnSpPr>
        <p:spPr>
          <a:xfrm flipH="1" flipV="1">
            <a:off x="5436096" y="3645024"/>
            <a:ext cx="918885" cy="1392983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čára 47"/>
          <p:cNvCxnSpPr/>
          <p:nvPr/>
        </p:nvCxnSpPr>
        <p:spPr>
          <a:xfrm flipH="1" flipV="1">
            <a:off x="5724128" y="2996952"/>
            <a:ext cx="1656184" cy="504056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383358F-25CE-45E2-86A8-83D6D9DC0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20"/>
    </mc:Choice>
    <mc:Fallback>
      <p:transition spd="slow" advTm="7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rgbClr val="00CC00">
              <a:alpha val="32000"/>
            </a:srgb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vodní hospodářství a ABR 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-118864" y="1565102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Velmi časté NÚ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241176" y="2286024"/>
            <a:ext cx="2890664" cy="3951288"/>
          </a:xfrm>
        </p:spPr>
        <p:txBody>
          <a:bodyPr/>
          <a:lstStyle/>
          <a:p>
            <a:r>
              <a:rPr lang="cs-CZ" b="1" i="1" dirty="0" err="1"/>
              <a:t>furosemid</a:t>
            </a:r>
            <a:endParaRPr lang="cs-CZ" b="1" i="1" dirty="0"/>
          </a:p>
          <a:p>
            <a:r>
              <a:rPr lang="cs-CZ" b="1" i="1" dirty="0"/>
              <a:t>teofylin</a:t>
            </a:r>
          </a:p>
        </p:txBody>
      </p:sp>
      <p:sp>
        <p:nvSpPr>
          <p:cNvPr id="17" name="Zástupný symbol pro text 10"/>
          <p:cNvSpPr>
            <a:spLocks noGrp="1"/>
          </p:cNvSpPr>
          <p:nvPr>
            <p:ph type="body" idx="1"/>
          </p:nvPr>
        </p:nvSpPr>
        <p:spPr>
          <a:xfrm>
            <a:off x="2689448" y="1565102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Časté </a:t>
            </a:r>
          </a:p>
        </p:txBody>
      </p:sp>
      <p:sp>
        <p:nvSpPr>
          <p:cNvPr id="18" name="Zástupný symbol pro obsah 11"/>
          <p:cNvSpPr>
            <a:spLocks noGrp="1"/>
          </p:cNvSpPr>
          <p:nvPr>
            <p:ph sz="half" idx="2"/>
          </p:nvPr>
        </p:nvSpPr>
        <p:spPr>
          <a:xfrm>
            <a:off x="2843808" y="2286024"/>
            <a:ext cx="2952328" cy="3951288"/>
          </a:xfrm>
        </p:spPr>
        <p:txBody>
          <a:bodyPr>
            <a:normAutofit/>
          </a:bodyPr>
          <a:lstStyle/>
          <a:p>
            <a:r>
              <a:rPr lang="cs-CZ" b="1" i="1" dirty="0"/>
              <a:t>acetylsalicylová k. </a:t>
            </a:r>
          </a:p>
          <a:p>
            <a:r>
              <a:rPr lang="cs-CZ" b="1" i="1" dirty="0" err="1"/>
              <a:t>diklofenak</a:t>
            </a:r>
            <a:r>
              <a:rPr lang="cs-CZ" b="1" i="1" dirty="0"/>
              <a:t> </a:t>
            </a:r>
          </a:p>
          <a:p>
            <a:r>
              <a:rPr lang="cs-CZ" b="1" i="1" dirty="0" err="1"/>
              <a:t>prednisolon</a:t>
            </a:r>
            <a:endParaRPr lang="cs-CZ" b="1" i="1" dirty="0"/>
          </a:p>
          <a:p>
            <a:r>
              <a:rPr lang="cs-CZ" b="1" i="1" dirty="0" err="1"/>
              <a:t>hydrochlorothiazid</a:t>
            </a:r>
            <a:r>
              <a:rPr lang="cs-CZ" b="1" i="1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9" name="Zástupný symbol pro text 10"/>
          <p:cNvSpPr>
            <a:spLocks noGrp="1"/>
          </p:cNvSpPr>
          <p:nvPr>
            <p:ph type="body" idx="1"/>
          </p:nvPr>
        </p:nvSpPr>
        <p:spPr>
          <a:xfrm>
            <a:off x="6012160" y="1565102"/>
            <a:ext cx="2890664" cy="6397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Méně časté, vzácné</a:t>
            </a:r>
          </a:p>
        </p:txBody>
      </p:sp>
      <p:sp>
        <p:nvSpPr>
          <p:cNvPr id="20" name="Zástupný symbol pro obsah 11"/>
          <p:cNvSpPr>
            <a:spLocks noGrp="1"/>
          </p:cNvSpPr>
          <p:nvPr>
            <p:ph sz="half" idx="2"/>
          </p:nvPr>
        </p:nvSpPr>
        <p:spPr>
          <a:xfrm>
            <a:off x="6156176" y="2358032"/>
            <a:ext cx="2890664" cy="3951288"/>
          </a:xfrm>
        </p:spPr>
        <p:txBody>
          <a:bodyPr>
            <a:normAutofit fontScale="92500" lnSpcReduction="20000"/>
          </a:bodyPr>
          <a:lstStyle/>
          <a:p>
            <a:r>
              <a:rPr lang="cs-CZ" b="1" i="1" dirty="0"/>
              <a:t>ampicilin</a:t>
            </a:r>
            <a:r>
              <a:rPr lang="cs-CZ" i="1" dirty="0"/>
              <a:t> </a:t>
            </a:r>
          </a:p>
          <a:p>
            <a:r>
              <a:rPr lang="cs-CZ" i="1" dirty="0" err="1"/>
              <a:t>fenoxymethylpe</a:t>
            </a:r>
            <a:r>
              <a:rPr lang="cs-CZ" i="1" dirty="0"/>
              <a:t>-</a:t>
            </a:r>
            <a:r>
              <a:rPr lang="cs-CZ" i="1" dirty="0" err="1"/>
              <a:t>nicilin</a:t>
            </a:r>
            <a:r>
              <a:rPr lang="cs-CZ" i="1" dirty="0"/>
              <a:t> </a:t>
            </a:r>
          </a:p>
          <a:p>
            <a:r>
              <a:rPr lang="cs-CZ" i="1" dirty="0" err="1"/>
              <a:t>salmutamol</a:t>
            </a:r>
            <a:endParaRPr lang="cs-CZ" i="1" dirty="0"/>
          </a:p>
          <a:p>
            <a:r>
              <a:rPr lang="cs-CZ" b="1" i="1" dirty="0" err="1"/>
              <a:t>gentamicin</a:t>
            </a:r>
            <a:endParaRPr lang="cs-CZ" b="1" i="1" dirty="0"/>
          </a:p>
          <a:p>
            <a:r>
              <a:rPr lang="cs-CZ" i="1" dirty="0" err="1"/>
              <a:t>metformin</a:t>
            </a:r>
            <a:r>
              <a:rPr lang="cs-CZ" i="1" dirty="0"/>
              <a:t> </a:t>
            </a:r>
          </a:p>
          <a:p>
            <a:r>
              <a:rPr lang="cs-CZ" i="1" dirty="0"/>
              <a:t>morfin</a:t>
            </a:r>
          </a:p>
          <a:p>
            <a:r>
              <a:rPr lang="cs-CZ" i="1" dirty="0" err="1"/>
              <a:t>pethidin</a:t>
            </a:r>
            <a:r>
              <a:rPr lang="cs-CZ" i="1" dirty="0"/>
              <a:t> </a:t>
            </a:r>
          </a:p>
          <a:p>
            <a:r>
              <a:rPr lang="cs-CZ" i="1" dirty="0" err="1"/>
              <a:t>lorazepam</a:t>
            </a:r>
            <a:endParaRPr lang="cs-CZ" i="1" dirty="0"/>
          </a:p>
          <a:p>
            <a:r>
              <a:rPr lang="cs-CZ" i="1" dirty="0"/>
              <a:t>ibuprofen</a:t>
            </a:r>
          </a:p>
          <a:p>
            <a:r>
              <a:rPr lang="cs-CZ" i="1" dirty="0" err="1"/>
              <a:t>topiramát</a:t>
            </a:r>
            <a:endParaRPr lang="cs-CZ" i="1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0" y="126876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i="1" dirty="0">
                <a:solidFill>
                  <a:srgbClr val="00B050"/>
                </a:solidFill>
              </a:rPr>
              <a:t>Metabolická anebo respirační acidóza/alkalóza, deplece draslíku, dehydratace, útlum dech. centra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07504" y="4556154"/>
            <a:ext cx="3744416" cy="2185214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  <a:scene3d>
            <a:camera prst="obliqueBottomRight"/>
            <a:lightRig rig="threePt" dir="t"/>
          </a:scene3d>
          <a:sp3d prstMaterial="plastic"/>
        </p:spPr>
        <p:txBody>
          <a:bodyPr wrap="square" rtlCol="0">
            <a:spAutoFit/>
          </a:bodyPr>
          <a:lstStyle/>
          <a:p>
            <a:pPr algn="ctr"/>
            <a:endParaRPr lang="cs-CZ" sz="1200" b="1" dirty="0">
              <a:solidFill>
                <a:srgbClr val="CC3300"/>
              </a:solidFill>
            </a:endParaRPr>
          </a:p>
          <a:p>
            <a:pPr algn="ctr"/>
            <a:r>
              <a:rPr lang="cs-CZ" sz="1600" b="1" dirty="0">
                <a:solidFill>
                  <a:srgbClr val="CC3300"/>
                </a:solidFill>
              </a:rPr>
              <a:t>Ztráty elektrolytů v </a:t>
            </a:r>
          </a:p>
          <a:p>
            <a:pPr algn="ctr"/>
            <a:r>
              <a:rPr lang="cs-CZ" sz="1600" b="1" dirty="0">
                <a:solidFill>
                  <a:srgbClr val="CC3300"/>
                </a:solidFill>
              </a:rPr>
              <a:t>moči za 24 hod.</a:t>
            </a:r>
          </a:p>
          <a:p>
            <a:pPr algn="ctr"/>
            <a:r>
              <a:rPr lang="cs-CZ" sz="1600" b="1" dirty="0">
                <a:solidFill>
                  <a:srgbClr val="CC3300"/>
                </a:solidFill>
              </a:rPr>
              <a:t>Parametry acidobazické rovnováhy  </a:t>
            </a:r>
          </a:p>
          <a:p>
            <a:pPr algn="ctr"/>
            <a:r>
              <a:rPr lang="cs-CZ" sz="1600" dirty="0"/>
              <a:t>pH, pCO</a:t>
            </a:r>
            <a:r>
              <a:rPr lang="cs-CZ" sz="1600" baseline="-25000" dirty="0"/>
              <a:t>2</a:t>
            </a:r>
            <a:r>
              <a:rPr lang="cs-CZ" sz="1600" dirty="0"/>
              <a:t>, anion gap, laktát</a:t>
            </a:r>
          </a:p>
          <a:p>
            <a:pPr algn="ctr"/>
            <a:r>
              <a:rPr lang="cs-CZ" sz="1600" b="1" dirty="0">
                <a:solidFill>
                  <a:srgbClr val="CC3300"/>
                </a:solidFill>
              </a:rPr>
              <a:t>Sérové koncentrace</a:t>
            </a:r>
          </a:p>
          <a:p>
            <a:pPr algn="ctr"/>
            <a:r>
              <a:rPr lang="cs-CZ" sz="1600" dirty="0"/>
              <a:t>Na</a:t>
            </a:r>
            <a:r>
              <a:rPr lang="cs-CZ" sz="1600" baseline="30000" dirty="0"/>
              <a:t>+</a:t>
            </a:r>
            <a:r>
              <a:rPr lang="cs-CZ" sz="1600" dirty="0"/>
              <a:t>, K</a:t>
            </a:r>
            <a:r>
              <a:rPr lang="cs-CZ" sz="1600" baseline="30000" dirty="0"/>
              <a:t>+</a:t>
            </a:r>
            <a:r>
              <a:rPr lang="cs-CZ" sz="1600" dirty="0"/>
              <a:t>, Mg</a:t>
            </a:r>
            <a:r>
              <a:rPr lang="cs-CZ" sz="1600" baseline="30000" dirty="0"/>
              <a:t>2+</a:t>
            </a:r>
            <a:r>
              <a:rPr lang="cs-CZ" sz="1600" dirty="0"/>
              <a:t>, Ca</a:t>
            </a:r>
            <a:r>
              <a:rPr lang="cs-CZ" sz="1600" baseline="30000" dirty="0"/>
              <a:t>2+</a:t>
            </a:r>
            <a:r>
              <a:rPr lang="cs-CZ" sz="1600" dirty="0"/>
              <a:t>, Cl</a:t>
            </a:r>
            <a:r>
              <a:rPr lang="cs-CZ" sz="1600" baseline="30000" dirty="0"/>
              <a:t>-</a:t>
            </a:r>
          </a:p>
          <a:p>
            <a:pPr algn="ctr"/>
            <a:r>
              <a:rPr lang="cs-CZ" sz="1600" b="1" dirty="0">
                <a:solidFill>
                  <a:srgbClr val="CC3300"/>
                </a:solidFill>
              </a:rPr>
              <a:t>Osmolalita séra</a:t>
            </a:r>
          </a:p>
          <a:p>
            <a:pPr algn="ctr"/>
            <a:endParaRPr lang="cs-CZ" sz="1200" b="1" dirty="0">
              <a:solidFill>
                <a:srgbClr val="CC3300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E0FE20C-F2E0-444B-8A71-8E19F2FD3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08"/>
    </mc:Choice>
    <mc:Fallback>
      <p:transition spd="slow" advTm="7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  <a:solidFill>
            <a:srgbClr val="00CC00">
              <a:alpha val="32000"/>
            </a:srgb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vodní hospodářství a ABR </a:t>
            </a:r>
          </a:p>
        </p:txBody>
      </p:sp>
      <p:sp>
        <p:nvSpPr>
          <p:cNvPr id="18" name="Plechovka 17"/>
          <p:cNvSpPr/>
          <p:nvPr/>
        </p:nvSpPr>
        <p:spPr>
          <a:xfrm rot="16200000">
            <a:off x="2627784" y="3933056"/>
            <a:ext cx="1152128" cy="4032448"/>
          </a:xfrm>
          <a:prstGeom prst="can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Plechovka 10"/>
          <p:cNvSpPr/>
          <p:nvPr/>
        </p:nvSpPr>
        <p:spPr>
          <a:xfrm>
            <a:off x="1619672" y="4725144"/>
            <a:ext cx="936104" cy="936104"/>
          </a:xfrm>
          <a:prstGeom prst="can">
            <a:avLst/>
          </a:prstGeom>
          <a:solidFill>
            <a:srgbClr val="92D050">
              <a:alpha val="9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Plechovka 12"/>
          <p:cNvSpPr/>
          <p:nvPr/>
        </p:nvSpPr>
        <p:spPr>
          <a:xfrm>
            <a:off x="1547664" y="3861048"/>
            <a:ext cx="1080120" cy="115212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1547664" y="4653136"/>
            <a:ext cx="1080120" cy="36004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2843808" y="5445224"/>
            <a:ext cx="936104" cy="216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3995936" y="5445224"/>
            <a:ext cx="936104" cy="216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1187624" y="5373216"/>
            <a:ext cx="288032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Plechovka 19"/>
          <p:cNvSpPr/>
          <p:nvPr/>
        </p:nvSpPr>
        <p:spPr>
          <a:xfrm>
            <a:off x="1979712" y="5157192"/>
            <a:ext cx="216024" cy="144016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 rot="10800000">
            <a:off x="683568" y="5733256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Plechovka 25"/>
          <p:cNvSpPr/>
          <p:nvPr/>
        </p:nvSpPr>
        <p:spPr>
          <a:xfrm>
            <a:off x="1979712" y="2996952"/>
            <a:ext cx="216024" cy="2232248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olný tvar 26"/>
          <p:cNvSpPr/>
          <p:nvPr/>
        </p:nvSpPr>
        <p:spPr>
          <a:xfrm flipH="1">
            <a:off x="2087744" y="2060848"/>
            <a:ext cx="900079" cy="979136"/>
          </a:xfrm>
          <a:custGeom>
            <a:avLst/>
            <a:gdLst>
              <a:gd name="connsiteX0" fmla="*/ 1448474 w 1448474"/>
              <a:gd name="connsiteY0" fmla="*/ 979136 h 979136"/>
              <a:gd name="connsiteX1" fmla="*/ 1432290 w 1448474"/>
              <a:gd name="connsiteY1" fmla="*/ 930584 h 979136"/>
              <a:gd name="connsiteX2" fmla="*/ 1424198 w 1448474"/>
              <a:gd name="connsiteY2" fmla="*/ 906308 h 979136"/>
              <a:gd name="connsiteX3" fmla="*/ 1399922 w 1448474"/>
              <a:gd name="connsiteY3" fmla="*/ 825387 h 979136"/>
              <a:gd name="connsiteX4" fmla="*/ 1375646 w 1448474"/>
              <a:gd name="connsiteY4" fmla="*/ 776835 h 979136"/>
              <a:gd name="connsiteX5" fmla="*/ 1351370 w 1448474"/>
              <a:gd name="connsiteY5" fmla="*/ 760651 h 979136"/>
              <a:gd name="connsiteX6" fmla="*/ 1302817 w 1448474"/>
              <a:gd name="connsiteY6" fmla="*/ 728283 h 979136"/>
              <a:gd name="connsiteX7" fmla="*/ 1278541 w 1448474"/>
              <a:gd name="connsiteY7" fmla="*/ 712099 h 979136"/>
              <a:gd name="connsiteX8" fmla="*/ 1197621 w 1448474"/>
              <a:gd name="connsiteY8" fmla="*/ 687823 h 979136"/>
              <a:gd name="connsiteX9" fmla="*/ 1173345 w 1448474"/>
              <a:gd name="connsiteY9" fmla="*/ 671639 h 979136"/>
              <a:gd name="connsiteX10" fmla="*/ 995320 w 1448474"/>
              <a:gd name="connsiteY10" fmla="*/ 655455 h 979136"/>
              <a:gd name="connsiteX11" fmla="*/ 962952 w 1448474"/>
              <a:gd name="connsiteY11" fmla="*/ 647363 h 979136"/>
              <a:gd name="connsiteX12" fmla="*/ 914400 w 1448474"/>
              <a:gd name="connsiteY12" fmla="*/ 639271 h 979136"/>
              <a:gd name="connsiteX13" fmla="*/ 865848 w 1448474"/>
              <a:gd name="connsiteY13" fmla="*/ 623087 h 979136"/>
              <a:gd name="connsiteX14" fmla="*/ 841571 w 1448474"/>
              <a:gd name="connsiteY14" fmla="*/ 598810 h 979136"/>
              <a:gd name="connsiteX15" fmla="*/ 817295 w 1448474"/>
              <a:gd name="connsiteY15" fmla="*/ 582626 h 979136"/>
              <a:gd name="connsiteX16" fmla="*/ 776835 w 1448474"/>
              <a:gd name="connsiteY16" fmla="*/ 542166 h 979136"/>
              <a:gd name="connsiteX17" fmla="*/ 760651 w 1448474"/>
              <a:gd name="connsiteY17" fmla="*/ 517890 h 979136"/>
              <a:gd name="connsiteX18" fmla="*/ 736375 w 1448474"/>
              <a:gd name="connsiteY18" fmla="*/ 501706 h 979136"/>
              <a:gd name="connsiteX19" fmla="*/ 728283 w 1448474"/>
              <a:gd name="connsiteY19" fmla="*/ 477430 h 979136"/>
              <a:gd name="connsiteX20" fmla="*/ 687823 w 1448474"/>
              <a:gd name="connsiteY20" fmla="*/ 436970 h 979136"/>
              <a:gd name="connsiteX21" fmla="*/ 655455 w 1448474"/>
              <a:gd name="connsiteY21" fmla="*/ 388418 h 979136"/>
              <a:gd name="connsiteX22" fmla="*/ 639271 w 1448474"/>
              <a:gd name="connsiteY22" fmla="*/ 372233 h 979136"/>
              <a:gd name="connsiteX23" fmla="*/ 606902 w 1448474"/>
              <a:gd name="connsiteY23" fmla="*/ 331773 h 979136"/>
              <a:gd name="connsiteX24" fmla="*/ 574534 w 1448474"/>
              <a:gd name="connsiteY24" fmla="*/ 291313 h 979136"/>
              <a:gd name="connsiteX25" fmla="*/ 525982 w 1448474"/>
              <a:gd name="connsiteY25" fmla="*/ 242761 h 979136"/>
              <a:gd name="connsiteX26" fmla="*/ 501706 w 1448474"/>
              <a:gd name="connsiteY26" fmla="*/ 234669 h 979136"/>
              <a:gd name="connsiteX27" fmla="*/ 453154 w 1448474"/>
              <a:gd name="connsiteY27" fmla="*/ 202301 h 979136"/>
              <a:gd name="connsiteX28" fmla="*/ 283221 w 1448474"/>
              <a:gd name="connsiteY28" fmla="*/ 210393 h 979136"/>
              <a:gd name="connsiteX29" fmla="*/ 80920 w 1448474"/>
              <a:gd name="connsiteY29" fmla="*/ 194209 h 979136"/>
              <a:gd name="connsiteX30" fmla="*/ 56644 w 1448474"/>
              <a:gd name="connsiteY30" fmla="*/ 145656 h 979136"/>
              <a:gd name="connsiteX31" fmla="*/ 40460 w 1448474"/>
              <a:gd name="connsiteY31" fmla="*/ 121380 h 979136"/>
              <a:gd name="connsiteX32" fmla="*/ 32368 w 1448474"/>
              <a:gd name="connsiteY32" fmla="*/ 97104 h 979136"/>
              <a:gd name="connsiteX33" fmla="*/ 0 w 1448474"/>
              <a:gd name="connsiteY33" fmla="*/ 16184 h 979136"/>
              <a:gd name="connsiteX34" fmla="*/ 0 w 1448474"/>
              <a:gd name="connsiteY34" fmla="*/ 0 h 97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48474" h="979136">
                <a:moveTo>
                  <a:pt x="1448474" y="979136"/>
                </a:moveTo>
                <a:lnTo>
                  <a:pt x="1432290" y="930584"/>
                </a:lnTo>
                <a:cubicBezTo>
                  <a:pt x="1429593" y="922492"/>
                  <a:pt x="1426267" y="914583"/>
                  <a:pt x="1424198" y="906308"/>
                </a:cubicBezTo>
                <a:cubicBezTo>
                  <a:pt x="1411969" y="857391"/>
                  <a:pt x="1419622" y="884489"/>
                  <a:pt x="1399922" y="825387"/>
                </a:cubicBezTo>
                <a:cubicBezTo>
                  <a:pt x="1393341" y="805643"/>
                  <a:pt x="1391332" y="792521"/>
                  <a:pt x="1375646" y="776835"/>
                </a:cubicBezTo>
                <a:cubicBezTo>
                  <a:pt x="1368769" y="769958"/>
                  <a:pt x="1358841" y="766877"/>
                  <a:pt x="1351370" y="760651"/>
                </a:cubicBezTo>
                <a:cubicBezTo>
                  <a:pt x="1310960" y="726976"/>
                  <a:pt x="1345481" y="742504"/>
                  <a:pt x="1302817" y="728283"/>
                </a:cubicBezTo>
                <a:cubicBezTo>
                  <a:pt x="1294725" y="722888"/>
                  <a:pt x="1287480" y="715930"/>
                  <a:pt x="1278541" y="712099"/>
                </a:cubicBezTo>
                <a:cubicBezTo>
                  <a:pt x="1246877" y="698529"/>
                  <a:pt x="1230258" y="709581"/>
                  <a:pt x="1197621" y="687823"/>
                </a:cubicBezTo>
                <a:cubicBezTo>
                  <a:pt x="1189529" y="682428"/>
                  <a:pt x="1182821" y="673826"/>
                  <a:pt x="1173345" y="671639"/>
                </a:cubicBezTo>
                <a:cubicBezTo>
                  <a:pt x="1160543" y="668685"/>
                  <a:pt x="999095" y="655770"/>
                  <a:pt x="995320" y="655455"/>
                </a:cubicBezTo>
                <a:cubicBezTo>
                  <a:pt x="984531" y="652758"/>
                  <a:pt x="973857" y="649544"/>
                  <a:pt x="962952" y="647363"/>
                </a:cubicBezTo>
                <a:cubicBezTo>
                  <a:pt x="946863" y="644145"/>
                  <a:pt x="930317" y="643250"/>
                  <a:pt x="914400" y="639271"/>
                </a:cubicBezTo>
                <a:cubicBezTo>
                  <a:pt x="897850" y="635133"/>
                  <a:pt x="865848" y="623087"/>
                  <a:pt x="865848" y="623087"/>
                </a:cubicBezTo>
                <a:cubicBezTo>
                  <a:pt x="857756" y="614995"/>
                  <a:pt x="850363" y="606136"/>
                  <a:pt x="841571" y="598810"/>
                </a:cubicBezTo>
                <a:cubicBezTo>
                  <a:pt x="834100" y="592584"/>
                  <a:pt x="824172" y="589503"/>
                  <a:pt x="817295" y="582626"/>
                </a:cubicBezTo>
                <a:cubicBezTo>
                  <a:pt x="763348" y="528679"/>
                  <a:pt x="841571" y="585323"/>
                  <a:pt x="776835" y="542166"/>
                </a:cubicBezTo>
                <a:cubicBezTo>
                  <a:pt x="771440" y="534074"/>
                  <a:pt x="767528" y="524767"/>
                  <a:pt x="760651" y="517890"/>
                </a:cubicBezTo>
                <a:cubicBezTo>
                  <a:pt x="753774" y="511013"/>
                  <a:pt x="742450" y="509300"/>
                  <a:pt x="736375" y="501706"/>
                </a:cubicBezTo>
                <a:cubicBezTo>
                  <a:pt x="731047" y="495045"/>
                  <a:pt x="732098" y="485059"/>
                  <a:pt x="728283" y="477430"/>
                </a:cubicBezTo>
                <a:cubicBezTo>
                  <a:pt x="714796" y="450457"/>
                  <a:pt x="712099" y="453154"/>
                  <a:pt x="687823" y="436970"/>
                </a:cubicBezTo>
                <a:cubicBezTo>
                  <a:pt x="677034" y="420786"/>
                  <a:pt x="669208" y="402172"/>
                  <a:pt x="655455" y="388418"/>
                </a:cubicBezTo>
                <a:cubicBezTo>
                  <a:pt x="650060" y="383023"/>
                  <a:pt x="644037" y="378191"/>
                  <a:pt x="639271" y="372233"/>
                </a:cubicBezTo>
                <a:cubicBezTo>
                  <a:pt x="598449" y="321204"/>
                  <a:pt x="645972" y="370841"/>
                  <a:pt x="606902" y="331773"/>
                </a:cubicBezTo>
                <a:cubicBezTo>
                  <a:pt x="592838" y="289581"/>
                  <a:pt x="609210" y="322136"/>
                  <a:pt x="574534" y="291313"/>
                </a:cubicBezTo>
                <a:cubicBezTo>
                  <a:pt x="557428" y="276107"/>
                  <a:pt x="547695" y="249999"/>
                  <a:pt x="525982" y="242761"/>
                </a:cubicBezTo>
                <a:cubicBezTo>
                  <a:pt x="517890" y="240064"/>
                  <a:pt x="509162" y="238811"/>
                  <a:pt x="501706" y="234669"/>
                </a:cubicBezTo>
                <a:cubicBezTo>
                  <a:pt x="484703" y="225223"/>
                  <a:pt x="453154" y="202301"/>
                  <a:pt x="453154" y="202301"/>
                </a:cubicBezTo>
                <a:cubicBezTo>
                  <a:pt x="396510" y="204998"/>
                  <a:pt x="339930" y="210393"/>
                  <a:pt x="283221" y="210393"/>
                </a:cubicBezTo>
                <a:cubicBezTo>
                  <a:pt x="122113" y="210393"/>
                  <a:pt x="157898" y="219868"/>
                  <a:pt x="80920" y="194209"/>
                </a:cubicBezTo>
                <a:cubicBezTo>
                  <a:pt x="34540" y="124639"/>
                  <a:pt x="90146" y="212661"/>
                  <a:pt x="56644" y="145656"/>
                </a:cubicBezTo>
                <a:cubicBezTo>
                  <a:pt x="52295" y="136957"/>
                  <a:pt x="44809" y="130079"/>
                  <a:pt x="40460" y="121380"/>
                </a:cubicBezTo>
                <a:cubicBezTo>
                  <a:pt x="36645" y="113751"/>
                  <a:pt x="35728" y="104944"/>
                  <a:pt x="32368" y="97104"/>
                </a:cubicBezTo>
                <a:cubicBezTo>
                  <a:pt x="22696" y="74536"/>
                  <a:pt x="0" y="40742"/>
                  <a:pt x="0" y="16184"/>
                </a:cubicBezTo>
                <a:lnTo>
                  <a:pt x="0" y="0"/>
                </a:lnTo>
              </a:path>
            </a:pathLst>
          </a:custGeom>
          <a:ln w="476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>
            <a:off x="467545" y="1403484"/>
            <a:ext cx="820891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Potenciometrické stanovení vápenatých kationtů iontově selektivními elektrodami</a:t>
            </a:r>
          </a:p>
        </p:txBody>
      </p:sp>
      <p:cxnSp>
        <p:nvCxnSpPr>
          <p:cNvPr id="30" name="Přímá spojovací čára 29"/>
          <p:cNvCxnSpPr/>
          <p:nvPr/>
        </p:nvCxnSpPr>
        <p:spPr>
          <a:xfrm flipH="1">
            <a:off x="2339752" y="4437112"/>
            <a:ext cx="1728192" cy="1152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4211960" y="4211796"/>
            <a:ext cx="4642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Hydrofóbní porézní membrána (PVC) propustná</a:t>
            </a:r>
          </a:p>
          <a:p>
            <a:r>
              <a:rPr lang="cs-CZ" dirty="0"/>
              <a:t>pro Ca</a:t>
            </a:r>
            <a:r>
              <a:rPr lang="cs-CZ" baseline="30000" dirty="0"/>
              <a:t>2+</a:t>
            </a:r>
            <a:r>
              <a:rPr lang="cs-CZ" dirty="0"/>
              <a:t> ionty, ale nepropustná pro vodu</a:t>
            </a:r>
          </a:p>
        </p:txBody>
      </p:sp>
      <p:cxnSp>
        <p:nvCxnSpPr>
          <p:cNvPr id="34" name="Přímá spojovací čára 33"/>
          <p:cNvCxnSpPr/>
          <p:nvPr/>
        </p:nvCxnSpPr>
        <p:spPr>
          <a:xfrm flipH="1">
            <a:off x="2483768" y="3645024"/>
            <a:ext cx="1872208" cy="15121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4545490" y="3429000"/>
            <a:ext cx="409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Membránová kapalina (</a:t>
            </a:r>
            <a:r>
              <a:rPr lang="cs-CZ" sz="1400" dirty="0" err="1"/>
              <a:t>didecylfosforečnan</a:t>
            </a:r>
            <a:r>
              <a:rPr lang="cs-CZ" sz="1400" dirty="0"/>
              <a:t> vápenatý) </a:t>
            </a:r>
          </a:p>
          <a:p>
            <a:r>
              <a:rPr lang="cs-CZ" sz="1400" dirty="0"/>
              <a:t> s vlastnostmi </a:t>
            </a:r>
            <a:r>
              <a:rPr lang="cs-CZ" sz="1400" dirty="0" err="1"/>
              <a:t>ionexu</a:t>
            </a:r>
            <a:r>
              <a:rPr lang="cs-CZ" sz="1400" dirty="0"/>
              <a:t>, rozpouštědlem je dekan-1-</a:t>
            </a:r>
            <a:r>
              <a:rPr lang="cs-CZ" sz="1400" dirty="0" err="1"/>
              <a:t>ol</a:t>
            </a:r>
            <a:r>
              <a:rPr lang="cs-CZ" sz="1400" dirty="0"/>
              <a:t> </a:t>
            </a:r>
          </a:p>
        </p:txBody>
      </p:sp>
      <p:cxnSp>
        <p:nvCxnSpPr>
          <p:cNvPr id="29" name="Přímá spojovací čára 28"/>
          <p:cNvCxnSpPr/>
          <p:nvPr/>
        </p:nvCxnSpPr>
        <p:spPr>
          <a:xfrm flipH="1">
            <a:off x="2123728" y="3140968"/>
            <a:ext cx="1656184" cy="1440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3969426" y="2843644"/>
            <a:ext cx="468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Referenční elektroda z </a:t>
            </a:r>
            <a:r>
              <a:rPr lang="cs-CZ" dirty="0" err="1"/>
              <a:t>AgCl</a:t>
            </a:r>
            <a:r>
              <a:rPr lang="cs-CZ" dirty="0"/>
              <a:t> v </a:t>
            </a:r>
            <a:r>
              <a:rPr lang="cs-CZ" dirty="0" err="1"/>
              <a:t>nasyc</a:t>
            </a:r>
            <a:r>
              <a:rPr lang="cs-CZ" dirty="0"/>
              <a:t>. roztoku </a:t>
            </a:r>
            <a:r>
              <a:rPr lang="cs-CZ" dirty="0" err="1"/>
              <a:t>KCl</a:t>
            </a:r>
            <a:r>
              <a:rPr lang="cs-CZ" dirty="0"/>
              <a:t> </a:t>
            </a:r>
          </a:p>
        </p:txBody>
      </p:sp>
      <p:cxnSp>
        <p:nvCxnSpPr>
          <p:cNvPr id="36" name="Přímá spojovací čára 35"/>
          <p:cNvCxnSpPr>
            <a:endCxn id="27" idx="21"/>
          </p:cNvCxnSpPr>
          <p:nvPr/>
        </p:nvCxnSpPr>
        <p:spPr>
          <a:xfrm flipH="1">
            <a:off x="2580524" y="2348880"/>
            <a:ext cx="1055372" cy="1003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3779912" y="2132856"/>
            <a:ext cx="163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Elektrický kabel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1547664" y="5733256"/>
            <a:ext cx="1135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/>
              <a:t>Místo pro </a:t>
            </a:r>
          </a:p>
          <a:p>
            <a:pPr algn="ctr"/>
            <a:r>
              <a:rPr lang="cs-CZ" sz="1200" b="1" dirty="0"/>
              <a:t>Ca</a:t>
            </a:r>
            <a:r>
              <a:rPr lang="cs-CZ" sz="1200" b="1" baseline="30000" dirty="0"/>
              <a:t>2+</a:t>
            </a:r>
            <a:r>
              <a:rPr lang="cs-CZ" sz="1200" b="1" dirty="0"/>
              <a:t> elektrodu 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2746152" y="5733256"/>
            <a:ext cx="118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/>
              <a:t>Místo pro </a:t>
            </a:r>
          </a:p>
          <a:p>
            <a:pPr algn="ctr"/>
            <a:r>
              <a:rPr lang="cs-CZ" sz="1200" b="1" dirty="0"/>
              <a:t>Mg</a:t>
            </a:r>
            <a:r>
              <a:rPr lang="cs-CZ" sz="1200" b="1" baseline="30000" dirty="0"/>
              <a:t>2+</a:t>
            </a:r>
            <a:r>
              <a:rPr lang="cs-CZ" sz="1200" b="1" dirty="0"/>
              <a:t> elektrodu 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4011291" y="5733256"/>
            <a:ext cx="1012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/>
              <a:t>Místo pro </a:t>
            </a:r>
          </a:p>
          <a:p>
            <a:pPr algn="ctr"/>
            <a:r>
              <a:rPr lang="cs-CZ" sz="1200" b="1" dirty="0"/>
              <a:t>K</a:t>
            </a:r>
            <a:r>
              <a:rPr lang="cs-CZ" sz="1200" b="1" baseline="30000" dirty="0"/>
              <a:t>+</a:t>
            </a:r>
            <a:r>
              <a:rPr lang="cs-CZ" sz="1200" b="1" dirty="0"/>
              <a:t> elektrodu </a:t>
            </a:r>
          </a:p>
        </p:txBody>
      </p:sp>
      <p:sp>
        <p:nvSpPr>
          <p:cNvPr id="45" name="Šipka doprava 44"/>
          <p:cNvSpPr/>
          <p:nvPr/>
        </p:nvSpPr>
        <p:spPr>
          <a:xfrm rot="10800000">
            <a:off x="5364088" y="5733256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ovéPole 45"/>
          <p:cNvSpPr txBox="1"/>
          <p:nvPr/>
        </p:nvSpPr>
        <p:spPr>
          <a:xfrm>
            <a:off x="6012160" y="5795972"/>
            <a:ext cx="203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Tok krve přístrojem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5565800" y="4953942"/>
            <a:ext cx="3326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Na membráně rovnovážná reakce</a:t>
            </a:r>
          </a:p>
          <a:p>
            <a:r>
              <a:rPr lang="cs-CZ" dirty="0">
                <a:solidFill>
                  <a:srgbClr val="FF0000"/>
                </a:solidFill>
              </a:rPr>
              <a:t>      Ca</a:t>
            </a:r>
            <a:r>
              <a:rPr lang="cs-CZ" baseline="30000" dirty="0">
                <a:solidFill>
                  <a:srgbClr val="FF0000"/>
                </a:solidFill>
              </a:rPr>
              <a:t>2+ </a:t>
            </a:r>
            <a:r>
              <a:rPr lang="cs-CZ" dirty="0">
                <a:solidFill>
                  <a:srgbClr val="FF0000"/>
                </a:solidFill>
              </a:rPr>
              <a:t>+ 2 -PO</a:t>
            </a:r>
            <a:r>
              <a:rPr lang="cs-CZ" baseline="-25000" dirty="0">
                <a:solidFill>
                  <a:srgbClr val="FF0000"/>
                </a:solidFill>
              </a:rPr>
              <a:t>2</a:t>
            </a:r>
            <a:r>
              <a:rPr lang="cs-CZ" baseline="30000" dirty="0">
                <a:solidFill>
                  <a:srgbClr val="FF0000"/>
                </a:solidFill>
              </a:rPr>
              <a:t>-</a:t>
            </a:r>
            <a:r>
              <a:rPr lang="cs-CZ" dirty="0">
                <a:solidFill>
                  <a:srgbClr val="FF0000"/>
                </a:solidFill>
              </a:rPr>
              <a:t>  =  Ca(-PO</a:t>
            </a:r>
            <a:r>
              <a:rPr lang="cs-CZ" baseline="-25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)</a:t>
            </a:r>
            <a:r>
              <a:rPr lang="cs-CZ" baseline="-25000" dirty="0">
                <a:solidFill>
                  <a:srgbClr val="FF0000"/>
                </a:solidFill>
              </a:rPr>
              <a:t>2</a:t>
            </a:r>
          </a:p>
          <a:p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6332225" y="1918573"/>
            <a:ext cx="234423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Potenciál elektrody</a:t>
            </a:r>
          </a:p>
          <a:p>
            <a:pPr algn="ctr"/>
            <a:r>
              <a:rPr lang="cs-CZ" dirty="0">
                <a:solidFill>
                  <a:srgbClr val="FF0000"/>
                </a:solidFill>
              </a:rPr>
              <a:t>E = K + (R*T)/2F ln</a:t>
            </a:r>
            <a:r>
              <a:rPr lang="cs-CZ" i="1" dirty="0">
                <a:solidFill>
                  <a:srgbClr val="FF0000"/>
                </a:solidFill>
              </a:rPr>
              <a:t>a</a:t>
            </a:r>
            <a:r>
              <a:rPr lang="cs-CZ" baseline="-25000" dirty="0">
                <a:solidFill>
                  <a:srgbClr val="FF0000"/>
                </a:solidFill>
              </a:rPr>
              <a:t>Ca</a:t>
            </a:r>
            <a:r>
              <a:rPr lang="cs-CZ" baseline="30000" dirty="0">
                <a:solidFill>
                  <a:srgbClr val="FF0000"/>
                </a:solidFill>
              </a:rPr>
              <a:t>2+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0078" t="44200" r="52518" b="21361"/>
          <a:stretch>
            <a:fillRect/>
          </a:stretch>
        </p:blipFill>
        <p:spPr bwMode="auto">
          <a:xfrm>
            <a:off x="179512" y="1916832"/>
            <a:ext cx="152797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lipsa 11"/>
          <p:cNvSpPr/>
          <p:nvPr/>
        </p:nvSpPr>
        <p:spPr>
          <a:xfrm>
            <a:off x="1619672" y="5445224"/>
            <a:ext cx="936104" cy="216024"/>
          </a:xfrm>
          <a:prstGeom prst="ellipse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1135276-E6DF-4DEB-B4F4-0CEDDAEEC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09"/>
    </mc:Choice>
    <mc:Fallback>
      <p:transition spd="slow" advTm="9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rgbClr val="FFC000">
              <a:alpha val="32000"/>
            </a:srgb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hyper (↑) a hypoglykémie (↓)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-118864" y="1268760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Velmi časté 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107504" y="2070000"/>
            <a:ext cx="3096344" cy="3951288"/>
          </a:xfrm>
        </p:spPr>
        <p:txBody>
          <a:bodyPr/>
          <a:lstStyle/>
          <a:p>
            <a:r>
              <a:rPr lang="cs-CZ" i="1" dirty="0" err="1"/>
              <a:t>mitoxantron</a:t>
            </a:r>
            <a:r>
              <a:rPr lang="cs-CZ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↑</a:t>
            </a:r>
            <a:r>
              <a:rPr lang="cs-CZ" dirty="0"/>
              <a:t>)</a:t>
            </a:r>
          </a:p>
          <a:p>
            <a:r>
              <a:rPr lang="cs-CZ" b="1" i="1" dirty="0" err="1"/>
              <a:t>busulfan</a:t>
            </a:r>
            <a:r>
              <a:rPr lang="cs-CZ" b="1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↑</a:t>
            </a:r>
            <a:r>
              <a:rPr lang="cs-CZ" b="1" dirty="0"/>
              <a:t>)</a:t>
            </a:r>
          </a:p>
          <a:p>
            <a:r>
              <a:rPr lang="cs-CZ" b="1" i="1" dirty="0"/>
              <a:t>teofylin</a:t>
            </a:r>
            <a:r>
              <a:rPr lang="cs-CZ" b="1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↑</a:t>
            </a:r>
            <a:r>
              <a:rPr lang="cs-CZ" b="1" dirty="0"/>
              <a:t>)</a:t>
            </a:r>
          </a:p>
          <a:p>
            <a:r>
              <a:rPr lang="cs-CZ" b="1" i="1" dirty="0" err="1"/>
              <a:t>mykofenolová</a:t>
            </a:r>
            <a:r>
              <a:rPr lang="cs-CZ" b="1" i="1" dirty="0"/>
              <a:t> k.</a:t>
            </a:r>
            <a:r>
              <a:rPr lang="cs-CZ" b="1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↑)</a:t>
            </a:r>
            <a:endParaRPr lang="cs-CZ" b="1" dirty="0"/>
          </a:p>
          <a:p>
            <a:r>
              <a:rPr lang="cs-CZ" b="1" i="1" dirty="0" err="1"/>
              <a:t>takrolimus</a:t>
            </a:r>
            <a:r>
              <a:rPr lang="cs-CZ" b="1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↑)</a:t>
            </a:r>
            <a:endParaRPr lang="cs-CZ" b="1" dirty="0"/>
          </a:p>
        </p:txBody>
      </p:sp>
      <p:sp>
        <p:nvSpPr>
          <p:cNvPr id="17" name="Zástupný symbol pro text 10"/>
          <p:cNvSpPr>
            <a:spLocks noGrp="1"/>
          </p:cNvSpPr>
          <p:nvPr>
            <p:ph type="body" idx="1"/>
          </p:nvPr>
        </p:nvSpPr>
        <p:spPr>
          <a:xfrm>
            <a:off x="2843808" y="1268760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Časté</a:t>
            </a:r>
          </a:p>
        </p:txBody>
      </p:sp>
      <p:sp>
        <p:nvSpPr>
          <p:cNvPr id="18" name="Zástupný symbol pro obsah 11"/>
          <p:cNvSpPr>
            <a:spLocks noGrp="1"/>
          </p:cNvSpPr>
          <p:nvPr>
            <p:ph sz="half" idx="2"/>
          </p:nvPr>
        </p:nvSpPr>
        <p:spPr>
          <a:xfrm>
            <a:off x="3193504" y="2070000"/>
            <a:ext cx="2890664" cy="3951288"/>
          </a:xfrm>
        </p:spPr>
        <p:txBody>
          <a:bodyPr/>
          <a:lstStyle/>
          <a:p>
            <a:r>
              <a:rPr lang="cs-CZ" b="1" i="1" dirty="0" err="1"/>
              <a:t>furosemid</a:t>
            </a:r>
            <a:r>
              <a:rPr lang="cs-CZ" b="1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↑</a:t>
            </a:r>
            <a:r>
              <a:rPr lang="cs-CZ" b="1" dirty="0"/>
              <a:t>)</a:t>
            </a:r>
          </a:p>
          <a:p>
            <a:r>
              <a:rPr lang="cs-CZ" b="1" i="1" dirty="0" err="1"/>
              <a:t>amfotericin</a:t>
            </a:r>
            <a:r>
              <a:rPr lang="cs-CZ" b="1" i="1" dirty="0"/>
              <a:t> B</a:t>
            </a:r>
            <a:r>
              <a:rPr lang="cs-CZ" b="1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↑)</a:t>
            </a:r>
            <a:endParaRPr lang="cs-CZ" b="1" dirty="0"/>
          </a:p>
          <a:p>
            <a:r>
              <a:rPr lang="cs-CZ" i="1" dirty="0" err="1"/>
              <a:t>hydrochlorothiazid</a:t>
            </a:r>
            <a:r>
              <a:rPr lang="cs-CZ" dirty="0"/>
              <a:t> (</a:t>
            </a:r>
            <a:r>
              <a:rPr lang="cs-CZ" dirty="0">
                <a:latin typeface="Arial" pitchFamily="34" charset="0"/>
                <a:cs typeface="Arial" pitchFamily="34" charset="0"/>
              </a:rPr>
              <a:t>↓</a:t>
            </a:r>
            <a:r>
              <a:rPr lang="cs-CZ" dirty="0"/>
              <a:t>)</a:t>
            </a:r>
          </a:p>
          <a:p>
            <a:r>
              <a:rPr lang="cs-CZ" i="1" dirty="0"/>
              <a:t>insulin</a:t>
            </a:r>
            <a:r>
              <a:rPr lang="cs-CZ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↓</a:t>
            </a:r>
            <a:r>
              <a:rPr lang="cs-CZ" dirty="0"/>
              <a:t>)</a:t>
            </a:r>
          </a:p>
          <a:p>
            <a:r>
              <a:rPr lang="cs-CZ" i="1" dirty="0" err="1"/>
              <a:t>cytarabin</a:t>
            </a:r>
            <a:r>
              <a:rPr lang="cs-CZ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↓</a:t>
            </a:r>
            <a:r>
              <a:rPr lang="cs-CZ" dirty="0"/>
              <a:t>)</a:t>
            </a:r>
          </a:p>
          <a:p>
            <a:r>
              <a:rPr lang="cs-CZ" i="1" dirty="0" err="1"/>
              <a:t>glibenklamid</a:t>
            </a:r>
            <a:r>
              <a:rPr lang="cs-CZ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↓</a:t>
            </a:r>
            <a:r>
              <a:rPr lang="cs-CZ" dirty="0"/>
              <a:t>)</a:t>
            </a:r>
          </a:p>
          <a:p>
            <a:r>
              <a:rPr lang="cs-CZ" i="1" dirty="0" err="1"/>
              <a:t>metformin</a:t>
            </a:r>
            <a:r>
              <a:rPr lang="cs-CZ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↓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19" name="Zástupný symbol pro text 10"/>
          <p:cNvSpPr>
            <a:spLocks noGrp="1"/>
          </p:cNvSpPr>
          <p:nvPr>
            <p:ph type="body" idx="1"/>
          </p:nvPr>
        </p:nvSpPr>
        <p:spPr>
          <a:xfrm>
            <a:off x="6012160" y="1268760"/>
            <a:ext cx="2890664" cy="6397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Méně časté, vzácné </a:t>
            </a:r>
          </a:p>
        </p:txBody>
      </p:sp>
      <p:sp>
        <p:nvSpPr>
          <p:cNvPr id="20" name="Zástupný symbol pro obsah 11"/>
          <p:cNvSpPr>
            <a:spLocks noGrp="1"/>
          </p:cNvSpPr>
          <p:nvPr>
            <p:ph sz="half" idx="2"/>
          </p:nvPr>
        </p:nvSpPr>
        <p:spPr>
          <a:xfrm>
            <a:off x="6289848" y="2070000"/>
            <a:ext cx="2890664" cy="3951288"/>
          </a:xfrm>
        </p:spPr>
        <p:txBody>
          <a:bodyPr/>
          <a:lstStyle/>
          <a:p>
            <a:r>
              <a:rPr lang="cs-CZ" i="1" dirty="0" err="1"/>
              <a:t>prednisolon</a:t>
            </a:r>
            <a:r>
              <a:rPr lang="cs-CZ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↑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endParaRPr lang="cs-CZ" dirty="0"/>
          </a:p>
          <a:p>
            <a:r>
              <a:rPr lang="cs-CZ" i="1" dirty="0" err="1"/>
              <a:t>gabapentin</a:t>
            </a:r>
            <a:r>
              <a:rPr lang="cs-CZ" dirty="0"/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↑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cs-CZ" i="1" dirty="0" err="1"/>
              <a:t>propranolol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↓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endParaRPr lang="cs-CZ" dirty="0"/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582465A-61D9-45F5-9201-A597164BC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92"/>
    </mc:Choice>
    <mc:Fallback>
      <p:transition spd="slow" advTm="6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  <a:solidFill>
            <a:srgbClr val="FFC000">
              <a:alpha val="32000"/>
            </a:srgbClr>
          </a:solidFill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 – poruchy metabolismu kyseliny močové</a:t>
            </a:r>
          </a:p>
        </p:txBody>
      </p:sp>
      <p:sp>
        <p:nvSpPr>
          <p:cNvPr id="17" name="Zástupný symbol pro text 10"/>
          <p:cNvSpPr>
            <a:spLocks noGrp="1"/>
          </p:cNvSpPr>
          <p:nvPr>
            <p:ph type="body" idx="1"/>
          </p:nvPr>
        </p:nvSpPr>
        <p:spPr>
          <a:xfrm>
            <a:off x="2627784" y="1268760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Časté</a:t>
            </a:r>
          </a:p>
        </p:txBody>
      </p:sp>
      <p:sp>
        <p:nvSpPr>
          <p:cNvPr id="18" name="Zástupný symbol pro obsah 11"/>
          <p:cNvSpPr>
            <a:spLocks noGrp="1"/>
          </p:cNvSpPr>
          <p:nvPr>
            <p:ph sz="half" idx="2"/>
          </p:nvPr>
        </p:nvSpPr>
        <p:spPr>
          <a:xfrm>
            <a:off x="3049488" y="1988840"/>
            <a:ext cx="2890664" cy="3951288"/>
          </a:xfrm>
        </p:spPr>
        <p:txBody>
          <a:bodyPr/>
          <a:lstStyle/>
          <a:p>
            <a:r>
              <a:rPr lang="cs-CZ" i="1" dirty="0" err="1"/>
              <a:t>furosemid</a:t>
            </a:r>
            <a:r>
              <a:rPr lang="cs-CZ" i="1" dirty="0"/>
              <a:t> </a:t>
            </a:r>
          </a:p>
          <a:p>
            <a:r>
              <a:rPr lang="cs-CZ" i="1" dirty="0" err="1"/>
              <a:t>hydrochlorothiazid</a:t>
            </a:r>
            <a:r>
              <a:rPr lang="cs-CZ" i="1" dirty="0"/>
              <a:t> </a:t>
            </a:r>
          </a:p>
          <a:p>
            <a:r>
              <a:rPr lang="cs-CZ" i="1" dirty="0" err="1"/>
              <a:t>dasatinib</a:t>
            </a:r>
            <a:endParaRPr lang="cs-CZ" i="1" dirty="0"/>
          </a:p>
          <a:p>
            <a:r>
              <a:rPr lang="cs-CZ" i="1" dirty="0" err="1"/>
              <a:t>pyrazinamid</a:t>
            </a:r>
            <a:endParaRPr lang="cs-CZ" i="1" dirty="0"/>
          </a:p>
          <a:p>
            <a:r>
              <a:rPr lang="cs-CZ" i="1" dirty="0" err="1"/>
              <a:t>sertralin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↓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19" name="Zástupný symbol pro text 10"/>
          <p:cNvSpPr>
            <a:spLocks noGrp="1"/>
          </p:cNvSpPr>
          <p:nvPr>
            <p:ph type="body" idx="1"/>
          </p:nvPr>
        </p:nvSpPr>
        <p:spPr>
          <a:xfrm>
            <a:off x="5940152" y="1268760"/>
            <a:ext cx="2890664" cy="6397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Méně časté, vzácné</a:t>
            </a:r>
          </a:p>
        </p:txBody>
      </p:sp>
      <p:sp>
        <p:nvSpPr>
          <p:cNvPr id="20" name="Zástupný symbol pro obsah 11"/>
          <p:cNvSpPr>
            <a:spLocks noGrp="1"/>
          </p:cNvSpPr>
          <p:nvPr>
            <p:ph sz="half" idx="2"/>
          </p:nvPr>
        </p:nvSpPr>
        <p:spPr>
          <a:xfrm>
            <a:off x="6156176" y="1988840"/>
            <a:ext cx="2890664" cy="3951288"/>
          </a:xfrm>
        </p:spPr>
        <p:txBody>
          <a:bodyPr/>
          <a:lstStyle/>
          <a:p>
            <a:r>
              <a:rPr lang="cs-CZ" i="1" dirty="0" err="1"/>
              <a:t>klomipramin</a:t>
            </a:r>
            <a:endParaRPr lang="cs-CZ" i="1" dirty="0"/>
          </a:p>
          <a:p>
            <a:r>
              <a:rPr lang="cs-CZ" i="1" dirty="0" err="1"/>
              <a:t>olanzapin</a:t>
            </a:r>
            <a:endParaRPr lang="cs-CZ" i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7" name="Obdélník 26"/>
          <p:cNvSpPr/>
          <p:nvPr/>
        </p:nvSpPr>
        <p:spPr>
          <a:xfrm>
            <a:off x="467544" y="486916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Při koncentracích kyseliny močové v séru  &gt; 700 </a:t>
            </a:r>
            <a:r>
              <a:rPr lang="cs-CZ" dirty="0" err="1"/>
              <a:t>umol</a:t>
            </a:r>
            <a:r>
              <a:rPr lang="cs-CZ" dirty="0"/>
              <a:t>/l hrozí </a:t>
            </a:r>
            <a:r>
              <a:rPr lang="cs-CZ" b="1" dirty="0"/>
              <a:t>urátová nefrolitiáza</a:t>
            </a:r>
            <a:r>
              <a:rPr lang="cs-CZ" dirty="0"/>
              <a:t>, která  může vést k renálnímu selhání a urémii 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67544" y="551723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Při snížených koncentracích kyseliny močové v séru  (léčba dny, kyselina acetylsalicylová nad 3 g/d) žádné závažnější důsledky nehrozí  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 l="21012" t="34710" r="54538" b="18344"/>
          <a:stretch>
            <a:fillRect/>
          </a:stretch>
        </p:blipFill>
        <p:spPr bwMode="auto">
          <a:xfrm>
            <a:off x="827584" y="2132856"/>
            <a:ext cx="1800200" cy="19442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ovéPole 25"/>
          <p:cNvSpPr txBox="1"/>
          <p:nvPr/>
        </p:nvSpPr>
        <p:spPr>
          <a:xfrm>
            <a:off x="683568" y="1772816"/>
            <a:ext cx="2147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Krystal k. močové v urátové drti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259632" y="4077072"/>
            <a:ext cx="1025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www.</a:t>
            </a:r>
            <a:r>
              <a:rPr lang="cs-CZ" sz="1200" dirty="0" err="1"/>
              <a:t>sekk.cz</a:t>
            </a:r>
            <a:endParaRPr lang="cs-CZ" sz="12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79249CC-7DB8-4645-9656-B336A8BA8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77"/>
    </mc:Choice>
    <mc:Fallback>
      <p:transition spd="slow" advTm="8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chemeClr val="accent2">
              <a:lumMod val="40000"/>
              <a:lumOff val="60000"/>
              <a:alpha val="32000"/>
            </a:schemeClr>
          </a:solidFill>
          <a:ln w="19050">
            <a:noFill/>
          </a:ln>
        </p:spPr>
        <p:txBody>
          <a:bodyPr>
            <a:normAutofit/>
          </a:bodyPr>
          <a:lstStyle/>
          <a:p>
            <a:r>
              <a:rPr lang="cs-CZ" sz="3200" b="1" dirty="0">
                <a:latin typeface="Arial" pitchFamily="34" charset="0"/>
                <a:cs typeface="Arial" pitchFamily="34" charset="0"/>
              </a:rPr>
              <a:t>Laboratorní analyty pro diagnostiku a sledování NTÚ– změny vlastností krve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2977480" y="1268760"/>
            <a:ext cx="2890664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cs-CZ" dirty="0"/>
              <a:t>Frekvence velmi častá</a:t>
            </a:r>
          </a:p>
        </p:txBody>
      </p:sp>
      <p:sp>
        <p:nvSpPr>
          <p:cNvPr id="17" name="Zástupný symbol pro text 10"/>
          <p:cNvSpPr>
            <a:spLocks noGrp="1"/>
          </p:cNvSpPr>
          <p:nvPr>
            <p:ph type="body" idx="1"/>
          </p:nvPr>
        </p:nvSpPr>
        <p:spPr>
          <a:xfrm>
            <a:off x="6073824" y="1268760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Frekvence častá </a:t>
            </a:r>
          </a:p>
        </p:txBody>
      </p:sp>
      <p:sp>
        <p:nvSpPr>
          <p:cNvPr id="19" name="Zástupný symbol pro text 10"/>
          <p:cNvSpPr>
            <a:spLocks noGrp="1"/>
          </p:cNvSpPr>
          <p:nvPr>
            <p:ph type="body" idx="1"/>
          </p:nvPr>
        </p:nvSpPr>
        <p:spPr>
          <a:xfrm>
            <a:off x="-478904" y="1268760"/>
            <a:ext cx="2890664" cy="639762"/>
          </a:xfrm>
        </p:spPr>
        <p:txBody>
          <a:bodyPr/>
          <a:lstStyle/>
          <a:p>
            <a:pPr algn="ctr"/>
            <a:r>
              <a:rPr lang="cs-CZ" dirty="0"/>
              <a:t>Typ NTÚ</a:t>
            </a:r>
          </a:p>
        </p:txBody>
      </p:sp>
      <p:sp>
        <p:nvSpPr>
          <p:cNvPr id="20" name="Zástupný symbol pro obsah 11"/>
          <p:cNvSpPr>
            <a:spLocks noGrp="1"/>
          </p:cNvSpPr>
          <p:nvPr>
            <p:ph sz="half" idx="2"/>
          </p:nvPr>
        </p:nvSpPr>
        <p:spPr>
          <a:xfrm>
            <a:off x="323528" y="2132856"/>
            <a:ext cx="8712968" cy="4536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Krvácení                           </a:t>
            </a:r>
            <a:r>
              <a:rPr lang="cs-CZ" i="1" dirty="0"/>
              <a:t>acetylsalicylová k.               heparin, kumariny</a:t>
            </a:r>
          </a:p>
          <a:p>
            <a:pPr>
              <a:buNone/>
            </a:pPr>
            <a:r>
              <a:rPr lang="cs-CZ" dirty="0"/>
              <a:t>Trombocytopenie           </a:t>
            </a:r>
            <a:r>
              <a:rPr lang="cs-CZ" i="1" dirty="0" err="1"/>
              <a:t>dasatinib</a:t>
            </a:r>
            <a:r>
              <a:rPr lang="cs-CZ" i="1" dirty="0"/>
              <a:t>                               heparin</a:t>
            </a:r>
          </a:p>
          <a:p>
            <a:pPr>
              <a:buNone/>
            </a:pPr>
            <a:r>
              <a:rPr lang="cs-CZ" dirty="0"/>
              <a:t>Leukopenie</a:t>
            </a:r>
            <a:r>
              <a:rPr lang="cs-CZ" i="1" dirty="0"/>
              <a:t>  </a:t>
            </a:r>
            <a:r>
              <a:rPr lang="cs-CZ" dirty="0"/>
              <a:t>                    </a:t>
            </a:r>
            <a:r>
              <a:rPr lang="cs-CZ" i="1" dirty="0" err="1"/>
              <a:t>metotrexát</a:t>
            </a:r>
            <a:r>
              <a:rPr lang="cs-CZ" i="1" dirty="0"/>
              <a:t>                            </a:t>
            </a:r>
            <a:r>
              <a:rPr lang="cs-CZ" i="1" dirty="0" err="1"/>
              <a:t>klozapin</a:t>
            </a:r>
            <a:endParaRPr lang="cs-CZ" i="1" dirty="0"/>
          </a:p>
          <a:p>
            <a:pPr>
              <a:buNone/>
            </a:pPr>
            <a:r>
              <a:rPr lang="cs-CZ" dirty="0"/>
              <a:t>Hemolytická anémie      </a:t>
            </a:r>
            <a:r>
              <a:rPr lang="cs-CZ" i="1" dirty="0" err="1"/>
              <a:t>cefalosporiny</a:t>
            </a:r>
            <a:r>
              <a:rPr lang="cs-CZ" i="1" dirty="0"/>
              <a:t>                       </a:t>
            </a:r>
            <a:r>
              <a:rPr lang="cs-CZ" i="1" dirty="0" err="1"/>
              <a:t>methyldopa</a:t>
            </a:r>
            <a:endParaRPr lang="cs-CZ" i="1" dirty="0"/>
          </a:p>
          <a:p>
            <a:pPr>
              <a:buNone/>
            </a:pPr>
            <a:r>
              <a:rPr lang="cs-CZ" dirty="0"/>
              <a:t>Agranulocytóza               </a:t>
            </a:r>
            <a:r>
              <a:rPr lang="cs-CZ" i="1" dirty="0" err="1"/>
              <a:t>vinorelbin</a:t>
            </a:r>
            <a:r>
              <a:rPr lang="cs-CZ" i="1" dirty="0"/>
              <a:t>                             </a:t>
            </a:r>
            <a:r>
              <a:rPr lang="cs-CZ" i="1" dirty="0" err="1"/>
              <a:t>zidovudin</a:t>
            </a:r>
            <a:endParaRPr lang="cs-CZ" i="1" dirty="0"/>
          </a:p>
          <a:p>
            <a:pPr>
              <a:buNone/>
            </a:pPr>
            <a:r>
              <a:rPr lang="cs-CZ" dirty="0"/>
              <a:t>Hematurie                        </a:t>
            </a:r>
            <a:r>
              <a:rPr lang="cs-CZ" i="1" dirty="0" err="1"/>
              <a:t>amfotericin</a:t>
            </a:r>
            <a:r>
              <a:rPr lang="cs-CZ" i="1" dirty="0"/>
              <a:t> B                       </a:t>
            </a:r>
            <a:r>
              <a:rPr lang="cs-CZ" i="1" dirty="0" err="1"/>
              <a:t>galantamin</a:t>
            </a:r>
            <a:endParaRPr lang="cs-CZ" i="1" dirty="0"/>
          </a:p>
          <a:p>
            <a:pPr>
              <a:buNone/>
            </a:pPr>
            <a:r>
              <a:rPr lang="cs-CZ" dirty="0"/>
              <a:t>Trombóza                          </a:t>
            </a:r>
            <a:r>
              <a:rPr lang="cs-CZ" i="1" dirty="0" err="1"/>
              <a:t>busulfan</a:t>
            </a:r>
            <a:r>
              <a:rPr lang="cs-CZ" i="1" dirty="0"/>
              <a:t>                                </a:t>
            </a:r>
            <a:r>
              <a:rPr lang="cs-CZ" i="1" dirty="0" err="1"/>
              <a:t>anastrozol</a:t>
            </a:r>
            <a:endParaRPr lang="cs-CZ" i="1" dirty="0"/>
          </a:p>
          <a:p>
            <a:pPr>
              <a:buNone/>
            </a:pPr>
            <a:r>
              <a:rPr lang="cs-CZ" dirty="0"/>
              <a:t>Leukocytóza                     </a:t>
            </a:r>
            <a:r>
              <a:rPr lang="cs-CZ" i="1" dirty="0" err="1"/>
              <a:t>mykofenolová</a:t>
            </a:r>
            <a:r>
              <a:rPr lang="cs-CZ" i="1" dirty="0"/>
              <a:t> k.                  </a:t>
            </a:r>
            <a:r>
              <a:rPr lang="cs-CZ" i="1" dirty="0" err="1"/>
              <a:t>lorazepam</a:t>
            </a:r>
            <a:r>
              <a:rPr lang="cs-CZ" dirty="0"/>
              <a:t>				</a:t>
            </a:r>
          </a:p>
        </p:txBody>
      </p:sp>
      <p:cxnSp>
        <p:nvCxnSpPr>
          <p:cNvPr id="27" name="Přímá spojovací čára 26"/>
          <p:cNvCxnSpPr/>
          <p:nvPr/>
        </p:nvCxnSpPr>
        <p:spPr>
          <a:xfrm>
            <a:off x="323528" y="1988840"/>
            <a:ext cx="8280920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90AB862-B4D1-44CC-AF4E-8C588AA91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71"/>
    </mc:Choice>
    <mc:Fallback>
      <p:transition spd="slow" advTm="9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3.gstatic.com/images?q=tbn:ANd9GcSmNKGMKXtbm_DCF7-sdAcSxGU409OSqSlLSRTl9hjQyjGWZb1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-1"/>
            <a:ext cx="9144000" cy="68228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2636912"/>
            <a:ext cx="8229600" cy="1143000"/>
          </a:xfrm>
          <a:solidFill>
            <a:schemeClr val="accent2">
              <a:lumMod val="40000"/>
              <a:lumOff val="60000"/>
              <a:alpha val="32000"/>
            </a:schemeClr>
          </a:solidFill>
          <a:ln w="19050">
            <a:noFill/>
          </a:ln>
        </p:spPr>
        <p:txBody>
          <a:bodyPr>
            <a:normAutofit/>
          </a:bodyPr>
          <a:lstStyle/>
          <a:p>
            <a:r>
              <a:rPr lang="cs-CZ" sz="5400" b="1" dirty="0">
                <a:latin typeface="Arial" pitchFamily="34" charset="0"/>
                <a:cs typeface="Arial" pitchFamily="34" charset="0"/>
              </a:rPr>
              <a:t>Děkuji za pozornost !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F2F035E-E3C0-424D-A235-1A1F4AB42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07"/>
    </mc:Choice>
    <mc:Fallback>
      <p:transition spd="slow" advTm="48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Organizační a metodické třídění klinických laboratoří v ČR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2458616" cy="779561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cs-CZ" sz="2000" dirty="0"/>
              <a:t>Biologický </a:t>
            </a:r>
          </a:p>
          <a:p>
            <a:pPr algn="ctr"/>
            <a:r>
              <a:rPr lang="cs-CZ" sz="2000" dirty="0"/>
              <a:t>materiál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57200" y="2708921"/>
            <a:ext cx="2458616" cy="37947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2000" b="1" dirty="0"/>
              <a:t>Periferní krev</a:t>
            </a:r>
          </a:p>
          <a:p>
            <a:pPr algn="ctr">
              <a:buNone/>
            </a:pPr>
            <a:r>
              <a:rPr lang="cs-CZ" sz="2000" b="1" dirty="0"/>
              <a:t>Sérum nebo plazma</a:t>
            </a:r>
          </a:p>
          <a:p>
            <a:pPr algn="ctr">
              <a:buNone/>
            </a:pPr>
            <a:r>
              <a:rPr lang="cs-CZ" sz="2000" b="1" dirty="0"/>
              <a:t>Kostní dřeň</a:t>
            </a:r>
          </a:p>
          <a:p>
            <a:pPr algn="ctr">
              <a:buNone/>
            </a:pPr>
            <a:r>
              <a:rPr lang="cs-CZ" sz="2000" b="1" dirty="0"/>
              <a:t>Moč</a:t>
            </a:r>
          </a:p>
          <a:p>
            <a:pPr algn="ctr">
              <a:buNone/>
            </a:pPr>
            <a:r>
              <a:rPr lang="cs-CZ" sz="2000" b="1" dirty="0"/>
              <a:t>Sliny, pot, punktát</a:t>
            </a:r>
          </a:p>
          <a:p>
            <a:pPr algn="ctr">
              <a:buNone/>
            </a:pPr>
            <a:r>
              <a:rPr lang="cs-CZ" sz="2000" b="1" dirty="0"/>
              <a:t>Stolice</a:t>
            </a:r>
          </a:p>
          <a:p>
            <a:pPr algn="ctr">
              <a:buNone/>
            </a:pPr>
            <a:r>
              <a:rPr lang="cs-CZ" sz="2000" b="1" dirty="0"/>
              <a:t>Nativní tkáň</a:t>
            </a:r>
          </a:p>
          <a:p>
            <a:pPr algn="ctr">
              <a:buNone/>
            </a:pPr>
            <a:r>
              <a:rPr lang="cs-CZ" sz="2000" b="1" dirty="0"/>
              <a:t>Fixovaná tkáň</a:t>
            </a:r>
          </a:p>
          <a:p>
            <a:endParaRPr lang="cs-CZ" dirty="0"/>
          </a:p>
        </p:txBody>
      </p:sp>
      <p:sp>
        <p:nvSpPr>
          <p:cNvPr id="15" name="Zástupný symbol pro text 5"/>
          <p:cNvSpPr>
            <a:spLocks noGrp="1"/>
          </p:cNvSpPr>
          <p:nvPr>
            <p:ph type="body" idx="1"/>
          </p:nvPr>
        </p:nvSpPr>
        <p:spPr>
          <a:xfrm>
            <a:off x="3337520" y="1772816"/>
            <a:ext cx="2458616" cy="779561"/>
          </a:xfr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cs-CZ" sz="2000" dirty="0"/>
              <a:t>Typ </a:t>
            </a:r>
          </a:p>
          <a:p>
            <a:pPr algn="ctr"/>
            <a:r>
              <a:rPr lang="cs-CZ" sz="2000" dirty="0"/>
              <a:t>vyšetření</a:t>
            </a:r>
          </a:p>
        </p:txBody>
      </p:sp>
      <p:sp>
        <p:nvSpPr>
          <p:cNvPr id="16" name="Zástupný symbol pro obsah 2"/>
          <p:cNvSpPr>
            <a:spLocks noGrp="1"/>
          </p:cNvSpPr>
          <p:nvPr>
            <p:ph sz="half" idx="2"/>
          </p:nvPr>
        </p:nvSpPr>
        <p:spPr>
          <a:xfrm>
            <a:off x="3337520" y="2708921"/>
            <a:ext cx="2458616" cy="37947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2000" b="1" dirty="0"/>
              <a:t>Spektrofotometrie</a:t>
            </a:r>
          </a:p>
          <a:p>
            <a:pPr algn="ctr">
              <a:buNone/>
            </a:pPr>
            <a:r>
              <a:rPr lang="cs-CZ" sz="2000" b="1" dirty="0"/>
              <a:t>Elektrochemie</a:t>
            </a:r>
          </a:p>
          <a:p>
            <a:pPr algn="ctr">
              <a:buNone/>
            </a:pPr>
            <a:r>
              <a:rPr lang="cs-CZ" sz="2000" b="1" dirty="0"/>
              <a:t>HPLC</a:t>
            </a:r>
          </a:p>
          <a:p>
            <a:pPr algn="ctr">
              <a:buNone/>
            </a:pPr>
            <a:r>
              <a:rPr lang="cs-CZ" sz="2000" b="1" dirty="0"/>
              <a:t>Atomová absorpce</a:t>
            </a:r>
          </a:p>
          <a:p>
            <a:pPr algn="ctr">
              <a:buNone/>
            </a:pPr>
            <a:r>
              <a:rPr lang="cs-CZ" sz="2000" b="1" dirty="0" err="1"/>
              <a:t>Cytometrie</a:t>
            </a:r>
            <a:endParaRPr lang="cs-CZ" sz="2000" b="1" dirty="0"/>
          </a:p>
          <a:p>
            <a:pPr algn="ctr">
              <a:buNone/>
            </a:pPr>
            <a:r>
              <a:rPr lang="cs-CZ" sz="2000" b="1" dirty="0"/>
              <a:t>Imunochemie</a:t>
            </a:r>
          </a:p>
          <a:p>
            <a:pPr algn="ctr">
              <a:buNone/>
            </a:pPr>
            <a:r>
              <a:rPr lang="cs-CZ" sz="2000" b="1" dirty="0"/>
              <a:t>DNA diagnostika</a:t>
            </a:r>
          </a:p>
          <a:p>
            <a:pPr algn="ctr">
              <a:buNone/>
            </a:pPr>
            <a:r>
              <a:rPr lang="cs-CZ" sz="2000" b="1" dirty="0"/>
              <a:t>Mikroskopie</a:t>
            </a:r>
          </a:p>
          <a:p>
            <a:pPr algn="ctr">
              <a:buNone/>
            </a:pPr>
            <a:endParaRPr lang="cs-CZ" sz="2000" b="1" dirty="0"/>
          </a:p>
          <a:p>
            <a:pPr algn="ctr">
              <a:buNone/>
            </a:pPr>
            <a:endParaRPr lang="cs-CZ" sz="2000" b="1" dirty="0"/>
          </a:p>
          <a:p>
            <a:endParaRPr lang="cs-CZ" dirty="0"/>
          </a:p>
        </p:txBody>
      </p:sp>
      <p:sp>
        <p:nvSpPr>
          <p:cNvPr id="17" name="Zástupný symbol pro text 5"/>
          <p:cNvSpPr>
            <a:spLocks noGrp="1"/>
          </p:cNvSpPr>
          <p:nvPr>
            <p:ph type="body" idx="1"/>
          </p:nvPr>
        </p:nvSpPr>
        <p:spPr>
          <a:xfrm>
            <a:off x="6217840" y="1772816"/>
            <a:ext cx="2458616" cy="779561"/>
          </a:xfrm>
          <a:gradFill flip="none" rotWithShape="1">
            <a:gsLst>
              <a:gs pos="0">
                <a:srgbClr val="FFFF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 r="-100000" b="-100000"/>
          </a:gradFill>
          <a:ln w="19050"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cs-CZ" sz="2000" dirty="0"/>
              <a:t>Klinická </a:t>
            </a:r>
          </a:p>
          <a:p>
            <a:pPr algn="ctr"/>
            <a:r>
              <a:rPr lang="cs-CZ" sz="2000" dirty="0"/>
              <a:t>laboratoř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sz="half" idx="2"/>
          </p:nvPr>
        </p:nvSpPr>
        <p:spPr>
          <a:xfrm>
            <a:off x="6217840" y="2708921"/>
            <a:ext cx="2458616" cy="37947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2000" b="1" dirty="0"/>
              <a:t>Biochemie</a:t>
            </a:r>
          </a:p>
          <a:p>
            <a:pPr algn="ctr">
              <a:buNone/>
            </a:pPr>
            <a:r>
              <a:rPr lang="cs-CZ" sz="2000" b="1" dirty="0"/>
              <a:t>Hematologie</a:t>
            </a:r>
          </a:p>
          <a:p>
            <a:pPr algn="ctr">
              <a:buNone/>
            </a:pPr>
            <a:r>
              <a:rPr lang="cs-CZ" sz="2000" b="1" dirty="0"/>
              <a:t>Imunologie</a:t>
            </a:r>
          </a:p>
          <a:p>
            <a:pPr algn="ctr">
              <a:buNone/>
            </a:pPr>
            <a:r>
              <a:rPr lang="cs-CZ" sz="2000" b="1" dirty="0"/>
              <a:t>Genetika</a:t>
            </a:r>
          </a:p>
          <a:p>
            <a:pPr algn="ctr">
              <a:buNone/>
            </a:pPr>
            <a:r>
              <a:rPr lang="cs-CZ" sz="2000" b="1" dirty="0"/>
              <a:t>Forenzní </a:t>
            </a:r>
            <a:r>
              <a:rPr lang="cs-CZ" sz="2000" b="1" dirty="0" err="1"/>
              <a:t>lab</a:t>
            </a:r>
            <a:r>
              <a:rPr lang="cs-CZ" sz="2000" b="1" dirty="0"/>
              <a:t>.</a:t>
            </a:r>
          </a:p>
          <a:p>
            <a:pPr algn="ctr">
              <a:buNone/>
            </a:pPr>
            <a:r>
              <a:rPr lang="cs-CZ" sz="2000" b="1" dirty="0"/>
              <a:t>Patologie</a:t>
            </a:r>
          </a:p>
          <a:p>
            <a:pPr algn="ctr">
              <a:buNone/>
            </a:pPr>
            <a:r>
              <a:rPr lang="cs-CZ" sz="2000" b="1" dirty="0"/>
              <a:t>Mikrobiologie</a:t>
            </a:r>
          </a:p>
          <a:p>
            <a:pPr algn="ctr">
              <a:buNone/>
            </a:pPr>
            <a:r>
              <a:rPr lang="cs-CZ" sz="2000" b="1" dirty="0"/>
              <a:t>Toxikologie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DF3F0CA-D0C7-4A2F-9081-4A4C29D30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23"/>
    </mc:Choice>
    <mc:Fallback>
      <p:transition spd="slow" advTm="13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Jak lze vyhledat, zda lze vyšetření v ČR provést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700808"/>
            <a:ext cx="7848872" cy="4425355"/>
          </a:xfrm>
        </p:spPr>
        <p:txBody>
          <a:bodyPr>
            <a:normAutofit/>
          </a:bodyPr>
          <a:lstStyle/>
          <a:p>
            <a:r>
              <a:rPr lang="cs-CZ" dirty="0"/>
              <a:t>Inzerce na webovských vyhledávačích</a:t>
            </a:r>
          </a:p>
          <a:p>
            <a:r>
              <a:rPr lang="cs-CZ" dirty="0"/>
              <a:t>Stránky zdravotnických zařízení</a:t>
            </a:r>
          </a:p>
          <a:p>
            <a:r>
              <a:rPr lang="cs-CZ" dirty="0"/>
              <a:t>Laboratorní příručky klinických laboratoří</a:t>
            </a:r>
          </a:p>
          <a:p>
            <a:r>
              <a:rPr lang="cs-CZ" dirty="0"/>
              <a:t>Národní číselník laboratorních položek</a:t>
            </a:r>
          </a:p>
          <a:p>
            <a:pPr>
              <a:buNone/>
            </a:pPr>
            <a:r>
              <a:rPr lang="cs-CZ" dirty="0"/>
              <a:t>    (</a:t>
            </a:r>
            <a:r>
              <a:rPr lang="cs-CZ" i="1" dirty="0"/>
              <a:t>http://www.</a:t>
            </a:r>
            <a:r>
              <a:rPr lang="cs-CZ" i="1" dirty="0" err="1"/>
              <a:t>dastacr.cz</a:t>
            </a:r>
            <a:r>
              <a:rPr lang="cs-CZ" dirty="0"/>
              <a:t>)</a:t>
            </a:r>
          </a:p>
          <a:p>
            <a:r>
              <a:rPr lang="cs-CZ" dirty="0"/>
              <a:t>Registr raritních vyšetření</a:t>
            </a:r>
          </a:p>
          <a:p>
            <a:pPr>
              <a:buNone/>
            </a:pPr>
            <a:r>
              <a:rPr lang="cs-CZ" dirty="0"/>
              <a:t>    (</a:t>
            </a:r>
            <a:r>
              <a:rPr lang="cs-CZ" i="1" dirty="0"/>
              <a:t>http://www.</a:t>
            </a:r>
            <a:r>
              <a:rPr lang="cs-CZ" i="1" dirty="0" err="1"/>
              <a:t>fonsinfo.cz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1043608" y="1556792"/>
            <a:ext cx="7056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46050E8-87C0-4B9B-A2CE-A99F7261B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13"/>
    </mc:Choice>
    <mc:Fallback>
      <p:transition spd="slow" advTm="17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68152"/>
          </a:xfrm>
          <a:noFill/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Úloha klinické laboratoře ve zdravotnickém systému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955973"/>
            <a:ext cx="8280920" cy="442535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Kontrola vitálních funkcí organismu (S_Na)</a:t>
            </a:r>
          </a:p>
          <a:p>
            <a:r>
              <a:rPr lang="cs-CZ" dirty="0"/>
              <a:t>Laboratorní diagnostika chorob (P_glukóza)</a:t>
            </a:r>
          </a:p>
          <a:p>
            <a:r>
              <a:rPr lang="cs-CZ" dirty="0"/>
              <a:t>Určení prognózy a strategie léčby (tu markery)</a:t>
            </a:r>
          </a:p>
          <a:p>
            <a:r>
              <a:rPr lang="cs-CZ" dirty="0"/>
              <a:t>Predikce dávkování léčiv (</a:t>
            </a:r>
            <a:r>
              <a:rPr lang="cs-CZ" dirty="0" err="1"/>
              <a:t>farmakogenetika</a:t>
            </a:r>
            <a:r>
              <a:rPr lang="cs-CZ" dirty="0"/>
              <a:t>)</a:t>
            </a:r>
          </a:p>
          <a:p>
            <a:r>
              <a:rPr lang="cs-CZ" dirty="0"/>
              <a:t>Monitorování účinnosti léčby (léky, markery)</a:t>
            </a:r>
          </a:p>
          <a:p>
            <a:r>
              <a:rPr lang="cs-CZ" dirty="0"/>
              <a:t>Kontrola </a:t>
            </a:r>
            <a:r>
              <a:rPr lang="cs-CZ" dirty="0" err="1"/>
              <a:t>compliance</a:t>
            </a:r>
            <a:r>
              <a:rPr lang="cs-CZ" dirty="0"/>
              <a:t> (léky, markery)</a:t>
            </a:r>
          </a:p>
          <a:p>
            <a:r>
              <a:rPr lang="cs-CZ" b="1" i="1" dirty="0"/>
              <a:t>Monitorování NÚ léčiv </a:t>
            </a:r>
            <a:r>
              <a:rPr lang="cs-CZ" dirty="0"/>
              <a:t>(„</a:t>
            </a:r>
            <a:r>
              <a:rPr lang="cs-CZ" i="1" dirty="0"/>
              <a:t>orgánově specifické analyty</a:t>
            </a:r>
            <a:r>
              <a:rPr lang="cs-CZ" dirty="0"/>
              <a:t>“)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1043608" y="1700808"/>
            <a:ext cx="7056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971600" y="5157192"/>
            <a:ext cx="3816424" cy="50405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8438723-E2E4-4F92-9082-655C7E0B8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719"/>
    </mc:Choice>
    <mc:Fallback>
      <p:transition spd="slow" advTm="175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  <a:solidFill>
            <a:srgbClr val="FF0000">
              <a:alpha val="13000"/>
            </a:srgbClr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b="1" dirty="0">
                <a:latin typeface="Arial" pitchFamily="34" charset="0"/>
                <a:cs typeface="Arial" pitchFamily="34" charset="0"/>
              </a:rPr>
              <a:t>Nežádoucí účinky léčiv</a:t>
            </a:r>
            <a:br>
              <a:rPr lang="cs-CZ" sz="4000" b="1" dirty="0">
                <a:latin typeface="Arial" pitchFamily="34" charset="0"/>
                <a:cs typeface="Arial" pitchFamily="34" charset="0"/>
              </a:rPr>
            </a:br>
            <a:r>
              <a:rPr lang="cs-CZ" sz="2000" b="1" i="1" dirty="0">
                <a:latin typeface="Arial" pitchFamily="34" charset="0"/>
                <a:cs typeface="Arial" pitchFamily="34" charset="0"/>
              </a:rPr>
              <a:t>možnosti klasifikace</a:t>
            </a:r>
          </a:p>
        </p:txBody>
      </p:sp>
      <p:sp>
        <p:nvSpPr>
          <p:cNvPr id="37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424936" cy="4320480"/>
          </a:xfrm>
        </p:spPr>
        <p:txBody>
          <a:bodyPr>
            <a:normAutofit/>
          </a:bodyPr>
          <a:lstStyle/>
          <a:p>
            <a:r>
              <a:rPr lang="cs-CZ" dirty="0"/>
              <a:t>Podle místa postižení (např. </a:t>
            </a:r>
            <a:r>
              <a:rPr lang="cs-CZ" dirty="0" err="1"/>
              <a:t>neutropenie</a:t>
            </a:r>
            <a:r>
              <a:rPr lang="cs-CZ" dirty="0"/>
              <a:t>)</a:t>
            </a:r>
          </a:p>
          <a:p>
            <a:r>
              <a:rPr lang="cs-CZ" dirty="0"/>
              <a:t>Podle dávky léčiva (závislé x nezávislé na dávce)</a:t>
            </a:r>
          </a:p>
          <a:p>
            <a:r>
              <a:rPr lang="cs-CZ" dirty="0"/>
              <a:t>Podle doby nástupu (časné x pozdní)</a:t>
            </a:r>
          </a:p>
          <a:p>
            <a:r>
              <a:rPr lang="cs-CZ" dirty="0"/>
              <a:t>Podle závažnosti (mírné x závažné x letální)</a:t>
            </a:r>
          </a:p>
          <a:p>
            <a:r>
              <a:rPr lang="cs-CZ" dirty="0"/>
              <a:t>Podle výskytu (časté x občasné x vzácné)</a:t>
            </a:r>
          </a:p>
          <a:p>
            <a:r>
              <a:rPr lang="cs-CZ" dirty="0"/>
              <a:t>Podle WHO kritérií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704D8FA-E81B-4FD7-94E0-878ADF901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99"/>
    </mc:Choice>
    <mc:Fallback>
      <p:transition spd="slow" advTm="79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  <a:solidFill>
            <a:srgbClr val="FF0000">
              <a:alpha val="13000"/>
            </a:srgbClr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b="1" dirty="0">
                <a:latin typeface="Arial" pitchFamily="34" charset="0"/>
                <a:cs typeface="Arial" pitchFamily="34" charset="0"/>
              </a:rPr>
              <a:t>Nežádoucí a toxické účinky léčiv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869008" y="1628800"/>
            <a:ext cx="2916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Arial" pitchFamily="34" charset="0"/>
                <a:cs typeface="Arial" pitchFamily="34" charset="0"/>
              </a:rPr>
              <a:t>Nežádoucí účinky (WHO)</a:t>
            </a:r>
          </a:p>
          <a:p>
            <a:pPr algn="ctr"/>
            <a:r>
              <a:rPr lang="cs-CZ" sz="1400" i="1" dirty="0">
                <a:latin typeface="Arial" pitchFamily="34" charset="0"/>
                <a:cs typeface="Arial" pitchFamily="34" charset="0"/>
              </a:rPr>
              <a:t>(běžně tolerovaná dávka léčiva)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929957" y="1628800"/>
            <a:ext cx="2034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Arial" pitchFamily="34" charset="0"/>
                <a:cs typeface="Arial" pitchFamily="34" charset="0"/>
              </a:rPr>
              <a:t>Toxické účinky</a:t>
            </a:r>
          </a:p>
          <a:p>
            <a:pPr algn="ctr"/>
            <a:r>
              <a:rPr lang="cs-CZ" sz="1400" i="1" dirty="0">
                <a:latin typeface="Arial" pitchFamily="34" charset="0"/>
                <a:cs typeface="Arial" pitchFamily="34" charset="0"/>
              </a:rPr>
              <a:t>(předávkování léčivem)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539552" y="2204864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Typ A –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závisejí na dávce, dávkovacím  režimu, 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klinickém stavu, genetické predispozici </a:t>
            </a:r>
            <a:endParaRPr lang="cs-CZ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395536" y="234888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539552" y="2780928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Typ B –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nezávislé na dávce, alergické reakce, 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idiosynkrazie, může být ohrožení života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(zprostředkovaná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IgE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cytotoxická,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imunokomplexová,…)  </a:t>
            </a:r>
            <a:endParaRPr lang="cs-CZ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11560" y="249289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Arial" pitchFamily="34" charset="0"/>
                <a:cs typeface="Arial" pitchFamily="34" charset="0"/>
              </a:rPr>
              <a:t>80 % NÚ </a:t>
            </a:r>
            <a:endParaRPr lang="cs-CZ" sz="1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395536" y="290287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539552" y="3717032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Typ C –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strukturní a funkční poškození  organismu 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na základě dlouhodobého podávání léčiva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(kumulace léčiva, mechanismy zpětné  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vazby…)  </a:t>
            </a:r>
            <a:endParaRPr lang="cs-CZ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Elipsa 31"/>
          <p:cNvSpPr/>
          <p:nvPr/>
        </p:nvSpPr>
        <p:spPr>
          <a:xfrm>
            <a:off x="395536" y="384827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/>
          <p:cNvSpPr txBox="1"/>
          <p:nvPr/>
        </p:nvSpPr>
        <p:spPr>
          <a:xfrm>
            <a:off x="539552" y="4603194"/>
            <a:ext cx="3960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Typ D –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opožděná reakce organismu, karcinogenní,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mutagenní, teratogenní efekt </a:t>
            </a:r>
            <a:endParaRPr lang="cs-CZ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Elipsa 33"/>
          <p:cNvSpPr/>
          <p:nvPr/>
        </p:nvSpPr>
        <p:spPr>
          <a:xfrm>
            <a:off x="395536" y="472514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/>
          <p:cNvSpPr txBox="1"/>
          <p:nvPr/>
        </p:nvSpPr>
        <p:spPr>
          <a:xfrm>
            <a:off x="539552" y="5179258"/>
            <a:ext cx="3960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Typ E –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syndromy po vysazení léčiva, abstinenční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syndrom </a:t>
            </a:r>
            <a:endParaRPr lang="cs-CZ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Elipsa 35"/>
          <p:cNvSpPr/>
          <p:nvPr/>
        </p:nvSpPr>
        <p:spPr>
          <a:xfrm>
            <a:off x="395536" y="530120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/>
          <p:cNvSpPr/>
          <p:nvPr/>
        </p:nvSpPr>
        <p:spPr>
          <a:xfrm>
            <a:off x="6912768" y="2316936"/>
            <a:ext cx="2267744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cs-CZ" sz="1600" dirty="0" err="1">
                <a:latin typeface="Arial" pitchFamily="34" charset="0"/>
                <a:cs typeface="Arial" pitchFamily="34" charset="0"/>
              </a:rPr>
              <a:t>Nefrotoxicita</a:t>
            </a: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 err="1">
                <a:latin typeface="Arial" pitchFamily="34" charset="0"/>
                <a:cs typeface="Arial" pitchFamily="34" charset="0"/>
              </a:rPr>
              <a:t>Hepatotoxicita</a:t>
            </a: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lvl="1" algn="ctr">
              <a:lnSpc>
                <a:spcPct val="90000"/>
              </a:lnSpc>
              <a:defRPr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Kardiotoxicita </a:t>
            </a:r>
          </a:p>
          <a:p>
            <a:pPr lvl="1" algn="ctr">
              <a:lnSpc>
                <a:spcPct val="90000"/>
              </a:lnSpc>
              <a:defRPr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GIT toxicita</a:t>
            </a:r>
          </a:p>
          <a:p>
            <a:pPr algn="ctr">
              <a:lnSpc>
                <a:spcPct val="90000"/>
              </a:lnSpc>
              <a:defRPr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 err="1">
                <a:latin typeface="Arial" pitchFamily="34" charset="0"/>
                <a:cs typeface="Arial" pitchFamily="34" charset="0"/>
              </a:rPr>
              <a:t>Neurotoxicita</a:t>
            </a: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 err="1">
                <a:latin typeface="Arial" pitchFamily="34" charset="0"/>
                <a:cs typeface="Arial" pitchFamily="34" charset="0"/>
              </a:rPr>
              <a:t>Fototoxicita</a:t>
            </a: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 err="1">
                <a:latin typeface="Arial" pitchFamily="34" charset="0"/>
                <a:cs typeface="Arial" pitchFamily="34" charset="0"/>
              </a:rPr>
              <a:t>Pneumotoxicita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2" descr="Human body mod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012032"/>
            <a:ext cx="1762125" cy="35052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3E82850-CDC4-477C-B39C-BE2381138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35"/>
    </mc:Choice>
    <mc:Fallback>
      <p:transition spd="slow" advTm="12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  <a:solidFill>
            <a:srgbClr val="FF0000">
              <a:alpha val="13000"/>
            </a:srgb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Nežádoucí a toxické účinky léčiv</a:t>
            </a:r>
            <a:br>
              <a:rPr lang="cs-CZ" sz="4000" b="1" dirty="0"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 pohledu klinické laboratoře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869008" y="1628800"/>
            <a:ext cx="2916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Arial" pitchFamily="34" charset="0"/>
                <a:cs typeface="Arial" pitchFamily="34" charset="0"/>
              </a:rPr>
              <a:t>Nežádoucí účinky (WHO)</a:t>
            </a:r>
          </a:p>
          <a:p>
            <a:pPr algn="ctr"/>
            <a:r>
              <a:rPr lang="cs-CZ" sz="1400" i="1" dirty="0">
                <a:latin typeface="Arial" pitchFamily="34" charset="0"/>
                <a:cs typeface="Arial" pitchFamily="34" charset="0"/>
              </a:rPr>
              <a:t>(běžně tolerovaná dávka léčiva)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929957" y="1628800"/>
            <a:ext cx="2034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Arial" pitchFamily="34" charset="0"/>
                <a:cs typeface="Arial" pitchFamily="34" charset="0"/>
              </a:rPr>
              <a:t>Toxické účinky</a:t>
            </a:r>
          </a:p>
          <a:p>
            <a:pPr algn="ctr"/>
            <a:r>
              <a:rPr lang="cs-CZ" sz="1400" i="1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předávkování léčivem</a:t>
            </a:r>
            <a:r>
              <a:rPr lang="cs-CZ" sz="1400" i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539552" y="2204864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Typ A –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závisejí na dávce, dávkovacím  režimu, 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cs-CZ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klinickém stavu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genetické predispozici </a:t>
            </a:r>
            <a:endParaRPr lang="cs-CZ" sz="12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395536" y="234888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539552" y="2780928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Typ B –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nezávislé na dávce, </a:t>
            </a:r>
            <a:r>
              <a:rPr lang="cs-CZ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alergické reakce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idiosynkrazie, může být ohrožení života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(zprostředkovaná </a:t>
            </a:r>
            <a:r>
              <a:rPr lang="cs-CZ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IgE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cytotoxická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imunokomplexová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,…)  </a:t>
            </a:r>
            <a:endParaRPr lang="cs-CZ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395536" y="290287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539552" y="3717032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Typ C –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strukturní a funkční poškození  organismu 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na základě dlouhodobého podávání léčiva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(kumulace léčiva, mechanismy zpětné  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vazby…)  </a:t>
            </a:r>
            <a:endParaRPr lang="cs-CZ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Elipsa 31"/>
          <p:cNvSpPr/>
          <p:nvPr/>
        </p:nvSpPr>
        <p:spPr>
          <a:xfrm>
            <a:off x="395536" y="384827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/>
          <p:cNvSpPr txBox="1"/>
          <p:nvPr/>
        </p:nvSpPr>
        <p:spPr>
          <a:xfrm>
            <a:off x="539552" y="4603194"/>
            <a:ext cx="3960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Typ D –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opožděná reakce organismu, </a:t>
            </a:r>
            <a:r>
              <a:rPr lang="cs-CZ" sz="12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karcinogenní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cs-CZ" sz="12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mutagenní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2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teratogenní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efekt </a:t>
            </a:r>
            <a:endParaRPr lang="cs-CZ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Elipsa 33"/>
          <p:cNvSpPr/>
          <p:nvPr/>
        </p:nvSpPr>
        <p:spPr>
          <a:xfrm>
            <a:off x="395536" y="472514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/>
          <p:cNvSpPr txBox="1"/>
          <p:nvPr/>
        </p:nvSpPr>
        <p:spPr>
          <a:xfrm>
            <a:off x="539552" y="5179258"/>
            <a:ext cx="3960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Typ E –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syndromy po vysazení léčiva, abstinenční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                    syndrom </a:t>
            </a:r>
            <a:endParaRPr lang="cs-CZ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Elipsa 35"/>
          <p:cNvSpPr/>
          <p:nvPr/>
        </p:nvSpPr>
        <p:spPr>
          <a:xfrm>
            <a:off x="395536" y="530120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/>
          <p:cNvSpPr/>
          <p:nvPr/>
        </p:nvSpPr>
        <p:spPr>
          <a:xfrm>
            <a:off x="6912768" y="2316936"/>
            <a:ext cx="2267744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cs-CZ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Nefrotoxicita</a:t>
            </a:r>
            <a:endParaRPr lang="cs-CZ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Hepatotoxicita</a:t>
            </a:r>
            <a:endParaRPr lang="cs-CZ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 algn="ctr">
              <a:lnSpc>
                <a:spcPct val="90000"/>
              </a:lnSpc>
              <a:defRPr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Kardiotoxicita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1" algn="ctr">
              <a:lnSpc>
                <a:spcPct val="90000"/>
              </a:lnSpc>
              <a:defRPr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GIT toxicita</a:t>
            </a:r>
          </a:p>
          <a:p>
            <a:pPr algn="ctr">
              <a:lnSpc>
                <a:spcPct val="90000"/>
              </a:lnSpc>
              <a:defRPr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Neurotoxicita</a:t>
            </a:r>
            <a:endParaRPr lang="cs-CZ" sz="1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cs-CZ" sz="1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Fototoxicita</a:t>
            </a:r>
            <a:endParaRPr lang="cs-CZ" sz="1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cs-CZ" sz="1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cs-CZ" sz="16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Pneumotoxicita</a:t>
            </a:r>
            <a:endParaRPr lang="cs-CZ" sz="1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2" descr="Human body mod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012032"/>
            <a:ext cx="1762125" cy="35052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5ADE6AD-72D0-4E95-AD61-6671A8C90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16"/>
    </mc:Choice>
    <mc:Fallback>
      <p:transition spd="slow" advTm="9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5608</TotalTime>
  <Words>2657</Words>
  <Application>Microsoft Office PowerPoint</Application>
  <PresentationFormat>Předvádění na obrazovce (4:3)</PresentationFormat>
  <Paragraphs>709</Paragraphs>
  <Slides>35</Slides>
  <Notes>0</Notes>
  <HiddenSlides>0</HiddenSlides>
  <MMClips>35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8" baseType="lpstr">
      <vt:lpstr>Arial</vt:lpstr>
      <vt:lpstr>Calibri</vt:lpstr>
      <vt:lpstr>Motiv sady Office</vt:lpstr>
      <vt:lpstr>Laboratorní ukazatele nežádoucích účinků léčiv</vt:lpstr>
      <vt:lpstr>Obecná charakteristika současné klinické laboratoře</vt:lpstr>
      <vt:lpstr>Laboratorní technika v klinických laboratořích </vt:lpstr>
      <vt:lpstr>Organizační a metodické třídění klinických laboratoří v ČR</vt:lpstr>
      <vt:lpstr>Jak lze vyhledat, zda lze vyšetření v ČR provést </vt:lpstr>
      <vt:lpstr>Úloha klinické laboratoře ve zdravotnickém systému</vt:lpstr>
      <vt:lpstr>Nežádoucí účinky léčiv možnosti klasifikace</vt:lpstr>
      <vt:lpstr>Nežádoucí a toxické účinky léčiv</vt:lpstr>
      <vt:lpstr>Nežádoucí a toxické účinky léčiv z pohledu klinické laboratoře</vt:lpstr>
      <vt:lpstr>Co podmiňuje vznik a rozvoj nežádoucích a toxických účinků léčiv</vt:lpstr>
      <vt:lpstr>Podmínky pro laboratorní diagnostiku a monitorování NTÚ</vt:lpstr>
      <vt:lpstr>Které NTÚ dokážeme laboratorně zjistit a monitorovat?</vt:lpstr>
      <vt:lpstr>Laboratorní analyty pro diagnostiku a sledování NTÚ – poškození jater a žlučových cest</vt:lpstr>
      <vt:lpstr>Léčiva s laboratorně diagnostikovanými NTÚ – poškození jater a žlučových cest</vt:lpstr>
      <vt:lpstr>Laboratorní analyty pro diagnostiku a sledování NTÚ – poškození jater a žlučových cest</vt:lpstr>
      <vt:lpstr>Vyšetření katalytické aktivity ALT v krevním séru</vt:lpstr>
      <vt:lpstr>Vyšetření katalytické aktivity ALT v krevním séru</vt:lpstr>
      <vt:lpstr>Laboratorní analyty pro diagnostiku a sledování NTÚ – poškození ledvin a močových cest</vt:lpstr>
      <vt:lpstr>Léčiva s laboratorně diagnostikovanými NTÚ – poškození ledvin a močových cest</vt:lpstr>
      <vt:lpstr>Laboratorní analyty pro diagnostiku a sledování NTÚ – poškození ledvin a močových cest</vt:lpstr>
      <vt:lpstr>Laboratorní analyty pro diagnostiku a sledování NTÚ – poškození ledvin a močových cest</vt:lpstr>
      <vt:lpstr>Léčiva s laboratorně diagnostikovanými NTÚ –  poškození myokardu, kardiotoxicita</vt:lpstr>
      <vt:lpstr>Léčiva s laboratorně diagnostikovanými NTÚ –  poškození myokardu, kardiotoxicita</vt:lpstr>
      <vt:lpstr>Laboratorní markery poškození myokardu</vt:lpstr>
      <vt:lpstr>Laboratorní markery poškození myokardu  troponin T imunochemicky (TnT high sensitivity test)</vt:lpstr>
      <vt:lpstr>Laboratorní analyty pro diagnostiku a sledování NTÚ – poškození kosterního svalstva</vt:lpstr>
      <vt:lpstr>Léčiva s laboratorně diagnostikovanými NTÚ – bolesti a poškození kosterního svalstva</vt:lpstr>
      <vt:lpstr>Laboratorní analyty pro diagnostiku a sledování NTÚ – poškození kostí</vt:lpstr>
      <vt:lpstr>Laboratorní analyty pro diagnostiku a sledování NTÚ – poškození kostí </vt:lpstr>
      <vt:lpstr>Laboratorní analyty pro diagnostiku a sledování NTÚ – vodní hospodářství a ABR </vt:lpstr>
      <vt:lpstr>Laboratorní analyty pro diagnostiku a sledování NTÚ – vodní hospodářství a ABR </vt:lpstr>
      <vt:lpstr>Laboratorní analyty pro diagnostiku a sledování NTÚ – hyper (↑) a hypoglykémie (↓)</vt:lpstr>
      <vt:lpstr>Laboratorní analyty pro diagnostiku a sledování NTÚ – poruchy metabolismu kyseliny močové</vt:lpstr>
      <vt:lpstr>Laboratorní analyty pro diagnostiku a sledování NTÚ– změny vlastností krve</vt:lpstr>
      <vt:lpstr>Děkuji za pozornost 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Laboratorní ukazatele nežádoucích účinků léků</dc:title>
  <dc:creator>Martin Beranek</dc:creator>
  <cp:lastModifiedBy>martin beranek</cp:lastModifiedBy>
  <cp:revision>695</cp:revision>
  <dcterms:created xsi:type="dcterms:W3CDTF">2014-08-19T08:59:54Z</dcterms:created>
  <dcterms:modified xsi:type="dcterms:W3CDTF">2020-10-27T11:25:11Z</dcterms:modified>
</cp:coreProperties>
</file>