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3" r:id="rId4"/>
    <p:sldId id="262" r:id="rId5"/>
    <p:sldId id="265" r:id="rId6"/>
    <p:sldId id="257" r:id="rId7"/>
    <p:sldId id="261" r:id="rId8"/>
    <p:sldId id="258" r:id="rId9"/>
    <p:sldId id="267" r:id="rId10"/>
    <p:sldId id="260" r:id="rId11"/>
    <p:sldId id="264" r:id="rId12"/>
    <p:sldId id="259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7431-148E-4ACF-A691-A9E19EFCA38E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58DE-4A2A-4239-B6BF-683B29A8718E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7431-148E-4ACF-A691-A9E19EFCA38E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58DE-4A2A-4239-B6BF-683B29A871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7431-148E-4ACF-A691-A9E19EFCA38E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58DE-4A2A-4239-B6BF-683B29A871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7431-148E-4ACF-A691-A9E19EFCA38E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58DE-4A2A-4239-B6BF-683B29A871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7431-148E-4ACF-A691-A9E19EFCA38E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58DE-4A2A-4239-B6BF-683B29A8718E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7431-148E-4ACF-A691-A9E19EFCA38E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58DE-4A2A-4239-B6BF-683B29A871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7431-148E-4ACF-A691-A9E19EFCA38E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58DE-4A2A-4239-B6BF-683B29A8718E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7431-148E-4ACF-A691-A9E19EFCA38E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58DE-4A2A-4239-B6BF-683B29A871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7431-148E-4ACF-A691-A9E19EFCA38E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58DE-4A2A-4239-B6BF-683B29A871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7431-148E-4ACF-A691-A9E19EFCA38E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58DE-4A2A-4239-B6BF-683B29A8718E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7431-148E-4ACF-A691-A9E19EFCA38E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58DE-4A2A-4239-B6BF-683B29A871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CDB7431-148E-4ACF-A691-A9E19EFCA38E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C8058DE-4A2A-4239-B6BF-683B29A8718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karolinum.cz/data/book/27803/Ceske%20teorie%20prekladu%20I+II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překladatelskÝ</a:t>
            </a:r>
            <a:r>
              <a:rPr lang="cs-CZ" dirty="0"/>
              <a:t> proces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Překladatelský seminář 2023</a:t>
            </a:r>
          </a:p>
        </p:txBody>
      </p:sp>
    </p:spTree>
    <p:extLst>
      <p:ext uri="{BB962C8B-B14F-4D97-AF65-F5344CB8AC3E}">
        <p14:creationId xmlns:p14="http://schemas.microsoft.com/office/powerpoint/2010/main" val="2239368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OSOBA PŘEKLADATELE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překladatel se stále učí!</a:t>
            </a:r>
          </a:p>
          <a:p>
            <a:pPr lvl="0"/>
            <a:r>
              <a:rPr lang="cs-CZ" dirty="0"/>
              <a:t>kulturní, společenský a politický rozhled</a:t>
            </a:r>
          </a:p>
          <a:p>
            <a:pPr lvl="0"/>
            <a:r>
              <a:rPr lang="cs-CZ" dirty="0"/>
              <a:t>znalost literárních textů dané oblasti</a:t>
            </a:r>
          </a:p>
          <a:p>
            <a:pPr lvl="0"/>
            <a:r>
              <a:rPr lang="cs-CZ" dirty="0"/>
              <a:t>zkušenost s různými typy textů</a:t>
            </a:r>
          </a:p>
          <a:p>
            <a:pPr lvl="0"/>
            <a:r>
              <a:rPr lang="cs-CZ" dirty="0"/>
              <a:t>nutnost naprostého porozumění zdrojovému textu</a:t>
            </a:r>
          </a:p>
          <a:p>
            <a:pPr lvl="0"/>
            <a:r>
              <a:rPr lang="cs-CZ" dirty="0"/>
              <a:t>analýza typu textu, registru, funkce</a:t>
            </a:r>
          </a:p>
          <a:p>
            <a:pPr lvl="0"/>
            <a:r>
              <a:rPr lang="cs-CZ" dirty="0"/>
              <a:t>analýza syntaxe a sémantiky</a:t>
            </a:r>
          </a:p>
          <a:p>
            <a:pPr lvl="0"/>
            <a:r>
              <a:rPr lang="cs-CZ" dirty="0"/>
              <a:t>pozor na zadání!</a:t>
            </a:r>
          </a:p>
          <a:p>
            <a:pPr lvl="0"/>
            <a:r>
              <a:rPr lang="cs-CZ" dirty="0"/>
              <a:t>terminologie</a:t>
            </a:r>
          </a:p>
          <a:p>
            <a:pPr lvl="0"/>
            <a:r>
              <a:rPr lang="cs-CZ" dirty="0"/>
              <a:t>práce </a:t>
            </a:r>
            <a:r>
              <a:rPr lang="cs-CZ" dirty="0">
                <a:solidFill>
                  <a:srgbClr val="C00000"/>
                </a:solidFill>
              </a:rPr>
              <a:t>s mateřským jazykem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6638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DOBRÝ PŘEKLADATEL?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spolehlivý </a:t>
            </a:r>
          </a:p>
          <a:p>
            <a:pPr lvl="0"/>
            <a:r>
              <a:rPr lang="cs-CZ" dirty="0"/>
              <a:t>pečlivý</a:t>
            </a:r>
          </a:p>
          <a:p>
            <a:pPr lvl="0"/>
            <a:r>
              <a:rPr lang="cs-CZ" dirty="0"/>
              <a:t>rychlý (rychlost – kombinace faktorů)</a:t>
            </a:r>
          </a:p>
          <a:p>
            <a:pPr lvl="0"/>
            <a:r>
              <a:rPr lang="cs-CZ" dirty="0"/>
              <a:t>překládání si užívá</a:t>
            </a:r>
          </a:p>
          <a:p>
            <a:pPr lvl="0"/>
            <a:r>
              <a:rPr lang="cs-CZ" dirty="0"/>
              <a:t>introvert?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Typy inteligence:</a:t>
            </a:r>
          </a:p>
          <a:p>
            <a:r>
              <a:rPr lang="cs-CZ" dirty="0"/>
              <a:t>lingvistická</a:t>
            </a:r>
          </a:p>
          <a:p>
            <a:pPr lvl="0"/>
            <a:r>
              <a:rPr lang="cs-CZ" dirty="0"/>
              <a:t>hudební</a:t>
            </a:r>
          </a:p>
          <a:p>
            <a:pPr lvl="0"/>
            <a:r>
              <a:rPr lang="cs-CZ" dirty="0"/>
              <a:t>prostorová</a:t>
            </a:r>
          </a:p>
          <a:p>
            <a:pPr lvl="0"/>
            <a:r>
              <a:rPr lang="cs-CZ" dirty="0"/>
              <a:t>pohybová</a:t>
            </a:r>
          </a:p>
          <a:p>
            <a:pPr lvl="0"/>
            <a:r>
              <a:rPr lang="cs-CZ" dirty="0"/>
              <a:t>emoční</a:t>
            </a:r>
          </a:p>
          <a:p>
            <a:pPr lvl="0"/>
            <a:r>
              <a:rPr lang="cs-CZ" dirty="0"/>
              <a:t>logická/matematická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26094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VZNIK KNIŽNÍHO PŘEKLADU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C:\Users\Public\Documents\učení\kääntäminen\překlad-redakce-nakladatelství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6" y="1432667"/>
            <a:ext cx="8686743" cy="5320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30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10708C-EAC5-F600-7ED8-5CE99B9A7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GOOGLE TRANSLATE V AKCI</a:t>
            </a:r>
          </a:p>
        </p:txBody>
      </p:sp>
      <p:pic>
        <p:nvPicPr>
          <p:cNvPr id="5" name="Zástupný obsah 4" descr="Obsah obrázku text, Obdélník, bankomat, cedule&#10;&#10;Popis byl vytvořen automaticky">
            <a:extLst>
              <a:ext uri="{FF2B5EF4-FFF2-40B4-BE49-F238E27FC236}">
                <a16:creationId xmlns:a16="http://schemas.microsoft.com/office/drawing/2014/main" id="{B35A80E6-6994-6AC4-E573-E6A8E3AC84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00" y="1609725"/>
            <a:ext cx="6477000" cy="4857750"/>
          </a:xfrm>
        </p:spPr>
      </p:pic>
    </p:spTree>
    <p:extLst>
      <p:ext uri="{BB962C8B-B14F-4D97-AF65-F5344CB8AC3E}">
        <p14:creationId xmlns:p14="http://schemas.microsoft.com/office/powerpoint/2010/main" val="2835958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KÄÄNNÖS ON…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08912" cy="5040560"/>
          </a:xfrm>
        </p:spPr>
        <p:txBody>
          <a:bodyPr>
            <a:normAutofit lnSpcReduction="10000"/>
          </a:bodyPr>
          <a:lstStyle/>
          <a:p>
            <a:endParaRPr lang="cs-CZ" i="1" dirty="0"/>
          </a:p>
          <a:p>
            <a:r>
              <a:rPr lang="cs-CZ" i="1" dirty="0" err="1"/>
              <a:t>Käännös</a:t>
            </a:r>
            <a:r>
              <a:rPr lang="cs-CZ" i="1" dirty="0"/>
              <a:t> on </a:t>
            </a:r>
            <a:r>
              <a:rPr lang="cs-CZ" i="1" dirty="0" err="1"/>
              <a:t>aina</a:t>
            </a:r>
            <a:r>
              <a:rPr lang="cs-CZ" i="1" dirty="0"/>
              <a:t> </a:t>
            </a:r>
            <a:r>
              <a:rPr lang="cs-CZ" i="1" dirty="0" err="1"/>
              <a:t>käännös</a:t>
            </a:r>
            <a:r>
              <a:rPr lang="cs-CZ" i="1" dirty="0"/>
              <a:t>.</a:t>
            </a:r>
          </a:p>
          <a:p>
            <a:r>
              <a:rPr lang="fi-FI" i="1" dirty="0"/>
              <a:t>Käännös on onnistunut, kun lopputulosta ei tunnista käännökseksi, vaan se on sujuvaa ja hyvää tekstiä, joka viestii alkuperäisen ajatuksen kullekin erityisalalle tyypillisellä tavalla ja oikeakielisyyttä unohtamatta.</a:t>
            </a:r>
            <a:endParaRPr lang="cs-CZ" i="1" dirty="0"/>
          </a:p>
          <a:p>
            <a:r>
              <a:rPr lang="fi-FI" i="1" dirty="0"/>
              <a:t>Käännös ei saa vaikuttaa käännetyltä.</a:t>
            </a:r>
            <a:endParaRPr lang="cs-CZ" i="1" dirty="0"/>
          </a:p>
          <a:p>
            <a:r>
              <a:rPr lang="fi-FI" i="1" dirty="0"/>
              <a:t>Kääntäjä on suomennoksensa tekijä ja suomennos on hänen omaa käsialaansa. Hän on sanavalintojen, tyyliratkaisujen, lauserakenteiden ja kokonaistulkinnan takana.</a:t>
            </a:r>
            <a:endParaRPr lang="cs-CZ" i="1" dirty="0"/>
          </a:p>
          <a:p>
            <a:r>
              <a:rPr lang="cs-CZ" i="1" dirty="0"/>
              <a:t>T</a:t>
            </a:r>
            <a:r>
              <a:rPr lang="fi-FI" i="1" dirty="0"/>
              <a:t>ekstille ei ole olemassa yhtä, täydellistä käännöstä, vaan käännös on aina tulkinta lähdetekstistä.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706267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PŘEKLAD?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různé definice</a:t>
            </a:r>
          </a:p>
          <a:p>
            <a:pPr marL="0" indent="0">
              <a:buNone/>
            </a:pPr>
            <a:r>
              <a:rPr lang="cs-CZ" i="1" dirty="0"/>
              <a:t>Překlad je jako žena, buď věrný, nebo krásný</a:t>
            </a:r>
            <a:r>
              <a:rPr lang="cs-CZ" dirty="0"/>
              <a:t>. (?!)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i="1" dirty="0"/>
              <a:t>Translation is the </a:t>
            </a:r>
            <a:r>
              <a:rPr lang="en-US" b="1" i="1" dirty="0"/>
              <a:t>communication of the meaning </a:t>
            </a:r>
            <a:r>
              <a:rPr lang="en-US" i="1" dirty="0"/>
              <a:t>of a source language text by means of an equivalent target language text.</a:t>
            </a: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překlad = </a:t>
            </a:r>
            <a:r>
              <a:rPr lang="cs-CZ" b="1" dirty="0"/>
              <a:t>prostředek </a:t>
            </a:r>
            <a:r>
              <a:rPr lang="cs-CZ" b="1" dirty="0" err="1"/>
              <a:t>mezijazykové</a:t>
            </a:r>
            <a:r>
              <a:rPr lang="cs-CZ" b="1" dirty="0"/>
              <a:t> a mezikulturní komunikace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a) překlad jako činnost = překladatelský </a:t>
            </a:r>
            <a:r>
              <a:rPr lang="cs-CZ" b="1" dirty="0">
                <a:solidFill>
                  <a:srgbClr val="C00000"/>
                </a:solidFill>
              </a:rPr>
              <a:t>proces</a:t>
            </a:r>
            <a:r>
              <a:rPr lang="cs-CZ" dirty="0">
                <a:solidFill>
                  <a:srgbClr val="C00000"/>
                </a:solidFill>
              </a:rPr>
              <a:t> </a:t>
            </a:r>
          </a:p>
          <a:p>
            <a:pPr marL="0" indent="0">
              <a:buNone/>
            </a:pPr>
            <a:r>
              <a:rPr lang="cs-CZ" dirty="0"/>
              <a:t>b) překlad jako výsledek = </a:t>
            </a:r>
            <a:r>
              <a:rPr lang="cs-CZ" b="1" dirty="0">
                <a:solidFill>
                  <a:srgbClr val="C00000"/>
                </a:solidFill>
              </a:rPr>
              <a:t>produkt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překladatelského procesu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překlad je výkon bytostně </a:t>
            </a:r>
            <a:r>
              <a:rPr lang="cs-CZ" b="1" dirty="0">
                <a:solidFill>
                  <a:srgbClr val="C00000"/>
                </a:solidFill>
              </a:rPr>
              <a:t>tvůrčí</a:t>
            </a:r>
            <a:r>
              <a:rPr lang="cs-CZ" dirty="0"/>
              <a:t>!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3652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467AD0-A66D-216B-C3BF-04480751E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100"/>
              <a:t>PŘEKLAD DOSLOVNÝ, VOLNÝ, LITERÁRNÍ</a:t>
            </a:r>
          </a:p>
        </p:txBody>
      </p:sp>
      <p:pic>
        <p:nvPicPr>
          <p:cNvPr id="5" name="Zástupný obsah 4" descr="Obsah obrázku skica, kresba, Perokresba, ilustrace&#10;&#10;Popis byl vytvořen automaticky">
            <a:extLst>
              <a:ext uri="{FF2B5EF4-FFF2-40B4-BE49-F238E27FC236}">
                <a16:creationId xmlns:a16="http://schemas.microsoft.com/office/drawing/2014/main" id="{3F6801B5-9D67-2C6B-BB8C-0536D419A4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1616" y="1600200"/>
            <a:ext cx="4620768" cy="4876800"/>
          </a:xfrm>
          <a:noFill/>
        </p:spPr>
      </p:pic>
    </p:spTree>
    <p:extLst>
      <p:ext uri="{BB962C8B-B14F-4D97-AF65-F5344CB8AC3E}">
        <p14:creationId xmlns:p14="http://schemas.microsoft.com/office/powerpoint/2010/main" val="1343832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JIŘÍ LEVÝ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proces překládání rozdělil do 3 fází: 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/>
              <a:t>pochopení předlohy</a:t>
            </a:r>
            <a:r>
              <a:rPr lang="cs-CZ" dirty="0"/>
              <a:t> 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/>
              <a:t>interpretace předlohy</a:t>
            </a:r>
            <a:r>
              <a:rPr lang="cs-CZ" dirty="0"/>
              <a:t> 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/>
              <a:t>přestylizování</a:t>
            </a:r>
            <a:r>
              <a:rPr lang="cs-CZ" dirty="0"/>
              <a:t> </a:t>
            </a:r>
            <a:r>
              <a:rPr lang="cs-CZ" b="1" dirty="0"/>
              <a:t>předlohy</a:t>
            </a:r>
          </a:p>
          <a:p>
            <a:pPr marL="457200" indent="-457200">
              <a:buFont typeface="+mj-lt"/>
              <a:buAutoNum type="arabicPeriod"/>
            </a:pPr>
            <a:endParaRPr lang="cs-CZ" b="1" dirty="0"/>
          </a:p>
          <a:p>
            <a:pPr marL="457200" indent="-457200">
              <a:buFont typeface="+mj-lt"/>
              <a:buAutoNum type="arabicPeriod"/>
            </a:pPr>
            <a:endParaRPr lang="cs-CZ" b="1" dirty="0"/>
          </a:p>
          <a:p>
            <a:pPr marL="0" indent="0">
              <a:buNone/>
            </a:pPr>
            <a:r>
              <a:rPr lang="cs-CZ" dirty="0"/>
              <a:t>Levý, J.: </a:t>
            </a:r>
            <a:r>
              <a:rPr lang="cs-CZ" i="1" dirty="0"/>
              <a:t>Umění překladu</a:t>
            </a:r>
            <a:r>
              <a:rPr lang="cs-CZ" dirty="0"/>
              <a:t>. 1963 (1998).</a:t>
            </a:r>
          </a:p>
          <a:p>
            <a:pPr marL="0" indent="0">
              <a:buNone/>
            </a:pPr>
            <a:r>
              <a:rPr lang="cs-CZ" dirty="0"/>
              <a:t>Levý, J.: </a:t>
            </a:r>
            <a:r>
              <a:rPr lang="cs-CZ" i="1" dirty="0"/>
              <a:t>České teorie překladu I a II.</a:t>
            </a:r>
          </a:p>
          <a:p>
            <a:pPr marL="0" indent="0">
              <a:buNone/>
            </a:pPr>
            <a:r>
              <a:rPr lang="cs-CZ" dirty="0" err="1">
                <a:hlinkClick r:id="rId2"/>
              </a:rPr>
              <a:t>Ceske</a:t>
            </a:r>
            <a:r>
              <a:rPr lang="cs-CZ" dirty="0">
                <a:hlinkClick r:id="rId2"/>
              </a:rPr>
              <a:t> teorie </a:t>
            </a:r>
            <a:r>
              <a:rPr lang="cs-CZ" dirty="0" err="1">
                <a:hlinkClick r:id="rId2"/>
              </a:rPr>
              <a:t>prekladu</a:t>
            </a:r>
            <a:r>
              <a:rPr lang="cs-CZ" dirty="0">
                <a:hlinkClick r:id="rId2"/>
              </a:rPr>
              <a:t> I+II.pdf (karolinum.cz)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5961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PŘEKLAD JAKO 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 všech fázích dělá překladatel rozhodnutí, která ovlivní fáze další </a:t>
            </a:r>
          </a:p>
          <a:p>
            <a:r>
              <a:rPr lang="cs-CZ" dirty="0"/>
              <a:t>překlad je </a:t>
            </a:r>
            <a:r>
              <a:rPr lang="cs-CZ" b="1" dirty="0">
                <a:solidFill>
                  <a:srgbClr val="C00000"/>
                </a:solidFill>
              </a:rPr>
              <a:t>rozhodovací proces</a:t>
            </a:r>
            <a:r>
              <a:rPr lang="cs-CZ" dirty="0"/>
              <a:t>, tzn</a:t>
            </a:r>
            <a:r>
              <a:rPr lang="cs-CZ" b="1" dirty="0"/>
              <a:t>. </a:t>
            </a:r>
            <a:r>
              <a:rPr lang="cs-CZ" dirty="0"/>
              <a:t>překladatel </a:t>
            </a:r>
            <a:r>
              <a:rPr lang="cs-CZ" b="1" dirty="0"/>
              <a:t>nemá překládat automaticky</a:t>
            </a:r>
            <a:r>
              <a:rPr lang="cs-CZ" dirty="0"/>
              <a:t> (automaticky přebírat jazykové prostředky z VT), protože příliš doslovný překlad nevede k vytvoření koherentního CT</a:t>
            </a:r>
          </a:p>
          <a:p>
            <a:r>
              <a:rPr lang="cs-CZ" dirty="0"/>
              <a:t>překladatel se má </a:t>
            </a:r>
            <a:r>
              <a:rPr lang="cs-CZ" b="1" dirty="0">
                <a:solidFill>
                  <a:srgbClr val="C00000"/>
                </a:solidFill>
              </a:rPr>
              <a:t>vědomě</a:t>
            </a:r>
            <a:r>
              <a:rPr lang="cs-CZ" b="1" dirty="0"/>
              <a:t> rozhodovat</a:t>
            </a:r>
          </a:p>
          <a:p>
            <a:r>
              <a:rPr lang="cs-CZ" b="1" dirty="0"/>
              <a:t>Překladatel musí být hlavně dobrý čtenář!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5417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PŘEKLADU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PRVNÍ</a:t>
            </a:r>
            <a:r>
              <a:rPr lang="cs-CZ" dirty="0"/>
              <a:t> FÁZE: </a:t>
            </a:r>
            <a:r>
              <a:rPr lang="cs-CZ" b="1" dirty="0"/>
              <a:t>porozumění textu</a:t>
            </a:r>
            <a:r>
              <a:rPr lang="cs-CZ" dirty="0"/>
              <a:t> </a:t>
            </a:r>
          </a:p>
          <a:p>
            <a:r>
              <a:rPr lang="cs-CZ" dirty="0"/>
              <a:t>OBSAHU i FORMĚ</a:t>
            </a:r>
          </a:p>
          <a:p>
            <a:r>
              <a:rPr lang="cs-CZ" dirty="0"/>
              <a:t>EXPLICITNÍMU i ZAMÝŠLENÉMU VÝZNAMU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DRUHÁ</a:t>
            </a:r>
            <a:r>
              <a:rPr lang="cs-CZ" dirty="0"/>
              <a:t> FÁZE: </a:t>
            </a:r>
            <a:r>
              <a:rPr lang="cs-CZ" b="1" dirty="0"/>
              <a:t>určení </a:t>
            </a:r>
            <a:r>
              <a:rPr lang="cs-CZ" dirty="0"/>
              <a:t>překladatelské STRATEGIE a METOD</a:t>
            </a:r>
          </a:p>
          <a:p>
            <a:r>
              <a:rPr lang="cs-CZ" dirty="0"/>
              <a:t>strategie = celkový záměr a postup</a:t>
            </a:r>
          </a:p>
          <a:p>
            <a:r>
              <a:rPr lang="cs-CZ" dirty="0"/>
              <a:t>metody = konkrétní postupy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TŘETÍ</a:t>
            </a:r>
            <a:r>
              <a:rPr lang="cs-CZ" dirty="0"/>
              <a:t> FÁZE: </a:t>
            </a:r>
            <a:r>
              <a:rPr lang="cs-CZ" b="1" dirty="0"/>
              <a:t>vytvoření překladu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PRVNÍ verze → REVIZE→DRUHÁ verze → REVIZE → KONEČNÁ verze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5753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3CE2F1-C447-43AB-5250-2C8249CC5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 anchor="ctr">
            <a:normAutofit/>
          </a:bodyPr>
          <a:lstStyle/>
          <a:p>
            <a:r>
              <a:rPr lang="cs-CZ" dirty="0"/>
              <a:t>PŘEKLAD A KONTEXT</a:t>
            </a:r>
          </a:p>
        </p:txBody>
      </p:sp>
      <p:pic>
        <p:nvPicPr>
          <p:cNvPr id="5" name="Zástupný obsah 4" descr="Obsah obrázku text, kniha, papír, Publikace&#10;&#10;Popis byl vytvořen automaticky">
            <a:extLst>
              <a:ext uri="{FF2B5EF4-FFF2-40B4-BE49-F238E27FC236}">
                <a16:creationId xmlns:a16="http://schemas.microsoft.com/office/drawing/2014/main" id="{6C8D836E-E368-6189-3B5F-4648BB7AC3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634" y="1600200"/>
            <a:ext cx="6868732" cy="4876800"/>
          </a:xfrm>
          <a:noFill/>
        </p:spPr>
      </p:pic>
    </p:spTree>
    <p:extLst>
      <p:ext uri="{BB962C8B-B14F-4D97-AF65-F5344CB8AC3E}">
        <p14:creationId xmlns:p14="http://schemas.microsoft.com/office/powerpoint/2010/main" val="9447911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494</TotalTime>
  <Words>402</Words>
  <Application>Microsoft Office PowerPoint</Application>
  <PresentationFormat>Předvádění na obrazovce (4:3)</PresentationFormat>
  <Paragraphs>77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4" baseType="lpstr">
      <vt:lpstr>Arial</vt:lpstr>
      <vt:lpstr>Přehlednost</vt:lpstr>
      <vt:lpstr>překladatelskÝ proces</vt:lpstr>
      <vt:lpstr>GOOGLE TRANSLATE V AKCI</vt:lpstr>
      <vt:lpstr>KÄÄNNÖS ON…</vt:lpstr>
      <vt:lpstr>CO JE PŘEKLAD?</vt:lpstr>
      <vt:lpstr>PŘEKLAD DOSLOVNÝ, VOLNÝ, LITERÁRNÍ</vt:lpstr>
      <vt:lpstr>JIŘÍ LEVÝ</vt:lpstr>
      <vt:lpstr>PŘEKLAD JAKO PROCES</vt:lpstr>
      <vt:lpstr>FÁZE PŘEKLADU</vt:lpstr>
      <vt:lpstr>PŘEKLAD A KONTEXT</vt:lpstr>
      <vt:lpstr>OSOBA PŘEKLADATELE</vt:lpstr>
      <vt:lpstr>DOBRÝ PŘEKLADATEL?</vt:lpstr>
      <vt:lpstr>VZNIK KNIŽNÍHO PŘEKLADU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Fáze překladatelského procesu</dc:title>
  <dc:creator>HP</dc:creator>
  <cp:lastModifiedBy>Farova, Lenka</cp:lastModifiedBy>
  <cp:revision>16</cp:revision>
  <dcterms:created xsi:type="dcterms:W3CDTF">2020-10-05T22:32:52Z</dcterms:created>
  <dcterms:modified xsi:type="dcterms:W3CDTF">2023-10-06T19:51:16Z</dcterms:modified>
</cp:coreProperties>
</file>