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5" r:id="rId5"/>
    <p:sldId id="266" r:id="rId6"/>
    <p:sldId id="259" r:id="rId7"/>
    <p:sldId id="260" r:id="rId8"/>
    <p:sldId id="261" r:id="rId9"/>
    <p:sldId id="262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9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49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88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37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95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07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00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73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45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61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6CCF-5ED9-4E5E-ADA2-56DD147202D7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9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Didaktické nástroje (učebnice, programy, korpusy) a práce s nimi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22. února 2017</a:t>
            </a:r>
          </a:p>
        </p:txBody>
      </p:sp>
    </p:spTree>
    <p:extLst>
      <p:ext uri="{BB962C8B-B14F-4D97-AF65-F5344CB8AC3E}">
        <p14:creationId xmlns:p14="http://schemas.microsoft.com/office/powerpoint/2010/main" val="2928629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funkce učebnice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žáka × pro pedagogy</a:t>
            </a:r>
          </a:p>
          <a:p>
            <a:pPr lvl="1"/>
            <a:r>
              <a:rPr lang="cs-CZ" dirty="0"/>
              <a:t>pro celé kurikulum předmětu</a:t>
            </a:r>
          </a:p>
          <a:p>
            <a:pPr lvl="1"/>
            <a:r>
              <a:rPr lang="cs-CZ" dirty="0"/>
              <a:t>pro rodiče</a:t>
            </a:r>
          </a:p>
          <a:p>
            <a:pPr lvl="1"/>
            <a:r>
              <a:rPr lang="cs-CZ" dirty="0"/>
              <a:t>pro lingvisty</a:t>
            </a:r>
          </a:p>
          <a:p>
            <a:pPr lvl="1"/>
            <a:r>
              <a:rPr lang="cs-CZ" dirty="0"/>
              <a:t>pro MŠMT</a:t>
            </a:r>
          </a:p>
          <a:p>
            <a:pPr lvl="1"/>
            <a:r>
              <a:rPr lang="cs-CZ" dirty="0"/>
              <a:t>pro vydavatelství</a:t>
            </a:r>
          </a:p>
        </p:txBody>
      </p:sp>
    </p:spTree>
    <p:extLst>
      <p:ext uri="{BB962C8B-B14F-4D97-AF65-F5344CB8AC3E}">
        <p14:creationId xmlns:p14="http://schemas.microsoft.com/office/powerpoint/2010/main" val="3520121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Co má podle vás vliv na „kvalitu učebnice“?</a:t>
            </a:r>
          </a:p>
        </p:txBody>
      </p:sp>
    </p:spTree>
    <p:extLst>
      <p:ext uri="{BB962C8B-B14F-4D97-AF65-F5344CB8AC3E}">
        <p14:creationId xmlns:p14="http://schemas.microsoft.com/office/powerpoint/2010/main" val="207066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atestace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bdění </a:t>
            </a:r>
            <a:r>
              <a:rPr lang="cs-CZ" dirty="0"/>
              <a:t>&amp; aktivita</a:t>
            </a:r>
          </a:p>
          <a:p>
            <a:r>
              <a:rPr lang="cs-CZ" dirty="0"/>
              <a:t>prezentace vybrané učebnicové řady</a:t>
            </a:r>
          </a:p>
          <a:p>
            <a:pPr lvl="1"/>
            <a:r>
              <a:rPr lang="cs-CZ" dirty="0"/>
              <a:t>může být i z cizího jazyka nebo výukových materiálů češtiny pro cizince</a:t>
            </a:r>
          </a:p>
          <a:p>
            <a:r>
              <a:rPr lang="cs-CZ" dirty="0"/>
              <a:t>zpracování vybraného tématu na základě žákovských korpusů</a:t>
            </a:r>
          </a:p>
        </p:txBody>
      </p:sp>
    </p:spTree>
    <p:extLst>
      <p:ext uri="{BB962C8B-B14F-4D97-AF65-F5344CB8AC3E}">
        <p14:creationId xmlns:p14="http://schemas.microsoft.com/office/powerpoint/2010/main" val="343725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náplň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postavení didaktických nástrojů v rámci výuky</a:t>
            </a:r>
          </a:p>
          <a:p>
            <a:r>
              <a:rPr lang="cs-CZ" dirty="0"/>
              <a:t>přehled dostupných učebních zdrojů</a:t>
            </a:r>
          </a:p>
          <a:p>
            <a:r>
              <a:rPr lang="cs-CZ" dirty="0"/>
              <a:t>srovnání jednotlivých přístupů k podávání informací</a:t>
            </a:r>
          </a:p>
          <a:p>
            <a:r>
              <a:rPr lang="cs-CZ" dirty="0"/>
              <a:t>pátrání, jak vznikají učební texty</a:t>
            </a:r>
          </a:p>
          <a:p>
            <a:r>
              <a:rPr lang="cs-CZ" dirty="0"/>
              <a:t>žákovské korpusy: k čemu se při výuce hodí</a:t>
            </a:r>
          </a:p>
          <a:p>
            <a:r>
              <a:rPr lang="cs-CZ" dirty="0"/>
              <a:t>moderní zdroje</a:t>
            </a:r>
          </a:p>
          <a:p>
            <a:pPr lvl="1"/>
            <a:r>
              <a:rPr lang="cs-CZ" dirty="0"/>
              <a:t>jak využívat pro jazykovou výchovu internet a sociální sítě</a:t>
            </a:r>
          </a:p>
          <a:p>
            <a:pPr lvl="1"/>
            <a:r>
              <a:rPr lang="cs-CZ" dirty="0"/>
              <a:t>zdroje typu IJP, </a:t>
            </a:r>
            <a:r>
              <a:rPr lang="cs-CZ" dirty="0" err="1"/>
              <a:t>EDUin</a:t>
            </a:r>
            <a:r>
              <a:rPr lang="cs-CZ" dirty="0"/>
              <a:t>, </a:t>
            </a:r>
            <a:r>
              <a:rPr lang="cs-CZ"/>
              <a:t>Asociace češtinářů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41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navrhovaný harmonogram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1. 3. parametry textu učebnic, obsah učebnic; analýzy obsahu učebnic</a:t>
            </a:r>
          </a:p>
          <a:p>
            <a:pPr lvl="1"/>
            <a:r>
              <a:rPr lang="cs-CZ" dirty="0"/>
              <a:t>četba MOODLE</a:t>
            </a:r>
          </a:p>
          <a:p>
            <a:pPr marL="0" indent="0">
              <a:buNone/>
            </a:pPr>
            <a:r>
              <a:rPr lang="cs-CZ" dirty="0"/>
              <a:t>8. 3. otázky výběru vhodného didaktického materiálu; učební texty, pracovní listy; učebnice a cvičebnice z hlediska provázanosti všech složek předmětu          </a:t>
            </a:r>
          </a:p>
          <a:p>
            <a:pPr marL="0" indent="0">
              <a:buNone/>
            </a:pPr>
            <a:r>
              <a:rPr lang="cs-CZ" dirty="0"/>
              <a:t>15. 3. představení učebnicových řad</a:t>
            </a:r>
          </a:p>
          <a:p>
            <a:pPr marL="0" indent="0">
              <a:buNone/>
            </a:pPr>
            <a:r>
              <a:rPr lang="cs-CZ" dirty="0"/>
              <a:t>22. 3. představení učebnicových řad</a:t>
            </a:r>
          </a:p>
          <a:p>
            <a:pPr marL="0" indent="0">
              <a:buNone/>
            </a:pPr>
            <a:r>
              <a:rPr lang="cs-CZ" dirty="0"/>
              <a:t>29. 3. tvorba a vznik učebnic češtiny, doložka MŠMT</a:t>
            </a:r>
          </a:p>
          <a:p>
            <a:pPr marL="0" indent="0">
              <a:buNone/>
            </a:pPr>
            <a:r>
              <a:rPr lang="cs-CZ" dirty="0"/>
              <a:t>5. 4. „tradiční výuka“ vs. digitální vzdělávání, tablety, interaktivní tabule; využití sociálních sítí při výuce </a:t>
            </a:r>
            <a:r>
              <a:rPr lang="cs-CZ" dirty="0" err="1"/>
              <a:t>čj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97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navrhovaný harmonogram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12. 4. využití korpusů ve výuce češtiny I. (žákovské korpusy)</a:t>
            </a:r>
          </a:p>
          <a:p>
            <a:pPr lvl="1"/>
            <a:r>
              <a:rPr lang="cs-CZ" dirty="0"/>
              <a:t>Týden diverzity?</a:t>
            </a:r>
          </a:p>
          <a:p>
            <a:pPr marL="0" indent="0">
              <a:buNone/>
            </a:pPr>
            <a:r>
              <a:rPr lang="cs-CZ" dirty="0"/>
              <a:t>19. 4. využití korpusů a dalších nástrojů ve výuce češtiny II.</a:t>
            </a:r>
          </a:p>
          <a:p>
            <a:pPr marL="0" indent="0">
              <a:buNone/>
            </a:pPr>
            <a:r>
              <a:rPr lang="cs-CZ" dirty="0"/>
              <a:t>26. 4. prezentace cvičení</a:t>
            </a:r>
          </a:p>
          <a:p>
            <a:pPr marL="0" indent="0">
              <a:buNone/>
            </a:pPr>
            <a:r>
              <a:rPr lang="cs-CZ" dirty="0"/>
              <a:t>3. 5. prezentace cvičení    </a:t>
            </a:r>
          </a:p>
          <a:p>
            <a:pPr marL="0" indent="0">
              <a:buNone/>
            </a:pPr>
            <a:r>
              <a:rPr lang="cs-CZ" dirty="0"/>
              <a:t>10. 5.  maturita z českého jazyka + přijímací zkoušky</a:t>
            </a:r>
          </a:p>
          <a:p>
            <a:pPr marL="0" indent="0">
              <a:buNone/>
            </a:pPr>
            <a:r>
              <a:rPr lang="cs-CZ" dirty="0"/>
              <a:t>17. 5.  aktuální zdroje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UČEBNICE</a:t>
            </a:r>
          </a:p>
        </p:txBody>
      </p:sp>
    </p:spTree>
    <p:extLst>
      <p:ext uri="{BB962C8B-B14F-4D97-AF65-F5344CB8AC3E}">
        <p14:creationId xmlns:p14="http://schemas.microsoft.com/office/powerpoint/2010/main" val="1149960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600" b="1" dirty="0"/>
              <a:t>Jan Průcha 1998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UČEBNICE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školní didaktické texty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didaktické prostředky</a:t>
            </a:r>
          </a:p>
          <a:p>
            <a:pPr marL="0" indent="0" algn="ctr">
              <a:buNone/>
            </a:pPr>
            <a:r>
              <a:rPr lang="cs-CZ" sz="2200" dirty="0"/>
              <a:t>= materiální předměty fungující </a:t>
            </a:r>
          </a:p>
          <a:p>
            <a:pPr marL="0" indent="0" algn="ctr">
              <a:buNone/>
            </a:pPr>
            <a:r>
              <a:rPr lang="cs-CZ" sz="2200" dirty="0"/>
              <a:t>v realizaci vzdělávání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kurikulární projekty</a:t>
            </a:r>
          </a:p>
          <a:p>
            <a:pPr marL="0" indent="0" algn="ctr">
              <a:buNone/>
            </a:pPr>
            <a:r>
              <a:rPr lang="cs-CZ" dirty="0"/>
              <a:t>= vzdělávací programy</a:t>
            </a:r>
          </a:p>
        </p:txBody>
      </p:sp>
      <p:sp>
        <p:nvSpPr>
          <p:cNvPr id="4" name="Obdélník 3"/>
          <p:cNvSpPr/>
          <p:nvPr/>
        </p:nvSpPr>
        <p:spPr>
          <a:xfrm>
            <a:off x="3591339" y="2014331"/>
            <a:ext cx="2014331" cy="702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769704" y="1825626"/>
            <a:ext cx="3564835" cy="17789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319130" y="1690689"/>
            <a:ext cx="4412974" cy="31728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173357" y="1577007"/>
            <a:ext cx="4731026" cy="45999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85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typologie školních didaktických textů</a:t>
            </a:r>
            <a:br>
              <a:rPr lang="cs-CZ" sz="3200" b="1" dirty="0"/>
            </a:br>
            <a:r>
              <a:rPr lang="cs-CZ" sz="3200" b="1" dirty="0"/>
              <a:t>(pro český jazyk a literaturu)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učebnice</a:t>
            </a:r>
          </a:p>
          <a:p>
            <a:r>
              <a:rPr lang="cs-CZ" dirty="0"/>
              <a:t>cvičebnice</a:t>
            </a:r>
          </a:p>
          <a:p>
            <a:r>
              <a:rPr lang="cs-CZ" dirty="0"/>
              <a:t>slabikáře</a:t>
            </a:r>
          </a:p>
          <a:p>
            <a:r>
              <a:rPr lang="cs-CZ" dirty="0"/>
              <a:t>čítanky, sborníky</a:t>
            </a:r>
          </a:p>
          <a:p>
            <a:r>
              <a:rPr lang="cs-CZ" dirty="0"/>
              <a:t>didaktické příručky (např. přehledové tabulky skloňování…)</a:t>
            </a:r>
          </a:p>
          <a:p>
            <a:r>
              <a:rPr lang="cs-CZ" dirty="0"/>
              <a:t>sbírky (např. diktátů)</a:t>
            </a:r>
          </a:p>
          <a:p>
            <a:r>
              <a:rPr lang="cs-CZ" dirty="0"/>
              <a:t>normativní mluvnice</a:t>
            </a:r>
          </a:p>
          <a:p>
            <a:r>
              <a:rPr lang="cs-CZ" dirty="0"/>
              <a:t>slovníky</a:t>
            </a:r>
          </a:p>
          <a:p>
            <a:r>
              <a:rPr lang="cs-CZ" dirty="0"/>
              <a:t>testy</a:t>
            </a:r>
          </a:p>
          <a:p>
            <a:r>
              <a:rPr lang="cs-CZ" dirty="0"/>
              <a:t>(+ zpěvníky, mapy a atlasy, odborné tabulky…)</a:t>
            </a:r>
          </a:p>
        </p:txBody>
      </p:sp>
    </p:spTree>
    <p:extLst>
      <p:ext uri="{BB962C8B-B14F-4D97-AF65-F5344CB8AC3E}">
        <p14:creationId xmlns:p14="http://schemas.microsoft.com/office/powerpoint/2010/main" val="4207383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učebnice + příručky pro učitele!</a:t>
            </a:r>
          </a:p>
          <a:p>
            <a:r>
              <a:rPr lang="cs-CZ" dirty="0"/>
              <a:t>+ audiovizuální materiály</a:t>
            </a:r>
          </a:p>
          <a:p>
            <a:r>
              <a:rPr lang="cs-CZ" dirty="0"/>
              <a:t>+ v literatuře: beletristické texty </a:t>
            </a:r>
          </a:p>
          <a:p>
            <a:r>
              <a:rPr lang="cs-CZ" dirty="0"/>
              <a:t>+ další „reálné“ texty</a:t>
            </a:r>
          </a:p>
          <a:p>
            <a:pPr lvl="1"/>
            <a:r>
              <a:rPr lang="cs-CZ" dirty="0"/>
              <a:t>např. administrativa</a:t>
            </a:r>
          </a:p>
          <a:p>
            <a:pPr lvl="2"/>
            <a:r>
              <a:rPr lang="cs-CZ" dirty="0"/>
              <a:t>publikace věnované administrativnímu stylu pracují se zastaralými materiály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2556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</TotalTime>
  <Words>378</Words>
  <Application>Microsoft Office PowerPoint</Application>
  <PresentationFormat>Předvádění na obrazovce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Didaktické nástroje (učebnice, programy, korpusy) a práce s nimi</vt:lpstr>
      <vt:lpstr>atestace</vt:lpstr>
      <vt:lpstr>náplň kurzu</vt:lpstr>
      <vt:lpstr>navrhovaný harmonogram</vt:lpstr>
      <vt:lpstr>navrhovaný harmonogram</vt:lpstr>
      <vt:lpstr>Prezentace aplikace PowerPoint</vt:lpstr>
      <vt:lpstr>Jan Průcha 1998</vt:lpstr>
      <vt:lpstr>typologie školních didaktických textů (pro český jazyk a literaturu)</vt:lpstr>
      <vt:lpstr>Prezentace aplikace PowerPoint</vt:lpstr>
      <vt:lpstr>funkce učebnice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nástroje (učebnice, programy, korpusy) a práce s nimi</dc:title>
  <dc:creator>pivo</dc:creator>
  <cp:lastModifiedBy>pivo</cp:lastModifiedBy>
  <cp:revision>14</cp:revision>
  <dcterms:created xsi:type="dcterms:W3CDTF">2017-02-13T17:21:41Z</dcterms:created>
  <dcterms:modified xsi:type="dcterms:W3CDTF">2017-02-22T10:03:35Z</dcterms:modified>
</cp:coreProperties>
</file>