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0" r:id="rId3"/>
    <p:sldId id="271" r:id="rId4"/>
    <p:sldId id="272" r:id="rId5"/>
    <p:sldId id="273" r:id="rId6"/>
    <p:sldId id="281" r:id="rId7"/>
    <p:sldId id="282" r:id="rId8"/>
    <p:sldId id="274" r:id="rId9"/>
    <p:sldId id="275" r:id="rId10"/>
    <p:sldId id="276" r:id="rId11"/>
    <p:sldId id="283" r:id="rId12"/>
    <p:sldId id="284" r:id="rId13"/>
    <p:sldId id="280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14. 12. 2017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415"/>
            <a:ext cx="10515600" cy="48375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pPr marL="0" indent="0">
              <a:buNone/>
            </a:pPr>
            <a:r>
              <a:rPr lang="cs-CZ" dirty="0"/>
              <a:t>			VH4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VV1 časová				VV5a…VV5b účelová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VV2a… VV2b předmětná 		VV6 přívlastková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VV3 přívlastková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729230" y="3100580"/>
            <a:ext cx="21602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729230" y="4005064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>
            <a:off x="2377302" y="4903304"/>
            <a:ext cx="1336548" cy="510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053567" y="3115723"/>
            <a:ext cx="180020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853767" y="3969060"/>
            <a:ext cx="79208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98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EA106-F269-41B1-877B-0A34B5B4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2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opakování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55BA8-AB6A-467A-A9C4-450511B9A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311"/>
            <a:ext cx="10515600" cy="51276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kompozitum?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bezpodmětná věta?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 následujících slovesných tvarů změňte danou kategorii:</a:t>
            </a:r>
          </a:p>
          <a:p>
            <a:pPr marL="457200" lvl="1" indent="0">
              <a:buNone/>
            </a:pPr>
            <a:r>
              <a:rPr lang="cs-CZ" i="1" dirty="0"/>
              <a:t>prozkoumali by</a:t>
            </a:r>
            <a:r>
              <a:rPr lang="cs-CZ" dirty="0"/>
              <a:t>		vid</a:t>
            </a:r>
          </a:p>
          <a:p>
            <a:pPr marL="457200" lvl="1" indent="0">
              <a:buNone/>
            </a:pPr>
            <a:r>
              <a:rPr lang="cs-CZ" i="1" dirty="0"/>
              <a:t>spojili (se)	</a:t>
            </a:r>
            <a:r>
              <a:rPr lang="cs-CZ" dirty="0"/>
              <a:t>		osoba</a:t>
            </a:r>
          </a:p>
          <a:p>
            <a:pPr marL="457200" lvl="1" indent="0">
              <a:buNone/>
            </a:pPr>
            <a:r>
              <a:rPr lang="cs-CZ" i="1" dirty="0"/>
              <a:t>bylo nalezeno</a:t>
            </a:r>
            <a:r>
              <a:rPr lang="cs-CZ" dirty="0"/>
              <a:t>		slovesný rod</a:t>
            </a:r>
          </a:p>
          <a:p>
            <a:pPr marL="457200" lvl="1" indent="0">
              <a:buNone/>
            </a:pPr>
            <a:r>
              <a:rPr lang="cs-CZ" i="1" dirty="0"/>
              <a:t>těžit</a:t>
            </a:r>
            <a:r>
              <a:rPr lang="cs-CZ" dirty="0"/>
              <a:t>			slovesný rod</a:t>
            </a:r>
          </a:p>
          <a:p>
            <a:pPr marL="457200" lvl="1" indent="0">
              <a:buNone/>
            </a:pPr>
            <a:r>
              <a:rPr lang="cs-CZ" i="1" dirty="0"/>
              <a:t>dozvěděli se</a:t>
            </a:r>
            <a:r>
              <a:rPr lang="cs-CZ" dirty="0"/>
              <a:t>			slovesný rod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80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EA106-F269-41B1-877B-0A34B5B4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2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opakování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55BA8-AB6A-467A-A9C4-450511B9A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311"/>
            <a:ext cx="10515600" cy="51276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kompozitum? </a:t>
            </a:r>
            <a:r>
              <a:rPr lang="cs-CZ" i="1" dirty="0"/>
              <a:t>domorodé</a:t>
            </a:r>
            <a:r>
              <a:rPr lang="cs-CZ" dirty="0"/>
              <a:t> (</a:t>
            </a:r>
            <a:r>
              <a:rPr lang="cs-CZ" i="1" dirty="0"/>
              <a:t>paleontolog</a:t>
            </a:r>
            <a:r>
              <a:rPr lang="cs-CZ" dirty="0"/>
              <a:t>?)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bezpodmětná věta?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 následujících slovesných tvarů změňte danou kategorii:</a:t>
            </a:r>
          </a:p>
          <a:p>
            <a:pPr marL="457200" lvl="1" indent="0">
              <a:buNone/>
            </a:pPr>
            <a:r>
              <a:rPr lang="cs-CZ" i="1" dirty="0"/>
              <a:t>prozkoumali by</a:t>
            </a:r>
            <a:r>
              <a:rPr lang="cs-CZ" dirty="0"/>
              <a:t>		vid			</a:t>
            </a:r>
            <a:r>
              <a:rPr lang="cs-CZ" i="1" dirty="0"/>
              <a:t>prozkoumávali by</a:t>
            </a:r>
          </a:p>
          <a:p>
            <a:pPr marL="457200" lvl="1" indent="0">
              <a:buNone/>
            </a:pPr>
            <a:r>
              <a:rPr lang="cs-CZ" i="1" dirty="0"/>
              <a:t>spojili (se)	</a:t>
            </a:r>
            <a:r>
              <a:rPr lang="cs-CZ" dirty="0"/>
              <a:t>		osoba			</a:t>
            </a:r>
            <a:r>
              <a:rPr lang="cs-CZ" i="1" dirty="0"/>
              <a:t>spojili jsme (se)</a:t>
            </a:r>
            <a:r>
              <a:rPr lang="cs-CZ" dirty="0"/>
              <a:t>, </a:t>
            </a:r>
            <a:r>
              <a:rPr lang="cs-CZ" i="1" dirty="0"/>
              <a:t>spojili jste (se)</a:t>
            </a:r>
          </a:p>
          <a:p>
            <a:pPr marL="457200" lvl="1" indent="0">
              <a:buNone/>
            </a:pPr>
            <a:r>
              <a:rPr lang="cs-CZ" i="1" dirty="0"/>
              <a:t>bylo nalezeno</a:t>
            </a:r>
            <a:r>
              <a:rPr lang="cs-CZ" dirty="0"/>
              <a:t>		slovesný rod		</a:t>
            </a:r>
            <a:r>
              <a:rPr lang="cs-CZ" i="1" dirty="0"/>
              <a:t>nalezlo</a:t>
            </a:r>
          </a:p>
          <a:p>
            <a:pPr marL="457200" lvl="1" indent="0">
              <a:buNone/>
            </a:pPr>
            <a:r>
              <a:rPr lang="cs-CZ" i="1" dirty="0"/>
              <a:t>těžit</a:t>
            </a:r>
            <a:r>
              <a:rPr lang="cs-CZ" dirty="0"/>
              <a:t>			slovesný rod		</a:t>
            </a:r>
            <a:r>
              <a:rPr lang="cs-CZ" i="1" dirty="0"/>
              <a:t>být těžen</a:t>
            </a:r>
            <a:r>
              <a:rPr lang="cs-CZ" dirty="0"/>
              <a:t>, </a:t>
            </a:r>
            <a:r>
              <a:rPr lang="cs-CZ" i="1" dirty="0"/>
              <a:t>těžena</a:t>
            </a:r>
            <a:r>
              <a:rPr lang="cs-CZ" dirty="0"/>
              <a:t>, </a:t>
            </a:r>
            <a:r>
              <a:rPr lang="cs-CZ" i="1" dirty="0"/>
              <a:t>těženo</a:t>
            </a:r>
            <a:r>
              <a:rPr lang="cs-CZ" dirty="0"/>
              <a:t>, </a:t>
            </a:r>
            <a:r>
              <a:rPr lang="cs-CZ" i="1" dirty="0"/>
              <a:t>těženi</a:t>
            </a:r>
            <a:r>
              <a:rPr lang="cs-CZ" dirty="0"/>
              <a:t>, 							</a:t>
            </a:r>
            <a:r>
              <a:rPr lang="cs-CZ" i="1" dirty="0"/>
              <a:t>těženy</a:t>
            </a:r>
          </a:p>
          <a:p>
            <a:pPr marL="457200" lvl="1" indent="0">
              <a:buNone/>
            </a:pPr>
            <a:r>
              <a:rPr lang="cs-CZ" i="1" dirty="0"/>
              <a:t>dozvěděli se</a:t>
            </a:r>
            <a:r>
              <a:rPr lang="cs-CZ" dirty="0"/>
              <a:t>			slovesný rod		NELZE: reflexivum tantum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505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A3867-A8CB-44E9-91B1-31F0E3A1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závislostní stromy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2DA53D-22C4-4832-9CAE-90551EEFB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Proti bolestem hlavy mi nejvíc pomáhá jóga.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Cílem spánku je zapomenout zbytečné vzpomínky.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Mnozí lidé mají kvůli střídání letního a zimního času problémy se spánkem.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94535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Proti bolestem hlavy mi nejvíc pomáhá jóga.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1"/>
            <a:ext cx="1051559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					</a:t>
            </a:r>
            <a:r>
              <a:rPr lang="cs-CZ" b="1" dirty="0"/>
              <a:t>pomáhá</a:t>
            </a:r>
          </a:p>
          <a:p>
            <a:pPr marL="0" indent="0">
              <a:buNone/>
            </a:pPr>
            <a:r>
              <a:rPr lang="cs-CZ" dirty="0"/>
              <a:t>			D, a			přísudek</a:t>
            </a:r>
          </a:p>
          <a:p>
            <a:pPr marL="0" indent="0">
              <a:buNone/>
            </a:pPr>
            <a:r>
              <a:rPr lang="cs-CZ" dirty="0"/>
              <a:t>				D, r/a		D, a		P, k</a:t>
            </a:r>
          </a:p>
          <a:p>
            <a:pPr marL="0" indent="0">
              <a:buNone/>
            </a:pPr>
            <a:r>
              <a:rPr lang="cs-CZ" b="1" dirty="0"/>
              <a:t>proti bolestem 		mi 	nejvíc 		jóga</a:t>
            </a:r>
          </a:p>
          <a:p>
            <a:pPr marL="0" indent="0">
              <a:buNone/>
            </a:pPr>
            <a:r>
              <a:rPr lang="cs-CZ" dirty="0"/>
              <a:t>PU účelu 		předmět	PU míry	     podmět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sz="2200" dirty="0"/>
              <a:t>(teoreticky i PU prospěchu)</a:t>
            </a:r>
          </a:p>
          <a:p>
            <a:pPr marL="0" indent="0">
              <a:buNone/>
            </a:pPr>
            <a:r>
              <a:rPr lang="cs-CZ" dirty="0"/>
              <a:t>		D, r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hlavy</a:t>
            </a:r>
          </a:p>
          <a:p>
            <a:pPr marL="0" indent="0">
              <a:buNone/>
            </a:pPr>
            <a:r>
              <a:rPr lang="cs-CZ" dirty="0"/>
              <a:t>		přívlastek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596107" y="1916832"/>
            <a:ext cx="496855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>
          <a:xfrm flipV="1">
            <a:off x="4762638" y="2023672"/>
            <a:ext cx="1874029" cy="977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878762" y="2023672"/>
            <a:ext cx="86409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960703" y="1972516"/>
            <a:ext cx="144016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673233" y="3306761"/>
            <a:ext cx="144016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107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Cílem spánku je zapomenout zbytečné vzpomínky.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1"/>
            <a:ext cx="10515599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/>
              <a:t>je</a:t>
            </a:r>
          </a:p>
          <a:p>
            <a:pPr marL="0" indent="0">
              <a:buNone/>
            </a:pPr>
            <a:r>
              <a:rPr lang="cs-CZ" b="1" dirty="0"/>
              <a:t>cílem</a:t>
            </a:r>
            <a:r>
              <a:rPr lang="cs-CZ" dirty="0"/>
              <a:t>			přísudek 				</a:t>
            </a:r>
          </a:p>
          <a:p>
            <a:pPr marL="0" indent="0">
              <a:buNone/>
            </a:pPr>
            <a:r>
              <a:rPr lang="cs-CZ" dirty="0"/>
              <a:t>součást přísudku</a:t>
            </a:r>
          </a:p>
          <a:p>
            <a:pPr marL="0" indent="0">
              <a:buNone/>
            </a:pPr>
            <a:r>
              <a:rPr lang="cs-CZ" dirty="0"/>
              <a:t>	D, r			P, 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spánku 		zapomenout 	</a:t>
            </a:r>
          </a:p>
          <a:p>
            <a:pPr marL="0" indent="0">
              <a:buNone/>
            </a:pPr>
            <a:r>
              <a:rPr lang="cs-CZ" dirty="0"/>
              <a:t>	přívlastek 		podmět 	</a:t>
            </a:r>
          </a:p>
          <a:p>
            <a:pPr marL="0" indent="0">
              <a:buNone/>
            </a:pPr>
            <a:r>
              <a:rPr lang="cs-CZ" dirty="0"/>
              <a:t>							D, r</a:t>
            </a:r>
          </a:p>
          <a:p>
            <a:pPr marL="0" indent="0">
              <a:buNone/>
            </a:pPr>
            <a:r>
              <a:rPr lang="cs-CZ" dirty="0"/>
              <a:t>							</a:t>
            </a:r>
            <a:r>
              <a:rPr lang="cs-CZ" b="1" dirty="0"/>
              <a:t>vzpomínky</a:t>
            </a:r>
          </a:p>
          <a:p>
            <a:pPr marL="0" indent="0">
              <a:buNone/>
            </a:pPr>
            <a:r>
              <a:rPr lang="cs-CZ" dirty="0"/>
              <a:t>						D, k	předmět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b="1" dirty="0"/>
              <a:t>zbytečné</a:t>
            </a:r>
          </a:p>
          <a:p>
            <a:pPr marL="0" indent="0">
              <a:buNone/>
            </a:pPr>
            <a:r>
              <a:rPr lang="cs-CZ" dirty="0"/>
              <a:t>					přívlastek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>
            <a:off x="3730310" y="1827910"/>
            <a:ext cx="1440160" cy="1342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cxnSpLocks/>
          </p:cNvCxnSpPr>
          <p:nvPr/>
        </p:nvCxnSpPr>
        <p:spPr>
          <a:xfrm flipV="1">
            <a:off x="1618938" y="1865973"/>
            <a:ext cx="2050713" cy="2026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cxnSpLocks/>
          </p:cNvCxnSpPr>
          <p:nvPr/>
        </p:nvCxnSpPr>
        <p:spPr>
          <a:xfrm>
            <a:off x="1320481" y="2347462"/>
            <a:ext cx="930932" cy="78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cxnSpLocks/>
          </p:cNvCxnSpPr>
          <p:nvPr/>
        </p:nvCxnSpPr>
        <p:spPr>
          <a:xfrm flipH="1">
            <a:off x="6403069" y="4524110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394957" y="3429000"/>
            <a:ext cx="237626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695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538" y="365125"/>
            <a:ext cx="10649262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Mnozí lidé mají kvůli střídání letního a zimního času problémy se spánkem.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mají</a:t>
            </a:r>
          </a:p>
          <a:p>
            <a:pPr marL="0" indent="0">
              <a:buNone/>
            </a:pPr>
            <a:r>
              <a:rPr lang="cs-CZ" dirty="0"/>
              <a:t>		přísudek</a:t>
            </a:r>
          </a:p>
          <a:p>
            <a:pPr marL="0" indent="0">
              <a:buNone/>
            </a:pPr>
            <a:r>
              <a:rPr lang="cs-CZ" dirty="0"/>
              <a:t>	P, k		D, a			D, r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lidé 		kvůli střídání 	problémy</a:t>
            </a:r>
          </a:p>
          <a:p>
            <a:pPr marL="0" indent="0">
              <a:buNone/>
            </a:pPr>
            <a:r>
              <a:rPr lang="cs-CZ" dirty="0"/>
              <a:t>	podmět 	PU příčiny 		předmět</a:t>
            </a:r>
          </a:p>
          <a:p>
            <a:pPr marL="0" indent="0">
              <a:buNone/>
            </a:pPr>
            <a:r>
              <a:rPr lang="cs-CZ" dirty="0"/>
              <a:t>D, k				D, r			D, a		</a:t>
            </a:r>
          </a:p>
          <a:p>
            <a:pPr marL="0" indent="0">
              <a:buNone/>
            </a:pPr>
            <a:r>
              <a:rPr lang="cs-CZ" b="1" dirty="0"/>
              <a:t>mnozí 				času			se spánkem</a:t>
            </a:r>
          </a:p>
          <a:p>
            <a:pPr marL="0" indent="0">
              <a:buNone/>
            </a:pPr>
            <a:r>
              <a:rPr lang="cs-CZ" dirty="0"/>
              <a:t>přívlastek			přívlastek		přívlastek</a:t>
            </a:r>
          </a:p>
          <a:p>
            <a:pPr marL="0" indent="0">
              <a:buNone/>
            </a:pPr>
            <a:r>
              <a:rPr lang="cs-CZ" dirty="0"/>
              <a:t>				a	D, k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/>
              <a:t>let. </a:t>
            </a:r>
            <a:r>
              <a:rPr lang="cs-CZ" dirty="0"/>
              <a:t>	</a:t>
            </a:r>
            <a:r>
              <a:rPr lang="cs-CZ" sz="2400" dirty="0"/>
              <a:t>K, p 	</a:t>
            </a:r>
            <a:r>
              <a:rPr lang="cs-CZ" b="1" dirty="0"/>
              <a:t>zim. </a:t>
            </a:r>
          </a:p>
          <a:p>
            <a:pPr marL="0" indent="0">
              <a:buNone/>
            </a:pPr>
            <a:r>
              <a:rPr lang="cs-CZ" dirty="0"/>
              <a:t>			přívlastek	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168980" y="1876602"/>
            <a:ext cx="7920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1378868" y="3171124"/>
            <a:ext cx="72008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>
            <a:off x="3020238" y="1931053"/>
            <a:ext cx="1378496" cy="96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cxnSpLocks/>
          </p:cNvCxnSpPr>
          <p:nvPr/>
        </p:nvCxnSpPr>
        <p:spPr>
          <a:xfrm>
            <a:off x="3008167" y="1946941"/>
            <a:ext cx="3888432" cy="96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cxnSpLocks/>
          </p:cNvCxnSpPr>
          <p:nvPr/>
        </p:nvCxnSpPr>
        <p:spPr>
          <a:xfrm>
            <a:off x="4471388" y="3371259"/>
            <a:ext cx="445029" cy="951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3895324" y="5445224"/>
            <a:ext cx="576064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cxnSpLocks/>
          </p:cNvCxnSpPr>
          <p:nvPr/>
        </p:nvCxnSpPr>
        <p:spPr>
          <a:xfrm>
            <a:off x="4838070" y="5467090"/>
            <a:ext cx="720080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cxnSpLocks/>
          </p:cNvCxnSpPr>
          <p:nvPr/>
        </p:nvCxnSpPr>
        <p:spPr>
          <a:xfrm>
            <a:off x="7364812" y="3315140"/>
            <a:ext cx="482487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cxnSpLocks/>
          </p:cNvCxnSpPr>
          <p:nvPr/>
        </p:nvCxnSpPr>
        <p:spPr>
          <a:xfrm>
            <a:off x="4305768" y="5865225"/>
            <a:ext cx="10646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4747097" y="4647776"/>
            <a:ext cx="2056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1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DÚ: cvičení složitějších rozborů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9433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Za ty roky, které Pavel pracoval jako tlumočník, se naučil vést si podrobný diář, a dokonce se stal velmi pohotovým, protože si nikdy nebyl jistý tím, kdy bude muset neplánovaně vyrazit na schůzku, aby urgentně tlumočil u lékaře nebo na úřadě.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Přestože jsem na ten rozhovor, který měl všechno vyřešit, čekal několik měsíců, když se k němu konečně naskytla možnost, zjistil jsem, že mám strach z toho, jak by mohl dopadnout, a proto jsem ho zrušil, prostě z něj zbaběle vycouval, jako by z mého života nevedla cesta vpřed.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Když ji uviděl, jak kráčí ulicí s rozpuštěnými vlasy a jak se usmála, jakmile ho zahlédla, pocítil pýchu, že zrovna ona, pokud by se dnes opravdu odhodlal požádat ji o ruku, se za pár hodin stane jeho snoubenkou.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98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Za ty roky (H1a), které Pavel pracoval jako tlumočník (V2), se naučil vést si podrobný diář (H1b), a dokonce se stal velmi pohotovým (H3), protože si nikdy nebyl jistý tím (V4), kdy bude muset neplánovaně vyrazit na schůzku (V5), aby urgentně tlumočil u lékaře nebo na úřadě (V6).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H1a ... H2b 	┌┘ 	H3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V2 přívlastková		V4 příčinná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				V5 předmětná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					V6 účelová</a:t>
            </a:r>
          </a:p>
          <a:p>
            <a:endParaRPr lang="cs-CZ" dirty="0"/>
          </a:p>
        </p:txBody>
      </p:sp>
      <p:cxnSp>
        <p:nvCxnSpPr>
          <p:cNvPr id="6" name="Přímá spojnice 5"/>
          <p:cNvCxnSpPr>
            <a:cxnSpLocks/>
          </p:cNvCxnSpPr>
          <p:nvPr/>
        </p:nvCxnSpPr>
        <p:spPr>
          <a:xfrm>
            <a:off x="1272209" y="3461479"/>
            <a:ext cx="1184440" cy="659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cxnSpLocks/>
          </p:cNvCxnSpPr>
          <p:nvPr/>
        </p:nvCxnSpPr>
        <p:spPr>
          <a:xfrm>
            <a:off x="3846825" y="3461479"/>
            <a:ext cx="1152939" cy="43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318249" y="4282191"/>
            <a:ext cx="622852" cy="54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6279359" y="5095788"/>
            <a:ext cx="530087" cy="490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6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64498"/>
            <a:ext cx="10515600" cy="54124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Přestože jsem na ten rozhovor (V1a), který měl všechno vyřešit (V2), čekal několik měsíců (V1b), když se k němu konečně naskytla možnost (V3), zjistil jsem (H4), že mám strach z toho (V5), jak by mohl dopadnout (V6), a proto jsem ho zrušil (H7), prostě z něj zbaběle vycouval (H8), jako by z mého života nevedla cesta vpřed (V9).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/>
              <a:t>	H4		→	 H7 	≡ 	H8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V1a ... V1b 	V3 časová	V5 			V9 způsobová</a:t>
            </a:r>
          </a:p>
          <a:p>
            <a:pPr marL="0" indent="0">
              <a:buNone/>
            </a:pPr>
            <a:r>
              <a:rPr lang="cs-CZ" sz="2600" dirty="0"/>
              <a:t>přípustková			předmětná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	V2 přívlastková			V6 předmětná / přívlastková</a:t>
            </a:r>
          </a:p>
          <a:p>
            <a:pPr marL="0" indent="0">
              <a:buNone/>
            </a:pPr>
            <a:r>
              <a:rPr lang="cs-CZ" sz="2600" dirty="0"/>
              <a:t>					(příčinná: příčina strachu)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437862" y="3273288"/>
            <a:ext cx="1232452" cy="477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>
          <a:xfrm>
            <a:off x="2792896" y="3273288"/>
            <a:ext cx="430696" cy="450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>
            <a:off x="1437862" y="4200939"/>
            <a:ext cx="1365191" cy="85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cxnSpLocks/>
          </p:cNvCxnSpPr>
          <p:nvPr/>
        </p:nvCxnSpPr>
        <p:spPr>
          <a:xfrm>
            <a:off x="2803053" y="3273287"/>
            <a:ext cx="1888435" cy="450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cxnSpLocks/>
          </p:cNvCxnSpPr>
          <p:nvPr/>
        </p:nvCxnSpPr>
        <p:spPr>
          <a:xfrm>
            <a:off x="4931764" y="4092315"/>
            <a:ext cx="1672817" cy="966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7439548" y="3299793"/>
            <a:ext cx="583096" cy="450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77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Když ji uviděl (V1), jak kráčí ulicí s rozpuštěnými vlasy (V2) a jak se usmála (V3), jakmile ho zahlédla (V4), pocítil pýchu (H5), že zrovna ona (V6a), pokud by se dnes opravdu odhodlal požádat ji o ruku (V7), se za pár hodin stane jeho snoubenkou (V6b).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H5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V1 časová			V6a ... V6b přívlastková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V2 + V3 doplňková			V7 podmínková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V4 časová</a:t>
            </a:r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731799" y="3659563"/>
            <a:ext cx="1987826" cy="54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>
          <a:xfrm>
            <a:off x="1796864" y="4412974"/>
            <a:ext cx="212034" cy="516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725712" y="5270917"/>
            <a:ext cx="702366" cy="516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cxnSpLocks/>
          </p:cNvCxnSpPr>
          <p:nvPr/>
        </p:nvCxnSpPr>
        <p:spPr>
          <a:xfrm flipH="1" flipV="1">
            <a:off x="3839546" y="3659563"/>
            <a:ext cx="940903" cy="49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cxnSpLocks/>
          </p:cNvCxnSpPr>
          <p:nvPr/>
        </p:nvCxnSpPr>
        <p:spPr>
          <a:xfrm>
            <a:off x="4969565" y="4412974"/>
            <a:ext cx="2317610" cy="516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2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365125"/>
            <a:ext cx="10914089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Když ji uviděl, jak kráčí ulicí s rozpuštěnými vlasy a jak se usmála, jakmile ho zahlédla, pocítil pýchu, že zrovna ona, pokud by se dnes opravdu odhodlal požádat ji o ruku, se za pár hodin stane jeho snoubenkou.</a:t>
            </a:r>
          </a:p>
          <a:p>
            <a:r>
              <a:rPr lang="cs-CZ" dirty="0"/>
              <a:t>MORFEMATICKÝ ROZBOR:</a:t>
            </a:r>
          </a:p>
          <a:p>
            <a:pPr lvl="1"/>
            <a:r>
              <a:rPr lang="cs-CZ" dirty="0"/>
              <a:t>ODHODLÁ SE</a:t>
            </a:r>
          </a:p>
          <a:p>
            <a:pPr lvl="1"/>
            <a:r>
              <a:rPr lang="cs-CZ" dirty="0"/>
              <a:t>SNOUBENKOU</a:t>
            </a:r>
          </a:p>
          <a:p>
            <a:r>
              <a:rPr lang="cs-CZ" dirty="0"/>
              <a:t>SLOVOTVORNÝ ROZBOR:</a:t>
            </a:r>
          </a:p>
          <a:p>
            <a:pPr lvl="1"/>
            <a:r>
              <a:rPr lang="cs-CZ" dirty="0"/>
              <a:t>ROZPUŠTĚNÝ</a:t>
            </a:r>
          </a:p>
          <a:p>
            <a:r>
              <a:rPr lang="cs-CZ" dirty="0"/>
              <a:t>MORFOLOGICKÝ ROZBOR:</a:t>
            </a:r>
          </a:p>
          <a:p>
            <a:pPr lvl="1"/>
            <a:r>
              <a:rPr lang="cs-CZ" dirty="0"/>
              <a:t>všechny slovesné tvary v posledních dvou větách</a:t>
            </a:r>
          </a:p>
          <a:p>
            <a:pPr lvl="1"/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763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365124"/>
            <a:ext cx="10914089" cy="5990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MORFEMATICKÝ ROZBOR:</a:t>
            </a:r>
          </a:p>
          <a:p>
            <a:pPr marL="457200" lvl="1" indent="0">
              <a:buNone/>
            </a:pPr>
            <a:r>
              <a:rPr lang="cs-CZ" dirty="0"/>
              <a:t>OD-HODL-Á-Ø SE</a:t>
            </a:r>
          </a:p>
          <a:p>
            <a:pPr marL="914400" lvl="2" indent="0">
              <a:buNone/>
            </a:pPr>
            <a:r>
              <a:rPr lang="cs-CZ" dirty="0"/>
              <a:t>slov. </a:t>
            </a:r>
            <a:r>
              <a:rPr lang="cs-CZ" dirty="0" err="1"/>
              <a:t>pref</a:t>
            </a:r>
            <a:r>
              <a:rPr lang="cs-CZ" dirty="0"/>
              <a:t>. – kořen – kmen. </a:t>
            </a:r>
            <a:r>
              <a:rPr lang="cs-CZ" dirty="0" err="1"/>
              <a:t>suf</a:t>
            </a:r>
            <a:r>
              <a:rPr lang="cs-CZ" dirty="0"/>
              <a:t>. – Ø osob. </a:t>
            </a:r>
            <a:r>
              <a:rPr lang="cs-CZ" dirty="0" err="1"/>
              <a:t>konc</a:t>
            </a:r>
            <a:r>
              <a:rPr lang="cs-CZ" dirty="0"/>
              <a:t>.  + volný morfém</a:t>
            </a:r>
          </a:p>
          <a:p>
            <a:pPr marL="457200" lvl="1" indent="0">
              <a:buNone/>
            </a:pPr>
            <a:r>
              <a:rPr lang="cs-CZ" dirty="0"/>
              <a:t>SNOUB-Ø-EN-K-OU</a:t>
            </a:r>
          </a:p>
          <a:p>
            <a:pPr marL="914400" lvl="2" indent="0">
              <a:buNone/>
            </a:pPr>
            <a:r>
              <a:rPr lang="cs-CZ" dirty="0"/>
              <a:t>kořen – kmen. </a:t>
            </a:r>
            <a:r>
              <a:rPr lang="cs-CZ" dirty="0" err="1"/>
              <a:t>suf</a:t>
            </a:r>
            <a:r>
              <a:rPr lang="cs-CZ" dirty="0"/>
              <a:t>. – NTS </a:t>
            </a:r>
            <a:r>
              <a:rPr lang="cs-CZ" dirty="0" err="1"/>
              <a:t>příč</a:t>
            </a:r>
            <a:r>
              <a:rPr lang="cs-CZ" dirty="0"/>
              <a:t>. trpného – slov. </a:t>
            </a:r>
            <a:r>
              <a:rPr lang="cs-CZ" dirty="0" err="1"/>
              <a:t>suf</a:t>
            </a:r>
            <a:r>
              <a:rPr lang="cs-CZ" dirty="0"/>
              <a:t>. – pád. </a:t>
            </a:r>
            <a:r>
              <a:rPr lang="cs-CZ" dirty="0" err="1"/>
              <a:t>konc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SLOVOTVORNÝ ROZBOR:</a:t>
            </a:r>
          </a:p>
          <a:p>
            <a:pPr marL="457200" lvl="1" indent="0">
              <a:buNone/>
            </a:pPr>
            <a:r>
              <a:rPr lang="cs-CZ" dirty="0"/>
              <a:t>ROZPUŠTĚNÝ</a:t>
            </a:r>
          </a:p>
          <a:p>
            <a:pPr marL="457200" lvl="1" indent="0">
              <a:buNone/>
            </a:pPr>
            <a:r>
              <a:rPr lang="cs-CZ" dirty="0"/>
              <a:t>(ROZPUŠTĚN)</a:t>
            </a:r>
          </a:p>
          <a:p>
            <a:pPr marL="457200" lvl="1" indent="0">
              <a:buNone/>
            </a:pPr>
            <a:r>
              <a:rPr lang="cs-CZ" dirty="0"/>
              <a:t>ROZPUSTIT		derivace: </a:t>
            </a:r>
            <a:r>
              <a:rPr lang="cs-CZ" dirty="0" err="1"/>
              <a:t>transflexe</a:t>
            </a:r>
            <a:r>
              <a:rPr lang="cs-CZ" dirty="0"/>
              <a:t> (pust → </a:t>
            </a:r>
            <a:r>
              <a:rPr lang="cs-CZ" dirty="0" err="1"/>
              <a:t>pušt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PUSTIT		derivace: prefixace</a:t>
            </a:r>
          </a:p>
          <a:p>
            <a:pPr marL="0" indent="0">
              <a:buNone/>
            </a:pPr>
            <a:r>
              <a:rPr lang="cs-CZ" b="1" dirty="0"/>
              <a:t>MORFOLOGICKÝ ROZBOR:</a:t>
            </a:r>
          </a:p>
          <a:p>
            <a:pPr lvl="1"/>
            <a:r>
              <a:rPr lang="cs-CZ" dirty="0"/>
              <a:t>ODHODLAL BY SE: VF 3. os. </a:t>
            </a:r>
            <a:r>
              <a:rPr lang="cs-CZ" dirty="0" err="1"/>
              <a:t>sg</a:t>
            </a:r>
            <a:r>
              <a:rPr lang="cs-CZ" dirty="0"/>
              <a:t>., </a:t>
            </a:r>
            <a:r>
              <a:rPr lang="cs-CZ" dirty="0" err="1"/>
              <a:t>kond</a:t>
            </a:r>
            <a:r>
              <a:rPr lang="cs-CZ" dirty="0"/>
              <a:t>. přítomný, akt, </a:t>
            </a:r>
            <a:r>
              <a:rPr lang="cs-CZ" dirty="0" err="1"/>
              <a:t>perf</a:t>
            </a:r>
            <a:r>
              <a:rPr lang="cs-CZ" dirty="0"/>
              <a:t>, V/dělá,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POŽÁDAT: </a:t>
            </a:r>
            <a:r>
              <a:rPr lang="cs-CZ" dirty="0" err="1"/>
              <a:t>Vinf</a:t>
            </a:r>
            <a:r>
              <a:rPr lang="cs-CZ" dirty="0"/>
              <a:t>, infinitiv, akt, </a:t>
            </a:r>
            <a:r>
              <a:rPr lang="cs-CZ" dirty="0" err="1"/>
              <a:t>perf</a:t>
            </a:r>
            <a:r>
              <a:rPr lang="cs-CZ" dirty="0"/>
              <a:t>, V/dělá</a:t>
            </a:r>
          </a:p>
          <a:p>
            <a:pPr lvl="1"/>
            <a:r>
              <a:rPr lang="cs-CZ" dirty="0"/>
              <a:t>STANE SE: VF 3. os. </a:t>
            </a:r>
            <a:r>
              <a:rPr lang="cs-CZ" dirty="0" err="1"/>
              <a:t>sg</a:t>
            </a:r>
            <a:r>
              <a:rPr lang="cs-CZ" dirty="0"/>
              <a:t>., </a:t>
            </a:r>
            <a:r>
              <a:rPr lang="cs-CZ" dirty="0" err="1"/>
              <a:t>ind</a:t>
            </a:r>
            <a:r>
              <a:rPr lang="cs-CZ" dirty="0"/>
              <a:t>, formálně </a:t>
            </a:r>
            <a:r>
              <a:rPr lang="cs-CZ" dirty="0" err="1"/>
              <a:t>prés</a:t>
            </a:r>
            <a:r>
              <a:rPr lang="cs-CZ" dirty="0"/>
              <a:t>. s významem futura, akt, </a:t>
            </a:r>
            <a:r>
              <a:rPr lang="cs-CZ" dirty="0" err="1"/>
              <a:t>perf</a:t>
            </a:r>
            <a:r>
              <a:rPr lang="cs-CZ" dirty="0"/>
              <a:t>, II/nepravidelné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440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rozbor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Je známé, že káva obsahuje antioxidanty, ale málokdo ví, že káva tělo chrání proti volným radikálům, a tak pomáhá působit proti stárnutí a vzniku rakoviny.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208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4361" y="1600200"/>
            <a:ext cx="10515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 známé, že káva obsahuje antioxidanty, ale málokdo ví, že káva tělo chrání proti volným radikálům, a tak pomáhá působit proti stárnutí a vzniku rakoviny.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VH1 		× 	VH3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VV2 podmětná 		VV4 	→ VV5 předmětná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2347049" y="3753036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087888" y="3827734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942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4593</TotalTime>
  <Words>741</Words>
  <Application>Microsoft Office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Úvodní jazykový seminář</vt:lpstr>
      <vt:lpstr>DÚ: cvičení složitějších rozborů souvětí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rozbor souvětí</vt:lpstr>
      <vt:lpstr>Prezentace aplikace PowerPoint</vt:lpstr>
      <vt:lpstr>Prezentace aplikace PowerPoint</vt:lpstr>
      <vt:lpstr>opakování</vt:lpstr>
      <vt:lpstr>opakování</vt:lpstr>
      <vt:lpstr>závislostní stromy</vt:lpstr>
      <vt:lpstr>Proti bolestem hlavy mi nejvíc pomáhá jóga.</vt:lpstr>
      <vt:lpstr>Cílem spánku je zapomenout zbytečné vzpomínky.</vt:lpstr>
      <vt:lpstr>Mnozí lidé mají kvůli střídání letního a zimního času problémy se spánkem.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111</cp:revision>
  <dcterms:created xsi:type="dcterms:W3CDTF">2017-10-19T09:50:07Z</dcterms:created>
  <dcterms:modified xsi:type="dcterms:W3CDTF">2017-12-14T17:31:56Z</dcterms:modified>
</cp:coreProperties>
</file>