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12" r:id="rId2"/>
    <p:sldId id="489" r:id="rId3"/>
    <p:sldId id="471" r:id="rId4"/>
    <p:sldId id="567" r:id="rId5"/>
    <p:sldId id="569" r:id="rId6"/>
    <p:sldId id="570" r:id="rId7"/>
    <p:sldId id="572" r:id="rId8"/>
    <p:sldId id="573" r:id="rId9"/>
    <p:sldId id="574" r:id="rId10"/>
    <p:sldId id="575" r:id="rId11"/>
    <p:sldId id="576" r:id="rId12"/>
    <p:sldId id="577" r:id="rId13"/>
    <p:sldId id="578" r:id="rId14"/>
    <p:sldId id="579" r:id="rId15"/>
    <p:sldId id="580" r:id="rId16"/>
    <p:sldId id="581" r:id="rId17"/>
    <p:sldId id="582" r:id="rId18"/>
    <p:sldId id="583" r:id="rId19"/>
    <p:sldId id="584" r:id="rId20"/>
    <p:sldId id="585" r:id="rId21"/>
    <p:sldId id="586" r:id="rId22"/>
    <p:sldId id="587" r:id="rId23"/>
    <p:sldId id="588" r:id="rId24"/>
    <p:sldId id="589" r:id="rId25"/>
    <p:sldId id="590" r:id="rId26"/>
    <p:sldId id="591" r:id="rId27"/>
    <p:sldId id="592" r:id="rId28"/>
    <p:sldId id="593" r:id="rId29"/>
    <p:sldId id="594" r:id="rId30"/>
    <p:sldId id="595" r:id="rId31"/>
    <p:sldId id="596" r:id="rId32"/>
    <p:sldId id="550" r:id="rId33"/>
    <p:sldId id="552" r:id="rId34"/>
    <p:sldId id="551" r:id="rId35"/>
    <p:sldId id="560" r:id="rId36"/>
    <p:sldId id="553" r:id="rId37"/>
    <p:sldId id="554" r:id="rId38"/>
    <p:sldId id="555" r:id="rId39"/>
    <p:sldId id="556" r:id="rId40"/>
    <p:sldId id="557" r:id="rId41"/>
    <p:sldId id="558" r:id="rId42"/>
    <p:sldId id="559" r:id="rId43"/>
    <p:sldId id="549" r:id="rId44"/>
    <p:sldId id="315" r:id="rId45"/>
    <p:sldId id="490" r:id="rId46"/>
    <p:sldId id="377" r:id="rId47"/>
    <p:sldId id="561" r:id="rId48"/>
    <p:sldId id="563" r:id="rId49"/>
    <p:sldId id="564" r:id="rId50"/>
    <p:sldId id="565" r:id="rId51"/>
    <p:sldId id="562" r:id="rId52"/>
    <p:sldId id="487" r:id="rId53"/>
    <p:sldId id="324" r:id="rId54"/>
    <p:sldId id="566" r:id="rId55"/>
    <p:sldId id="413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>
        <p:scale>
          <a:sx n="90" d="100"/>
          <a:sy n="90" d="100"/>
        </p:scale>
        <p:origin x="-1584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648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27F09-2F15-46D6-ABF9-E90E261B388C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ECE17-EA9F-405B-B390-E4500219E42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6B260-3E89-4DC1-9ED9-1B244775BE9A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B74AD-4B7C-4B1C-AC88-EFD80B03481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806" indent="-28569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2777" indent="-228556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599888" indent="-228556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000" indent="-228556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110" indent="-2285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221" indent="-2285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8332" indent="-2285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5443" indent="-2285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53DAD241-0B3C-47F9-A36E-D190EBC8F0BF}" type="slidenum">
              <a:rPr lang="de-DE" sz="1200">
                <a:solidFill>
                  <a:prstClr val="black"/>
                </a:solidFill>
              </a:rPr>
              <a:pPr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3292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dirty="0" smtClean="0">
                <a:solidFill>
                  <a:srgbClr val="C00000"/>
                </a:solidFill>
              </a:rPr>
              <a:t>…but this natural tendency is easily frustrated if there is no supportive environment for the foundations of the intrinsic</a:t>
            </a:r>
            <a:r>
              <a:rPr lang="en-US" sz="1050" baseline="0" dirty="0" smtClean="0">
                <a:solidFill>
                  <a:srgbClr val="C00000"/>
                </a:solidFill>
              </a:rPr>
              <a:t> motivation</a:t>
            </a:r>
            <a:r>
              <a:rPr lang="en-US" sz="1050" dirty="0" smtClean="0">
                <a:solidFill>
                  <a:srgbClr val="C00000"/>
                </a:solidFill>
              </a:rPr>
              <a:t>:</a:t>
            </a:r>
          </a:p>
          <a:p>
            <a:pPr lvl="1"/>
            <a:r>
              <a:rPr lang="en-US" sz="1050" dirty="0" smtClean="0">
                <a:solidFill>
                  <a:srgbClr val="C00000"/>
                </a:solidFill>
              </a:rPr>
              <a:t>autonomy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 can do the things in the way I like), </a:t>
            </a:r>
            <a:endParaRPr lang="en-US" sz="1050" dirty="0" smtClean="0">
              <a:solidFill>
                <a:srgbClr val="C00000"/>
              </a:solidFill>
            </a:endParaRPr>
          </a:p>
          <a:p>
            <a:pPr lvl="1"/>
            <a:r>
              <a:rPr lang="en-US" sz="1050" dirty="0" smtClean="0">
                <a:solidFill>
                  <a:srgbClr val="C00000"/>
                </a:solidFill>
              </a:rPr>
              <a:t>mastery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 can do things properly) </a:t>
            </a:r>
            <a:endParaRPr lang="en-US" sz="1050" dirty="0" smtClean="0">
              <a:solidFill>
                <a:srgbClr val="C00000"/>
              </a:solidFill>
            </a:endParaRPr>
          </a:p>
          <a:p>
            <a:pPr lvl="1"/>
            <a:r>
              <a:rPr lang="en-US" sz="1050" dirty="0" smtClean="0">
                <a:solidFill>
                  <a:srgbClr val="C00000"/>
                </a:solidFill>
              </a:rPr>
              <a:t>relatedness 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(purpose, it is good for others, I am able to do things for others). </a:t>
            </a:r>
            <a:r>
              <a:rPr lang="en-US" sz="1050" dirty="0" smtClean="0">
                <a:solidFill>
                  <a:srgbClr val="C00000"/>
                </a:solidFill>
              </a:rPr>
              <a:t>(see Maslow)</a:t>
            </a:r>
          </a:p>
          <a:p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 my experience first two are often permanently missing in the public administration and people run on the third factor only – focus on the importance for the peers and the society. But this substitution doesn’t lasts too long and this leads to frustration and burn-out.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 I want to point out something about</a:t>
            </a:r>
            <a:r>
              <a:rPr lang="en-US" sz="105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leadership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05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Toxic managers breed toxic environments intentionally and unintentionally...the number one flaw of a top-down system.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One solution is to push down decision-making to the employees/people who have the information and are on the "dance floor" working with the information daily. We </a:t>
            </a:r>
            <a:r>
              <a:rPr lang="en-US" sz="105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must allow those employees to fail and trust their judgment in making decisions </a:t>
            </a:r>
            <a:r>
              <a:rPr lang="en-US" sz="105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long as the basis for decision-making is to serve the organizational goals...the greater good of the organization as opposed to their self-serving agenda like one's career or ego.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42770-9424-442A-B925-CDFA5BB992BD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246817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91CA1-9159-43FD-93EB-BFEB5EA57985}" type="datetimeFigureOut">
              <a:rPr lang="en-GB" smtClean="0"/>
              <a:pPr/>
              <a:t>02/05/2018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3B408-7DDB-481B-A63D-BE8EEC79CE0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betteraande.com/" TargetMode="External"/><Relationship Id="rId5" Type="http://schemas.openxmlformats.org/officeDocument/2006/relationships/hyperlink" Target="http://www.designcouncil.org.uk/projects/reducing-violence-and-aggression-ae" TargetMode="Externa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hyperlink" Target="http://search.dilbert.com/search?p=R&amp;srid=S3-USWSD02&amp;lbc=dilbert&amp;w=Employee%20Motivation&amp;url=http://dilbert.com/strips/comic/2002-03-09/&amp;rk=11&amp;uid=231534357&amp;sid=2&amp;ts=custom&amp;rsc=90kU9XRV-sm:HGvW&amp;method=and&amp;isort=date&amp;view=list&amp;filter=type:comic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mod/resource/view.php?id=291309" TargetMode="External"/><Relationship Id="rId7" Type="http://schemas.openxmlformats.org/officeDocument/2006/relationships/image" Target="../media/image66.jpeg"/><Relationship Id="rId2" Type="http://schemas.openxmlformats.org/officeDocument/2006/relationships/hyperlink" Target="https://dl1.cuni.cz/mod/resource/view.php?id=29130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hyperlink" Target="https://dl1.cuni.cz/mod/resource/view.php?id=291310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smtClean="0"/>
              <a:t>Public Management for 21st Century</a:t>
            </a:r>
            <a:endParaRPr lang="en-GB" noProof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 smtClean="0"/>
              <a:t>#</a:t>
            </a:r>
            <a:r>
              <a:rPr lang="cs-CZ" noProof="0" dirty="0" smtClean="0"/>
              <a:t>6</a:t>
            </a:r>
            <a:endParaRPr lang="cs-CZ" noProof="0" dirty="0" smtClean="0"/>
          </a:p>
          <a:p>
            <a:r>
              <a:rPr lang="cs-CZ" dirty="0" smtClean="0"/>
              <a:t>May</a:t>
            </a:r>
            <a:r>
              <a:rPr lang="en-GB" noProof="0" dirty="0" smtClean="0"/>
              <a:t> </a:t>
            </a:r>
            <a:r>
              <a:rPr lang="cs-CZ" noProof="0" dirty="0" smtClean="0"/>
              <a:t>3</a:t>
            </a:r>
            <a:r>
              <a:rPr lang="en-GB" noProof="0" dirty="0" smtClean="0"/>
              <a:t>, </a:t>
            </a:r>
            <a:r>
              <a:rPr lang="en-GB" noProof="0" dirty="0" smtClean="0"/>
              <a:t>2018</a:t>
            </a:r>
            <a:endParaRPr lang="en-GB" noProof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69253"/>
          </a:xfrm>
        </p:spPr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61115"/>
            <a:ext cx="8974394" cy="437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815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839" y="274638"/>
            <a:ext cx="6669864" cy="27594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1119"/>
            <a:ext cx="7969321" cy="386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826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53039" y="3398656"/>
            <a:ext cx="4452861" cy="2360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err="1"/>
              <a:t>Violence</a:t>
            </a:r>
            <a:r>
              <a:rPr lang="nl-BE" sz="3600" dirty="0"/>
              <a:t> </a:t>
            </a:r>
            <a:r>
              <a:rPr lang="nl-BE" sz="3600" dirty="0" err="1"/>
              <a:t>and</a:t>
            </a:r>
            <a:r>
              <a:rPr lang="nl-BE" sz="3600" dirty="0"/>
              <a:t> </a:t>
            </a:r>
            <a:r>
              <a:rPr lang="nl-BE" sz="3600" dirty="0" err="1"/>
              <a:t>agression</a:t>
            </a:r>
            <a:r>
              <a:rPr lang="nl-BE" sz="3600" dirty="0"/>
              <a:t> in A&amp;E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660" y="1177562"/>
            <a:ext cx="4267169" cy="3965938"/>
          </a:xfrm>
          <a:prstGeom prst="rect">
            <a:avLst/>
          </a:prstGeom>
        </p:spPr>
      </p:pic>
      <p:sp>
        <p:nvSpPr>
          <p:cNvPr id="6" name="Ovaal bijschrift 5"/>
          <p:cNvSpPr/>
          <p:nvPr/>
        </p:nvSpPr>
        <p:spPr>
          <a:xfrm>
            <a:off x="5152269" y="1177562"/>
            <a:ext cx="3454400" cy="1887356"/>
          </a:xfrm>
          <a:prstGeom prst="wedgeEllipseCallout">
            <a:avLst>
              <a:gd name="adj1" fmla="val -78186"/>
              <a:gd name="adj2" fmla="val 5307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/>
              <a:t>How </a:t>
            </a:r>
            <a:r>
              <a:rPr lang="nl-BE" sz="3200" dirty="0" err="1"/>
              <a:t>might</a:t>
            </a:r>
            <a:r>
              <a:rPr lang="nl-BE" sz="3200" dirty="0"/>
              <a:t> we…?</a:t>
            </a:r>
          </a:p>
        </p:txBody>
      </p:sp>
    </p:spTree>
    <p:extLst>
      <p:ext uri="{BB962C8B-B14F-4D97-AF65-F5344CB8AC3E}">
        <p14:creationId xmlns:p14="http://schemas.microsoft.com/office/powerpoint/2010/main" xmlns="" val="30206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354165"/>
            <a:ext cx="5838824" cy="3465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4150" y="257174"/>
            <a:ext cx="6968908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17863"/>
            <a:ext cx="3609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chte verbindingslijn met pijl 5"/>
          <p:cNvCxnSpPr/>
          <p:nvPr/>
        </p:nvCxnSpPr>
        <p:spPr>
          <a:xfrm>
            <a:off x="787400" y="2476500"/>
            <a:ext cx="0" cy="7286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9593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69253"/>
          </a:xfrm>
        </p:spPr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843" y="1953491"/>
            <a:ext cx="8946381" cy="458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887221" y="1409883"/>
            <a:ext cx="70350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200" dirty="0"/>
              <a:t>IDEAL PROCESS FROM USER POV</a:t>
            </a:r>
          </a:p>
        </p:txBody>
      </p:sp>
    </p:spTree>
    <p:extLst>
      <p:ext uri="{BB962C8B-B14F-4D97-AF65-F5344CB8AC3E}">
        <p14:creationId xmlns:p14="http://schemas.microsoft.com/office/powerpoint/2010/main" xmlns="" val="34559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3415" y="206766"/>
            <a:ext cx="5138380" cy="309785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699152"/>
            <a:ext cx="5274999" cy="3292198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5423780" y="3671827"/>
            <a:ext cx="1864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/>
              <a:t>Via…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2179034" y="2278339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600" dirty="0" err="1"/>
              <a:t>Principle</a:t>
            </a:r>
            <a:endParaRPr lang="nl-BE" sz="3600" dirty="0"/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27795" y="55357"/>
            <a:ext cx="3749625" cy="1987961"/>
          </a:xfrm>
          <a:prstGeom prst="rect">
            <a:avLst/>
          </a:prstGeom>
        </p:spPr>
      </p:pic>
      <p:sp>
        <p:nvSpPr>
          <p:cNvPr id="18" name="Ovaal 17"/>
          <p:cNvSpPr/>
          <p:nvPr/>
        </p:nvSpPr>
        <p:spPr>
          <a:xfrm>
            <a:off x="1574800" y="55357"/>
            <a:ext cx="1104900" cy="20909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51482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098" y="2946852"/>
            <a:ext cx="5956300" cy="358783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2595" y="640814"/>
            <a:ext cx="3759200" cy="2015927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3558214" y="1954184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600" dirty="0" err="1"/>
              <a:t>Principle</a:t>
            </a:r>
            <a:endParaRPr lang="nl-BE" sz="3600" dirty="0"/>
          </a:p>
        </p:txBody>
      </p:sp>
      <p:sp>
        <p:nvSpPr>
          <p:cNvPr id="8" name="Tekstvak 7"/>
          <p:cNvSpPr txBox="1"/>
          <p:nvPr/>
        </p:nvSpPr>
        <p:spPr>
          <a:xfrm>
            <a:off x="6181897" y="3817439"/>
            <a:ext cx="1864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/>
              <a:t>Via…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27795" y="55357"/>
            <a:ext cx="3749625" cy="1987961"/>
          </a:xfrm>
          <a:prstGeom prst="rect">
            <a:avLst/>
          </a:prstGeom>
        </p:spPr>
      </p:pic>
      <p:sp>
        <p:nvSpPr>
          <p:cNvPr id="10" name="Ovaal 9"/>
          <p:cNvSpPr/>
          <p:nvPr/>
        </p:nvSpPr>
        <p:spPr>
          <a:xfrm>
            <a:off x="2516930" y="42657"/>
            <a:ext cx="1104900" cy="20909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411675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30176"/>
            <a:ext cx="8229600" cy="647700"/>
          </a:xfrm>
        </p:spPr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1600" y="858719"/>
            <a:ext cx="7590441" cy="576115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5159" y="4325199"/>
            <a:ext cx="5684741" cy="188180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8449" y="2384988"/>
            <a:ext cx="2716309" cy="184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211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err="1"/>
              <a:t>Violence</a:t>
            </a:r>
            <a:r>
              <a:rPr lang="nl-BE" sz="3600" dirty="0"/>
              <a:t> </a:t>
            </a:r>
            <a:r>
              <a:rPr lang="nl-BE" sz="3600" dirty="0" err="1"/>
              <a:t>and</a:t>
            </a:r>
            <a:r>
              <a:rPr lang="nl-BE" sz="3600" dirty="0"/>
              <a:t> </a:t>
            </a:r>
            <a:r>
              <a:rPr lang="nl-BE" sz="3600" dirty="0" err="1"/>
              <a:t>agression</a:t>
            </a:r>
            <a:r>
              <a:rPr lang="nl-BE" sz="3600" dirty="0"/>
              <a:t> in A&amp;E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7319" y="1433122"/>
            <a:ext cx="6418609" cy="4693041"/>
          </a:xfrm>
          <a:prstGeom prst="rect">
            <a:avLst/>
          </a:prstGeom>
        </p:spPr>
      </p:pic>
      <p:sp>
        <p:nvSpPr>
          <p:cNvPr id="6" name="Ovaal bijschrift 5"/>
          <p:cNvSpPr/>
          <p:nvPr/>
        </p:nvSpPr>
        <p:spPr>
          <a:xfrm>
            <a:off x="-137390" y="2387600"/>
            <a:ext cx="3289300" cy="3251200"/>
          </a:xfrm>
          <a:prstGeom prst="wedgeEllipseCallout">
            <a:avLst>
              <a:gd name="adj1" fmla="val -35505"/>
              <a:gd name="adj2" fmla="val -8710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600" dirty="0" err="1"/>
              <a:t>Developing</a:t>
            </a:r>
            <a:r>
              <a:rPr lang="nl-BE" sz="36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113679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08574"/>
            <a:ext cx="8376941" cy="62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77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Final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discussions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#1 – </a:t>
            </a:r>
            <a:r>
              <a:rPr lang="cs-CZ" dirty="0" err="1" smtClean="0"/>
              <a:t>Monday</a:t>
            </a:r>
            <a:r>
              <a:rPr lang="cs-CZ" dirty="0" smtClean="0"/>
              <a:t>, May 21, 9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r>
              <a:rPr lang="cs-CZ" dirty="0" smtClean="0"/>
              <a:t> –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2083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/>
              <a:t>#2 – </a:t>
            </a:r>
            <a:r>
              <a:rPr lang="cs-CZ" dirty="0" err="1" smtClean="0"/>
              <a:t>Monday</a:t>
            </a:r>
            <a:r>
              <a:rPr lang="cs-CZ" dirty="0" smtClean="0"/>
              <a:t>, May 28, 9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smtClean="0"/>
              <a:t>3019</a:t>
            </a:r>
            <a:endParaRPr lang="cs-CZ" dirty="0" smtClean="0"/>
          </a:p>
          <a:p>
            <a:r>
              <a:rPr lang="cs-CZ" dirty="0" smtClean="0"/>
              <a:t>#</a:t>
            </a:r>
            <a:r>
              <a:rPr lang="cs-CZ" dirty="0" smtClean="0"/>
              <a:t>3 – </a:t>
            </a:r>
            <a:r>
              <a:rPr lang="cs-CZ" dirty="0" err="1" smtClean="0"/>
              <a:t>Monday</a:t>
            </a:r>
            <a:r>
              <a:rPr lang="cs-CZ" dirty="0" smtClean="0"/>
              <a:t>, May 28, 10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Room</a:t>
            </a:r>
            <a:r>
              <a:rPr lang="cs-CZ" dirty="0" smtClean="0"/>
              <a:t> – 3019</a:t>
            </a:r>
            <a:endParaRPr lang="cs-CZ" dirty="0" smtClean="0"/>
          </a:p>
          <a:p>
            <a:r>
              <a:rPr lang="cs-CZ" dirty="0" err="1" smtClean="0"/>
              <a:t>Capacity</a:t>
            </a:r>
            <a:r>
              <a:rPr lang="cs-CZ" dirty="0" smtClean="0"/>
              <a:t> </a:t>
            </a:r>
            <a:r>
              <a:rPr lang="cs-CZ" dirty="0" smtClean="0"/>
              <a:t>4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once</a:t>
            </a:r>
            <a:endParaRPr lang="cs-CZ" dirty="0" smtClean="0"/>
          </a:p>
          <a:p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should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by </a:t>
            </a:r>
            <a:r>
              <a:rPr lang="cs-CZ" dirty="0" err="1" smtClean="0"/>
              <a:t>now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e-mail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registration</a:t>
            </a:r>
            <a:r>
              <a:rPr lang="cs-CZ" dirty="0" smtClean="0"/>
              <a:t> </a:t>
            </a:r>
            <a:r>
              <a:rPr lang="cs-CZ" dirty="0" err="1" smtClean="0"/>
              <a:t>instructions</a:t>
            </a:r>
            <a:r>
              <a:rPr lang="cs-CZ" dirty="0" smtClean="0"/>
              <a:t>…</a:t>
            </a:r>
            <a:endParaRPr lang="cs-CZ" dirty="0" smtClean="0"/>
          </a:p>
          <a:p>
            <a:r>
              <a:rPr lang="cs-CZ" dirty="0" err="1" smtClean="0"/>
              <a:t>Discussion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similar</a:t>
            </a:r>
            <a:r>
              <a:rPr lang="cs-CZ" dirty="0" smtClean="0"/>
              <a:t> to HW 5 </a:t>
            </a:r>
            <a:r>
              <a:rPr lang="cs-CZ" dirty="0" err="1" smtClean="0"/>
              <a:t>task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535440"/>
            <a:ext cx="8560493" cy="297619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049338"/>
            <a:ext cx="8592901" cy="24203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>
          <a:xfrm>
            <a:off x="6648450" y="6457950"/>
            <a:ext cx="2133600" cy="365125"/>
          </a:xfrm>
        </p:spPr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cxnSp>
        <p:nvCxnSpPr>
          <p:cNvPr id="6" name="Rechte verbindingslijn met pijl 5"/>
          <p:cNvCxnSpPr/>
          <p:nvPr/>
        </p:nvCxnSpPr>
        <p:spPr>
          <a:xfrm>
            <a:off x="133927" y="1049338"/>
            <a:ext cx="0" cy="55470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7620" y="6532852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/>
              <a:t>iterations</a:t>
            </a:r>
            <a:endParaRPr lang="nl-BE" dirty="0"/>
          </a:p>
        </p:txBody>
      </p:sp>
      <p:sp>
        <p:nvSpPr>
          <p:cNvPr id="8" name="Wolkvormige toelichting 7"/>
          <p:cNvSpPr/>
          <p:nvPr/>
        </p:nvSpPr>
        <p:spPr>
          <a:xfrm>
            <a:off x="6651914" y="1607127"/>
            <a:ext cx="2492086" cy="2269548"/>
          </a:xfrm>
          <a:prstGeom prst="cloudCallout">
            <a:avLst>
              <a:gd name="adj1" fmla="val -52522"/>
              <a:gd name="adj2" fmla="val -6447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 err="1"/>
              <a:t>Proto-typing</a:t>
            </a:r>
            <a:r>
              <a:rPr lang="nl-BE" sz="32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308330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>
          <a:xfrm>
            <a:off x="6648450" y="6457950"/>
            <a:ext cx="2133600" cy="365125"/>
          </a:xfrm>
        </p:spPr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cxnSp>
        <p:nvCxnSpPr>
          <p:cNvPr id="6" name="Rechte verbindingslijn met pijl 5"/>
          <p:cNvCxnSpPr/>
          <p:nvPr/>
        </p:nvCxnSpPr>
        <p:spPr>
          <a:xfrm>
            <a:off x="133927" y="1049338"/>
            <a:ext cx="0" cy="55470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7620" y="6532852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/>
              <a:t>iterations</a:t>
            </a:r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8936" y="60489"/>
            <a:ext cx="5196966" cy="3354758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8936" y="3445040"/>
            <a:ext cx="5196966" cy="345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305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8900"/>
            <a:ext cx="6838950" cy="442169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56720" y="4178177"/>
            <a:ext cx="5731579" cy="254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474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6000" dirty="0" err="1"/>
              <a:t>Finally</a:t>
            </a:r>
            <a:r>
              <a:rPr lang="nl-BE" sz="6000" dirty="0"/>
              <a:t> </a:t>
            </a:r>
            <a:r>
              <a:rPr lang="nl-BE" sz="6000" dirty="0" err="1"/>
              <a:t>becoming</a:t>
            </a:r>
            <a:r>
              <a:rPr lang="nl-BE" sz="6000" dirty="0"/>
              <a:t>...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57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631" y="152399"/>
            <a:ext cx="3443720" cy="681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5350" y="445511"/>
            <a:ext cx="262284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1622" y="3947175"/>
            <a:ext cx="24098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8190" y="334674"/>
            <a:ext cx="311467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35783" y="4749984"/>
            <a:ext cx="2807014" cy="197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36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5" y="0"/>
            <a:ext cx="3154508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8558" y="0"/>
            <a:ext cx="4638242" cy="502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8558" y="3923495"/>
            <a:ext cx="2756781" cy="292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01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6200"/>
            <a:ext cx="9174683" cy="38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58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684147"/>
            <a:ext cx="3565249" cy="325459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4824" y="1011944"/>
            <a:ext cx="3817226" cy="511422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52" y="139720"/>
            <a:ext cx="5097169" cy="331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216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3700" y="147638"/>
            <a:ext cx="8229600" cy="647700"/>
          </a:xfrm>
        </p:spPr>
        <p:txBody>
          <a:bodyPr/>
          <a:lstStyle/>
          <a:p>
            <a:r>
              <a:rPr lang="nl-BE" sz="3600" dirty="0" err="1"/>
              <a:t>Violence</a:t>
            </a:r>
            <a:r>
              <a:rPr lang="nl-BE" sz="3600" dirty="0"/>
              <a:t> </a:t>
            </a:r>
            <a:r>
              <a:rPr lang="nl-BE" sz="3600" dirty="0" err="1"/>
              <a:t>and</a:t>
            </a:r>
            <a:r>
              <a:rPr lang="nl-BE" sz="3600" dirty="0"/>
              <a:t> </a:t>
            </a:r>
            <a:r>
              <a:rPr lang="nl-BE" sz="3600" dirty="0" err="1"/>
              <a:t>agression</a:t>
            </a:r>
            <a:r>
              <a:rPr lang="nl-BE" sz="3600" dirty="0"/>
              <a:t> in A&amp;E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439" y="896143"/>
            <a:ext cx="8580161" cy="540940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89" y="3818390"/>
            <a:ext cx="7818261" cy="290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989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6982" y="1173941"/>
            <a:ext cx="8950047" cy="243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89652"/>
            <a:ext cx="5251262" cy="26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48" y="4127139"/>
            <a:ext cx="5028082" cy="117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82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HW feedback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6982" y="1173941"/>
            <a:ext cx="8950047" cy="2433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89652"/>
            <a:ext cx="5251262" cy="26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3848" y="4127139"/>
            <a:ext cx="5028082" cy="1179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lkvormige toelichting 4"/>
          <p:cNvSpPr/>
          <p:nvPr/>
        </p:nvSpPr>
        <p:spPr>
          <a:xfrm>
            <a:off x="1911927" y="1620982"/>
            <a:ext cx="4904509" cy="3338945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For every £1 spent on implementing the design solutions, £3 was generated in benefits*</a:t>
            </a:r>
            <a:endParaRPr lang="nl-BE" sz="2400" dirty="0"/>
          </a:p>
        </p:txBody>
      </p:sp>
      <p:sp>
        <p:nvSpPr>
          <p:cNvPr id="6" name="Tekstvak 5"/>
          <p:cNvSpPr txBox="1"/>
          <p:nvPr/>
        </p:nvSpPr>
        <p:spPr>
          <a:xfrm>
            <a:off x="0" y="6649997"/>
            <a:ext cx="6239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dirty="0"/>
              <a:t>*</a:t>
            </a:r>
            <a:r>
              <a:rPr lang="nl-BE" sz="1200" dirty="0" err="1"/>
              <a:t>Based</a:t>
            </a:r>
            <a:r>
              <a:rPr lang="nl-BE" sz="1200" dirty="0"/>
              <a:t> on experiment </a:t>
            </a:r>
            <a:r>
              <a:rPr lang="nl-BE" sz="1200" dirty="0" err="1"/>
              <a:t>with</a:t>
            </a:r>
            <a:r>
              <a:rPr lang="nl-BE" sz="1200" dirty="0"/>
              <a:t> control </a:t>
            </a:r>
            <a:r>
              <a:rPr lang="nl-BE" sz="1200" dirty="0" err="1"/>
              <a:t>groups</a:t>
            </a:r>
            <a:r>
              <a:rPr lang="nl-BE" sz="1200" dirty="0"/>
              <a:t> </a:t>
            </a:r>
            <a:r>
              <a:rPr lang="nl-BE" sz="1200" dirty="0" err="1"/>
              <a:t>and</a:t>
            </a:r>
            <a:r>
              <a:rPr lang="nl-BE" sz="1200" dirty="0"/>
              <a:t> </a:t>
            </a:r>
            <a:r>
              <a:rPr lang="nl-BE" sz="1200" dirty="0" err="1"/>
              <a:t>calculation</a:t>
            </a:r>
            <a:r>
              <a:rPr lang="nl-BE" sz="1200" dirty="0"/>
              <a:t> of </a:t>
            </a:r>
            <a:r>
              <a:rPr lang="nl-BE" sz="1200" dirty="0" err="1"/>
              <a:t>monetary</a:t>
            </a:r>
            <a:r>
              <a:rPr lang="nl-BE" sz="1200" dirty="0"/>
              <a:t> </a:t>
            </a:r>
            <a:r>
              <a:rPr lang="nl-BE" sz="1200" dirty="0" err="1"/>
              <a:t>value</a:t>
            </a:r>
            <a:r>
              <a:rPr lang="nl-BE" sz="1200" dirty="0"/>
              <a:t> of </a:t>
            </a:r>
            <a:r>
              <a:rPr lang="nl-BE" sz="1200" dirty="0" err="1"/>
              <a:t>incidents</a:t>
            </a:r>
            <a:endParaRPr lang="nl-BE" sz="1200" dirty="0"/>
          </a:p>
        </p:txBody>
      </p:sp>
    </p:spTree>
    <p:extLst>
      <p:ext uri="{BB962C8B-B14F-4D97-AF65-F5344CB8AC3E}">
        <p14:creationId xmlns:p14="http://schemas.microsoft.com/office/powerpoint/2010/main" xmlns="" val="11674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Leftovers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last </a:t>
            </a:r>
            <a:r>
              <a:rPr lang="cs-CZ" dirty="0" err="1" smtClean="0"/>
              <a:t>time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0872" y="-99392"/>
            <a:ext cx="8229600" cy="1143000"/>
          </a:xfrm>
        </p:spPr>
        <p:txBody>
          <a:bodyPr/>
          <a:lstStyle/>
          <a:p>
            <a:r>
              <a:rPr lang="nl-BE" dirty="0"/>
              <a:t>Understanding </a:t>
            </a:r>
            <a:r>
              <a:rPr lang="nl-BE" dirty="0" smtClean="0"/>
              <a:t>motivation-2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045" y="952182"/>
            <a:ext cx="6807200" cy="3911918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74800" y="4991100"/>
            <a:ext cx="156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/>
              <a:t>Do </a:t>
            </a:r>
            <a:r>
              <a:rPr lang="nl-BE" sz="1600" dirty="0" err="1" smtClean="0"/>
              <a:t>it</a:t>
            </a:r>
            <a:r>
              <a:rPr lang="nl-BE" sz="1600" dirty="0" smtClean="0"/>
              <a:t> for </a:t>
            </a:r>
            <a:r>
              <a:rPr lang="nl-BE" sz="1600" dirty="0" err="1" smtClean="0"/>
              <a:t>external</a:t>
            </a:r>
            <a:r>
              <a:rPr lang="nl-BE" sz="1600" dirty="0" smtClean="0"/>
              <a:t> </a:t>
            </a:r>
          </a:p>
          <a:p>
            <a:pPr algn="ctr"/>
            <a:r>
              <a:rPr lang="nl-BE" sz="1600" dirty="0" err="1" smtClean="0"/>
              <a:t>punishment</a:t>
            </a:r>
            <a:r>
              <a:rPr lang="nl-BE" sz="1600" dirty="0" smtClean="0"/>
              <a:t> /</a:t>
            </a:r>
            <a:r>
              <a:rPr lang="nl-BE" sz="1600" dirty="0" err="1" smtClean="0"/>
              <a:t>reward</a:t>
            </a:r>
            <a:endParaRPr lang="nl-BE" sz="1600" dirty="0"/>
          </a:p>
        </p:txBody>
      </p:sp>
      <p:grpSp>
        <p:nvGrpSpPr>
          <p:cNvPr id="3" name="Groep 2"/>
          <p:cNvGrpSpPr/>
          <p:nvPr/>
        </p:nvGrpSpPr>
        <p:grpSpPr>
          <a:xfrm>
            <a:off x="-36512" y="3212976"/>
            <a:ext cx="1806105" cy="3231654"/>
            <a:chOff x="-9413" y="3212976"/>
            <a:chExt cx="1806105" cy="3231654"/>
          </a:xfrm>
        </p:grpSpPr>
        <p:sp>
          <p:nvSpPr>
            <p:cNvPr id="13" name="Tekstvak 12"/>
            <p:cNvSpPr txBox="1"/>
            <p:nvPr/>
          </p:nvSpPr>
          <p:spPr>
            <a:xfrm>
              <a:off x="-9413" y="3212976"/>
              <a:ext cx="180610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err="1" smtClean="0"/>
                <a:t>Don’t</a:t>
              </a:r>
              <a:r>
                <a:rPr lang="nl-BE" sz="1600" dirty="0" smtClean="0"/>
                <a:t> do </a:t>
              </a:r>
              <a:r>
                <a:rPr lang="nl-BE" sz="1600" dirty="0" err="1" smtClean="0"/>
                <a:t>it</a:t>
              </a:r>
              <a:r>
                <a:rPr lang="nl-BE" sz="1600" dirty="0"/>
                <a:t> </a:t>
              </a:r>
              <a:r>
                <a:rPr lang="nl-BE" sz="1600" dirty="0" smtClean="0"/>
                <a:t>or on automatic pilot / zombie mode</a:t>
              </a:r>
            </a:p>
            <a:p>
              <a:r>
                <a:rPr lang="nl-BE" sz="1400" dirty="0" smtClean="0"/>
                <a:t>(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lack</a:t>
              </a:r>
              <a:r>
                <a:rPr lang="nl-BE" sz="1400" dirty="0" smtClean="0"/>
                <a:t> of interest or 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felt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; </a:t>
              </a:r>
              <a:r>
                <a:rPr lang="nl-BE" sz="1400" dirty="0" err="1" smtClean="0"/>
                <a:t>fostered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by</a:t>
              </a:r>
              <a:r>
                <a:rPr lang="nl-BE" sz="1400" dirty="0" smtClean="0"/>
                <a:t> important </a:t>
              </a:r>
              <a:r>
                <a:rPr lang="nl-BE" sz="1400" dirty="0" err="1" smtClean="0"/>
                <a:t>others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giving</a:t>
              </a:r>
              <a:r>
                <a:rPr lang="nl-BE" sz="1400" dirty="0" smtClean="0"/>
                <a:t> inconsistent responses, </a:t>
              </a:r>
              <a:r>
                <a:rPr lang="nl-BE" sz="1400" dirty="0" err="1" smtClean="0"/>
                <a:t>indicating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punishing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not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placing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value</a:t>
              </a:r>
              <a:r>
                <a:rPr lang="nl-BE" sz="1400" dirty="0" smtClean="0"/>
                <a:t> on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)</a:t>
              </a:r>
            </a:p>
            <a:p>
              <a:endParaRPr lang="nl-BE" sz="1600" dirty="0" smtClean="0"/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 flipH="1" flipV="1">
              <a:off x="1502755" y="3717032"/>
              <a:ext cx="293937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Rechte verbindingslijn met pijl 17"/>
          <p:cNvCxnSpPr/>
          <p:nvPr/>
        </p:nvCxnSpPr>
        <p:spPr>
          <a:xfrm flipH="1">
            <a:off x="2667000" y="4535844"/>
            <a:ext cx="88900" cy="413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ep 5"/>
          <p:cNvGrpSpPr/>
          <p:nvPr/>
        </p:nvGrpSpPr>
        <p:grpSpPr>
          <a:xfrm>
            <a:off x="3022600" y="4644598"/>
            <a:ext cx="1562100" cy="2209428"/>
            <a:chOff x="3022600" y="4644598"/>
            <a:chExt cx="1562100" cy="2209428"/>
          </a:xfrm>
        </p:grpSpPr>
        <p:sp>
          <p:nvSpPr>
            <p:cNvPr id="10" name="Tekstvak 9"/>
            <p:cNvSpPr txBox="1"/>
            <p:nvPr/>
          </p:nvSpPr>
          <p:spPr>
            <a:xfrm>
              <a:off x="3022600" y="5038144"/>
              <a:ext cx="15621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for</a:t>
              </a:r>
            </a:p>
            <a:p>
              <a:pPr algn="ctr"/>
              <a:r>
                <a:rPr lang="nl-BE" sz="1600" dirty="0" err="1"/>
                <a:t>g</a:t>
              </a:r>
              <a:r>
                <a:rPr lang="nl-BE" sz="1600" dirty="0" err="1" smtClean="0"/>
                <a:t>lory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pride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avoiding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shame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and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fear</a:t>
              </a:r>
              <a:endParaRPr lang="nl-BE" sz="1600" dirty="0" smtClean="0"/>
            </a:p>
            <a:p>
              <a:pPr algn="ctr"/>
              <a:r>
                <a:rPr lang="nl-BE" sz="1200" dirty="0" smtClean="0"/>
                <a:t>(</a:t>
              </a:r>
              <a:r>
                <a:rPr lang="nl-BE" sz="1200" dirty="0" err="1" smtClean="0"/>
                <a:t>due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to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conditional</a:t>
              </a:r>
              <a:r>
                <a:rPr lang="nl-BE" sz="1200" dirty="0" smtClean="0"/>
                <a:t> love, </a:t>
              </a:r>
              <a:r>
                <a:rPr lang="nl-BE" sz="1200" dirty="0" err="1" smtClean="0"/>
                <a:t>esteem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and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emotinal</a:t>
              </a:r>
              <a:r>
                <a:rPr lang="nl-BE" sz="1200" dirty="0" smtClean="0"/>
                <a:t> security </a:t>
              </a:r>
              <a:r>
                <a:rPr lang="nl-BE" sz="1200" dirty="0" err="1" smtClean="0"/>
                <a:t>by</a:t>
              </a:r>
              <a:r>
                <a:rPr lang="nl-BE" sz="1200" dirty="0" smtClean="0"/>
                <a:t> important </a:t>
              </a:r>
              <a:r>
                <a:rPr lang="nl-BE" sz="1200" dirty="0" err="1" smtClean="0"/>
                <a:t>others</a:t>
              </a:r>
              <a:r>
                <a:rPr lang="nl-BE" sz="1200" dirty="0" smtClean="0"/>
                <a:t>)</a:t>
              </a:r>
              <a:endParaRPr lang="nl-BE" sz="1200" dirty="0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3803650" y="4644598"/>
              <a:ext cx="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/>
          <p:cNvGrpSpPr/>
          <p:nvPr/>
        </p:nvGrpSpPr>
        <p:grpSpPr>
          <a:xfrm>
            <a:off x="4500245" y="4742621"/>
            <a:ext cx="1405255" cy="1838906"/>
            <a:chOff x="4500245" y="4742621"/>
            <a:chExt cx="1405255" cy="1838906"/>
          </a:xfrm>
        </p:grpSpPr>
        <p:sp>
          <p:nvSpPr>
            <p:cNvPr id="11" name="Tekstvak 10"/>
            <p:cNvSpPr txBox="1"/>
            <p:nvPr/>
          </p:nvSpPr>
          <p:spPr>
            <a:xfrm>
              <a:off x="4500245" y="5258088"/>
              <a:ext cx="14052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your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consciously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recognise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as important</a:t>
              </a:r>
            </a:p>
          </p:txBody>
        </p:sp>
        <p:cxnSp>
          <p:nvCxnSpPr>
            <p:cNvPr id="22" name="Rechte verbindingslijn met pijl 21"/>
            <p:cNvCxnSpPr>
              <a:endCxn id="11" idx="0"/>
            </p:cNvCxnSpPr>
            <p:nvPr/>
          </p:nvCxnSpPr>
          <p:spPr>
            <a:xfrm>
              <a:off x="4902200" y="4742621"/>
              <a:ext cx="300673" cy="515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816600" y="4644598"/>
            <a:ext cx="1549400" cy="1135797"/>
            <a:chOff x="5816600" y="4644598"/>
            <a:chExt cx="1549400" cy="1135797"/>
          </a:xfrm>
        </p:grpSpPr>
        <p:sp>
          <p:nvSpPr>
            <p:cNvPr id="12" name="Tekstvak 11"/>
            <p:cNvSpPr txBox="1"/>
            <p:nvPr/>
          </p:nvSpPr>
          <p:spPr>
            <a:xfrm>
              <a:off x="5816600" y="4949398"/>
              <a:ext cx="154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fits </a:t>
              </a:r>
              <a:r>
                <a:rPr lang="nl-BE" sz="1600" dirty="0" err="1" smtClean="0"/>
                <a:t>with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who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are</a:t>
              </a:r>
              <a:endParaRPr lang="nl-BE" sz="1600" dirty="0"/>
            </a:p>
          </p:txBody>
        </p:sp>
        <p:cxnSp>
          <p:nvCxnSpPr>
            <p:cNvPr id="24" name="Rechte verbindingslijn met pijl 23"/>
            <p:cNvCxnSpPr/>
            <p:nvPr/>
          </p:nvCxnSpPr>
          <p:spPr>
            <a:xfrm>
              <a:off x="5816600" y="4644598"/>
              <a:ext cx="8890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ep 14"/>
          <p:cNvGrpSpPr/>
          <p:nvPr/>
        </p:nvGrpSpPr>
        <p:grpSpPr>
          <a:xfrm>
            <a:off x="7073900" y="4427091"/>
            <a:ext cx="1778000" cy="1077218"/>
            <a:chOff x="7073900" y="4427091"/>
            <a:chExt cx="1778000" cy="1077218"/>
          </a:xfrm>
        </p:grpSpPr>
        <p:sp>
          <p:nvSpPr>
            <p:cNvPr id="14" name="Tekstvak 13"/>
            <p:cNvSpPr txBox="1"/>
            <p:nvPr/>
          </p:nvSpPr>
          <p:spPr>
            <a:xfrm>
              <a:off x="7264400" y="4427091"/>
              <a:ext cx="1587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find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enjoyable</a:t>
              </a:r>
              <a:r>
                <a:rPr lang="nl-BE" sz="1600" dirty="0" smtClean="0"/>
                <a:t> as </a:t>
              </a:r>
              <a:r>
                <a:rPr lang="nl-BE" sz="1600" dirty="0" err="1" smtClean="0"/>
                <a:t>such</a:t>
              </a:r>
              <a:endParaRPr lang="nl-BE" sz="1600" dirty="0"/>
            </a:p>
          </p:txBody>
        </p:sp>
        <p:cxnSp>
          <p:nvCxnSpPr>
            <p:cNvPr id="26" name="Rechte verbindingslijn met pijl 25"/>
            <p:cNvCxnSpPr/>
            <p:nvPr/>
          </p:nvCxnSpPr>
          <p:spPr>
            <a:xfrm>
              <a:off x="7073900" y="4427091"/>
              <a:ext cx="190500" cy="1087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Rechte verbindingslijn met pijl 27"/>
          <p:cNvCxnSpPr/>
          <p:nvPr/>
        </p:nvCxnSpPr>
        <p:spPr>
          <a:xfrm flipH="1">
            <a:off x="2555776" y="2420888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kstvak 28"/>
          <p:cNvSpPr txBox="1"/>
          <p:nvPr/>
        </p:nvSpPr>
        <p:spPr>
          <a:xfrm>
            <a:off x="2410251" y="1988840"/>
            <a:ext cx="1945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600" dirty="0" err="1" smtClean="0"/>
              <a:t>Lower</a:t>
            </a:r>
            <a:r>
              <a:rPr lang="nl-BE" sz="1600" dirty="0" smtClean="0"/>
              <a:t> </a:t>
            </a:r>
            <a:r>
              <a:rPr lang="nl-BE" sz="1600" dirty="0" err="1" smtClean="0"/>
              <a:t>internalisation</a:t>
            </a:r>
            <a:endParaRPr lang="nl-BE" sz="1600" dirty="0"/>
          </a:p>
        </p:txBody>
      </p:sp>
      <p:cxnSp>
        <p:nvCxnSpPr>
          <p:cNvPr id="30" name="Rechte verbindingslijn met pijl 29"/>
          <p:cNvCxnSpPr/>
          <p:nvPr/>
        </p:nvCxnSpPr>
        <p:spPr>
          <a:xfrm>
            <a:off x="4436368" y="2420888"/>
            <a:ext cx="171980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kstvak 31"/>
          <p:cNvSpPr txBox="1"/>
          <p:nvPr/>
        </p:nvSpPr>
        <p:spPr>
          <a:xfrm>
            <a:off x="4266271" y="1988840"/>
            <a:ext cx="1983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600" dirty="0" err="1" smtClean="0"/>
              <a:t>Higher</a:t>
            </a:r>
            <a:r>
              <a:rPr lang="nl-BE" sz="1600" dirty="0" smtClean="0"/>
              <a:t> </a:t>
            </a:r>
            <a:r>
              <a:rPr lang="nl-BE" sz="1600" dirty="0" err="1" smtClean="0"/>
              <a:t>internalisation</a:t>
            </a:r>
            <a:endParaRPr lang="nl-BE" sz="1600" dirty="0"/>
          </a:p>
        </p:txBody>
      </p:sp>
    </p:spTree>
    <p:extLst>
      <p:ext uri="{BB962C8B-B14F-4D97-AF65-F5344CB8AC3E}">
        <p14:creationId xmlns="" xmlns:p14="http://schemas.microsoft.com/office/powerpoint/2010/main" val="13895168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0872" y="-99392"/>
            <a:ext cx="8229600" cy="1143000"/>
          </a:xfrm>
        </p:spPr>
        <p:txBody>
          <a:bodyPr/>
          <a:lstStyle/>
          <a:p>
            <a:r>
              <a:rPr lang="nl-BE" dirty="0"/>
              <a:t>Understanding </a:t>
            </a:r>
            <a:r>
              <a:rPr lang="nl-BE" dirty="0" smtClean="0"/>
              <a:t>motivation-2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045" y="952182"/>
            <a:ext cx="6807200" cy="3911918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74800" y="4991100"/>
            <a:ext cx="156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/>
              <a:t>Do </a:t>
            </a:r>
            <a:r>
              <a:rPr lang="nl-BE" sz="1600" dirty="0" err="1" smtClean="0"/>
              <a:t>it</a:t>
            </a:r>
            <a:r>
              <a:rPr lang="nl-BE" sz="1600" dirty="0" smtClean="0"/>
              <a:t> for </a:t>
            </a:r>
            <a:r>
              <a:rPr lang="nl-BE" sz="1600" dirty="0" err="1" smtClean="0"/>
              <a:t>external</a:t>
            </a:r>
            <a:r>
              <a:rPr lang="nl-BE" sz="1600" dirty="0" smtClean="0"/>
              <a:t> </a:t>
            </a:r>
          </a:p>
          <a:p>
            <a:pPr algn="ctr"/>
            <a:r>
              <a:rPr lang="nl-BE" sz="1600" dirty="0" err="1" smtClean="0"/>
              <a:t>punishment</a:t>
            </a:r>
            <a:r>
              <a:rPr lang="nl-BE" sz="1600" dirty="0" smtClean="0"/>
              <a:t> /</a:t>
            </a:r>
            <a:r>
              <a:rPr lang="nl-BE" sz="1600" dirty="0" err="1" smtClean="0"/>
              <a:t>reward</a:t>
            </a:r>
            <a:endParaRPr lang="nl-BE" sz="1600" dirty="0"/>
          </a:p>
        </p:txBody>
      </p:sp>
      <p:grpSp>
        <p:nvGrpSpPr>
          <p:cNvPr id="3" name="Groep 2"/>
          <p:cNvGrpSpPr/>
          <p:nvPr/>
        </p:nvGrpSpPr>
        <p:grpSpPr>
          <a:xfrm>
            <a:off x="-36512" y="3212976"/>
            <a:ext cx="1806105" cy="3231654"/>
            <a:chOff x="-9413" y="3212976"/>
            <a:chExt cx="1806105" cy="3231654"/>
          </a:xfrm>
        </p:grpSpPr>
        <p:sp>
          <p:nvSpPr>
            <p:cNvPr id="13" name="Tekstvak 12"/>
            <p:cNvSpPr txBox="1"/>
            <p:nvPr/>
          </p:nvSpPr>
          <p:spPr>
            <a:xfrm>
              <a:off x="-9413" y="3212976"/>
              <a:ext cx="180610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err="1" smtClean="0"/>
                <a:t>Don’t</a:t>
              </a:r>
              <a:r>
                <a:rPr lang="nl-BE" sz="1600" dirty="0" smtClean="0"/>
                <a:t> do </a:t>
              </a:r>
              <a:r>
                <a:rPr lang="nl-BE" sz="1600" dirty="0" err="1" smtClean="0"/>
                <a:t>it</a:t>
              </a:r>
              <a:r>
                <a:rPr lang="nl-BE" sz="1600" dirty="0"/>
                <a:t> </a:t>
              </a:r>
              <a:r>
                <a:rPr lang="nl-BE" sz="1600" dirty="0" smtClean="0"/>
                <a:t>or on automatic pilot / zombie mode</a:t>
              </a:r>
            </a:p>
            <a:p>
              <a:r>
                <a:rPr lang="nl-BE" sz="1400" dirty="0" smtClean="0"/>
                <a:t>(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lack</a:t>
              </a:r>
              <a:r>
                <a:rPr lang="nl-BE" sz="1400" dirty="0" smtClean="0"/>
                <a:t> of interest or 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felt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; </a:t>
              </a:r>
              <a:r>
                <a:rPr lang="nl-BE" sz="1400" dirty="0" err="1" smtClean="0"/>
                <a:t>fostered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by</a:t>
              </a:r>
              <a:r>
                <a:rPr lang="nl-BE" sz="1400" dirty="0" smtClean="0"/>
                <a:t> important </a:t>
              </a:r>
              <a:r>
                <a:rPr lang="nl-BE" sz="1400" dirty="0" err="1" smtClean="0"/>
                <a:t>others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giving</a:t>
              </a:r>
              <a:r>
                <a:rPr lang="nl-BE" sz="1400" dirty="0" smtClean="0"/>
                <a:t> inconsistent responses, </a:t>
              </a:r>
              <a:r>
                <a:rPr lang="nl-BE" sz="1400" dirty="0" err="1" smtClean="0"/>
                <a:t>indicating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punishing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not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placing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value</a:t>
              </a:r>
              <a:r>
                <a:rPr lang="nl-BE" sz="1400" dirty="0" smtClean="0"/>
                <a:t> on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)</a:t>
              </a:r>
            </a:p>
            <a:p>
              <a:endParaRPr lang="nl-BE" sz="1600" dirty="0" smtClean="0"/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 flipH="1" flipV="1">
              <a:off x="1502755" y="3717032"/>
              <a:ext cx="293937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Rechte verbindingslijn met pijl 17"/>
          <p:cNvCxnSpPr/>
          <p:nvPr/>
        </p:nvCxnSpPr>
        <p:spPr>
          <a:xfrm flipH="1">
            <a:off x="2667000" y="4535844"/>
            <a:ext cx="88900" cy="413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ep 5"/>
          <p:cNvGrpSpPr/>
          <p:nvPr/>
        </p:nvGrpSpPr>
        <p:grpSpPr>
          <a:xfrm>
            <a:off x="3022600" y="4644598"/>
            <a:ext cx="1562100" cy="2209428"/>
            <a:chOff x="3022600" y="4644598"/>
            <a:chExt cx="1562100" cy="2209428"/>
          </a:xfrm>
        </p:grpSpPr>
        <p:sp>
          <p:nvSpPr>
            <p:cNvPr id="10" name="Tekstvak 9"/>
            <p:cNvSpPr txBox="1"/>
            <p:nvPr/>
          </p:nvSpPr>
          <p:spPr>
            <a:xfrm>
              <a:off x="3022600" y="5038144"/>
              <a:ext cx="15621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for</a:t>
              </a:r>
            </a:p>
            <a:p>
              <a:pPr algn="ctr"/>
              <a:r>
                <a:rPr lang="nl-BE" sz="1600" dirty="0" err="1"/>
                <a:t>g</a:t>
              </a:r>
              <a:r>
                <a:rPr lang="nl-BE" sz="1600" dirty="0" err="1" smtClean="0"/>
                <a:t>lory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pride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avoiding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shame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and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fear</a:t>
              </a:r>
              <a:endParaRPr lang="nl-BE" sz="1600" dirty="0" smtClean="0"/>
            </a:p>
            <a:p>
              <a:pPr algn="ctr"/>
              <a:r>
                <a:rPr lang="nl-BE" sz="1200" dirty="0" smtClean="0"/>
                <a:t>(</a:t>
              </a:r>
              <a:r>
                <a:rPr lang="nl-BE" sz="1200" dirty="0" err="1" smtClean="0"/>
                <a:t>due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to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conditional</a:t>
              </a:r>
              <a:r>
                <a:rPr lang="nl-BE" sz="1200" dirty="0" smtClean="0"/>
                <a:t> love, </a:t>
              </a:r>
              <a:r>
                <a:rPr lang="nl-BE" sz="1200" dirty="0" err="1" smtClean="0"/>
                <a:t>esteem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and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emotinal</a:t>
              </a:r>
              <a:r>
                <a:rPr lang="nl-BE" sz="1200" dirty="0" smtClean="0"/>
                <a:t> security </a:t>
              </a:r>
              <a:r>
                <a:rPr lang="nl-BE" sz="1200" dirty="0" err="1" smtClean="0"/>
                <a:t>by</a:t>
              </a:r>
              <a:r>
                <a:rPr lang="nl-BE" sz="1200" dirty="0" smtClean="0"/>
                <a:t> important </a:t>
              </a:r>
              <a:r>
                <a:rPr lang="nl-BE" sz="1200" dirty="0" err="1" smtClean="0"/>
                <a:t>others</a:t>
              </a:r>
              <a:r>
                <a:rPr lang="nl-BE" sz="1200" dirty="0" smtClean="0"/>
                <a:t>)</a:t>
              </a:r>
              <a:endParaRPr lang="nl-BE" sz="1200" dirty="0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3803650" y="4644598"/>
              <a:ext cx="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/>
          <p:cNvGrpSpPr/>
          <p:nvPr/>
        </p:nvGrpSpPr>
        <p:grpSpPr>
          <a:xfrm>
            <a:off x="4500245" y="4742621"/>
            <a:ext cx="1405255" cy="1838906"/>
            <a:chOff x="4500245" y="4742621"/>
            <a:chExt cx="1405255" cy="1838906"/>
          </a:xfrm>
        </p:grpSpPr>
        <p:sp>
          <p:nvSpPr>
            <p:cNvPr id="11" name="Tekstvak 10"/>
            <p:cNvSpPr txBox="1"/>
            <p:nvPr/>
          </p:nvSpPr>
          <p:spPr>
            <a:xfrm>
              <a:off x="4500245" y="5258088"/>
              <a:ext cx="14052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your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consciously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recognise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as important</a:t>
              </a:r>
            </a:p>
          </p:txBody>
        </p:sp>
        <p:cxnSp>
          <p:nvCxnSpPr>
            <p:cNvPr id="22" name="Rechte verbindingslijn met pijl 21"/>
            <p:cNvCxnSpPr>
              <a:endCxn id="11" idx="0"/>
            </p:cNvCxnSpPr>
            <p:nvPr/>
          </p:nvCxnSpPr>
          <p:spPr>
            <a:xfrm>
              <a:off x="4902200" y="4742621"/>
              <a:ext cx="300673" cy="515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816600" y="4644598"/>
            <a:ext cx="1549400" cy="1135797"/>
            <a:chOff x="5816600" y="4644598"/>
            <a:chExt cx="1549400" cy="1135797"/>
          </a:xfrm>
        </p:grpSpPr>
        <p:sp>
          <p:nvSpPr>
            <p:cNvPr id="12" name="Tekstvak 11"/>
            <p:cNvSpPr txBox="1"/>
            <p:nvPr/>
          </p:nvSpPr>
          <p:spPr>
            <a:xfrm>
              <a:off x="5816600" y="4949398"/>
              <a:ext cx="154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fits </a:t>
              </a:r>
              <a:r>
                <a:rPr lang="nl-BE" sz="1600" dirty="0" err="1" smtClean="0"/>
                <a:t>with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who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are</a:t>
              </a:r>
              <a:endParaRPr lang="nl-BE" sz="1600" dirty="0"/>
            </a:p>
          </p:txBody>
        </p:sp>
        <p:cxnSp>
          <p:nvCxnSpPr>
            <p:cNvPr id="24" name="Rechte verbindingslijn met pijl 23"/>
            <p:cNvCxnSpPr/>
            <p:nvPr/>
          </p:nvCxnSpPr>
          <p:spPr>
            <a:xfrm>
              <a:off x="5816600" y="4644598"/>
              <a:ext cx="8890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ep 14"/>
          <p:cNvGrpSpPr/>
          <p:nvPr/>
        </p:nvGrpSpPr>
        <p:grpSpPr>
          <a:xfrm>
            <a:off x="7073900" y="4427091"/>
            <a:ext cx="1778000" cy="1077218"/>
            <a:chOff x="7073900" y="4427091"/>
            <a:chExt cx="1778000" cy="1077218"/>
          </a:xfrm>
        </p:grpSpPr>
        <p:sp>
          <p:nvSpPr>
            <p:cNvPr id="14" name="Tekstvak 13"/>
            <p:cNvSpPr txBox="1"/>
            <p:nvPr/>
          </p:nvSpPr>
          <p:spPr>
            <a:xfrm>
              <a:off x="7264400" y="4427091"/>
              <a:ext cx="1587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find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enjoyable</a:t>
              </a:r>
              <a:r>
                <a:rPr lang="nl-BE" sz="1600" dirty="0" smtClean="0"/>
                <a:t> as </a:t>
              </a:r>
              <a:r>
                <a:rPr lang="nl-BE" sz="1600" dirty="0" err="1" smtClean="0"/>
                <a:t>such</a:t>
              </a:r>
              <a:endParaRPr lang="nl-BE" sz="1600" dirty="0"/>
            </a:p>
          </p:txBody>
        </p:sp>
        <p:cxnSp>
          <p:nvCxnSpPr>
            <p:cNvPr id="26" name="Rechte verbindingslijn met pijl 25"/>
            <p:cNvCxnSpPr/>
            <p:nvPr/>
          </p:nvCxnSpPr>
          <p:spPr>
            <a:xfrm>
              <a:off x="7073900" y="4427091"/>
              <a:ext cx="190500" cy="1087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Afgeronde rechthoek 22"/>
          <p:cNvSpPr/>
          <p:nvPr/>
        </p:nvSpPr>
        <p:spPr>
          <a:xfrm>
            <a:off x="899592" y="1196752"/>
            <a:ext cx="7249363" cy="2931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smtClean="0"/>
              <a:t>“autonomous </a:t>
            </a:r>
            <a:r>
              <a:rPr lang="en-US" sz="2800" i="1" dirty="0"/>
              <a:t>motivation is associated with more effective </a:t>
            </a:r>
            <a:r>
              <a:rPr lang="en-US" sz="2800" b="1" i="1" u="sng" dirty="0"/>
              <a:t>performance</a:t>
            </a:r>
            <a:r>
              <a:rPr lang="en-US" sz="2800" i="1" dirty="0"/>
              <a:t> on relatively complex tasks, whereas there is either no difference or a short-term advantage for controlled motivation when mundane tasks are involved.” </a:t>
            </a:r>
            <a:endParaRPr lang="nl-BE" sz="2800" i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290068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2880" y="-27384"/>
            <a:ext cx="8229600" cy="1143000"/>
          </a:xfrm>
        </p:spPr>
        <p:txBody>
          <a:bodyPr/>
          <a:lstStyle/>
          <a:p>
            <a:r>
              <a:rPr lang="nl-BE" dirty="0"/>
              <a:t>Understanding </a:t>
            </a:r>
            <a:r>
              <a:rPr lang="nl-BE" dirty="0" smtClean="0"/>
              <a:t>motivation-2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045" y="952182"/>
            <a:ext cx="6807200" cy="3911918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74800" y="4991100"/>
            <a:ext cx="156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/>
              <a:t>Do </a:t>
            </a:r>
            <a:r>
              <a:rPr lang="nl-BE" sz="1600" dirty="0" err="1" smtClean="0"/>
              <a:t>it</a:t>
            </a:r>
            <a:r>
              <a:rPr lang="nl-BE" sz="1600" dirty="0" smtClean="0"/>
              <a:t> for </a:t>
            </a:r>
            <a:r>
              <a:rPr lang="nl-BE" sz="1600" dirty="0" err="1" smtClean="0"/>
              <a:t>external</a:t>
            </a:r>
            <a:r>
              <a:rPr lang="nl-BE" sz="1600" dirty="0" smtClean="0"/>
              <a:t> </a:t>
            </a:r>
          </a:p>
          <a:p>
            <a:pPr algn="ctr"/>
            <a:r>
              <a:rPr lang="nl-BE" sz="1600" dirty="0" err="1" smtClean="0"/>
              <a:t>punishment</a:t>
            </a:r>
            <a:r>
              <a:rPr lang="nl-BE" sz="1600" dirty="0" smtClean="0"/>
              <a:t> /</a:t>
            </a:r>
            <a:r>
              <a:rPr lang="nl-BE" sz="1600" dirty="0" err="1" smtClean="0"/>
              <a:t>reward</a:t>
            </a:r>
            <a:endParaRPr lang="nl-BE" sz="1600" dirty="0"/>
          </a:p>
        </p:txBody>
      </p:sp>
      <p:grpSp>
        <p:nvGrpSpPr>
          <p:cNvPr id="3" name="Groep 2"/>
          <p:cNvGrpSpPr/>
          <p:nvPr/>
        </p:nvGrpSpPr>
        <p:grpSpPr>
          <a:xfrm>
            <a:off x="-36512" y="3212976"/>
            <a:ext cx="1806105" cy="3231654"/>
            <a:chOff x="-9413" y="3212976"/>
            <a:chExt cx="1806105" cy="3231654"/>
          </a:xfrm>
        </p:grpSpPr>
        <p:sp>
          <p:nvSpPr>
            <p:cNvPr id="13" name="Tekstvak 12"/>
            <p:cNvSpPr txBox="1"/>
            <p:nvPr/>
          </p:nvSpPr>
          <p:spPr>
            <a:xfrm>
              <a:off x="-9413" y="3212976"/>
              <a:ext cx="180610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err="1" smtClean="0"/>
                <a:t>Don’t</a:t>
              </a:r>
              <a:r>
                <a:rPr lang="nl-BE" sz="1600" dirty="0" smtClean="0"/>
                <a:t> do </a:t>
              </a:r>
              <a:r>
                <a:rPr lang="nl-BE" sz="1600" dirty="0" err="1" smtClean="0"/>
                <a:t>it</a:t>
              </a:r>
              <a:r>
                <a:rPr lang="nl-BE" sz="1600" dirty="0"/>
                <a:t> </a:t>
              </a:r>
              <a:r>
                <a:rPr lang="nl-BE" sz="1600" dirty="0" smtClean="0"/>
                <a:t>or on automatic pilot / zombie mode</a:t>
              </a:r>
            </a:p>
            <a:p>
              <a:r>
                <a:rPr lang="nl-BE" sz="1400" dirty="0" smtClean="0"/>
                <a:t>(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lack</a:t>
              </a:r>
              <a:r>
                <a:rPr lang="nl-BE" sz="1400" dirty="0" smtClean="0"/>
                <a:t> of interest or 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felt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; </a:t>
              </a:r>
              <a:r>
                <a:rPr lang="nl-BE" sz="1400" dirty="0" err="1" smtClean="0"/>
                <a:t>fostered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by</a:t>
              </a:r>
              <a:r>
                <a:rPr lang="nl-BE" sz="1400" dirty="0" smtClean="0"/>
                <a:t> important </a:t>
              </a:r>
              <a:r>
                <a:rPr lang="nl-BE" sz="1400" dirty="0" err="1" smtClean="0"/>
                <a:t>others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giving</a:t>
              </a:r>
              <a:r>
                <a:rPr lang="nl-BE" sz="1400" dirty="0" smtClean="0"/>
                <a:t> inconsistent responses, </a:t>
              </a:r>
              <a:r>
                <a:rPr lang="nl-BE" sz="1400" dirty="0" err="1" smtClean="0"/>
                <a:t>indicating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punishing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not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placing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value</a:t>
              </a:r>
              <a:r>
                <a:rPr lang="nl-BE" sz="1400" dirty="0" smtClean="0"/>
                <a:t> on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)</a:t>
              </a:r>
            </a:p>
            <a:p>
              <a:endParaRPr lang="nl-BE" sz="1600" dirty="0" smtClean="0"/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 flipH="1" flipV="1">
              <a:off x="1502755" y="3717032"/>
              <a:ext cx="293937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Rechte verbindingslijn met pijl 17"/>
          <p:cNvCxnSpPr/>
          <p:nvPr/>
        </p:nvCxnSpPr>
        <p:spPr>
          <a:xfrm flipH="1">
            <a:off x="2667000" y="4535844"/>
            <a:ext cx="88900" cy="413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ep 5"/>
          <p:cNvGrpSpPr/>
          <p:nvPr/>
        </p:nvGrpSpPr>
        <p:grpSpPr>
          <a:xfrm>
            <a:off x="3022600" y="4644598"/>
            <a:ext cx="1562100" cy="2209428"/>
            <a:chOff x="3022600" y="4644598"/>
            <a:chExt cx="1562100" cy="2209428"/>
          </a:xfrm>
        </p:grpSpPr>
        <p:sp>
          <p:nvSpPr>
            <p:cNvPr id="10" name="Tekstvak 9"/>
            <p:cNvSpPr txBox="1"/>
            <p:nvPr/>
          </p:nvSpPr>
          <p:spPr>
            <a:xfrm>
              <a:off x="3022600" y="5038144"/>
              <a:ext cx="15621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for</a:t>
              </a:r>
            </a:p>
            <a:p>
              <a:pPr algn="ctr"/>
              <a:r>
                <a:rPr lang="nl-BE" sz="1600" dirty="0" err="1"/>
                <a:t>g</a:t>
              </a:r>
              <a:r>
                <a:rPr lang="nl-BE" sz="1600" dirty="0" err="1" smtClean="0"/>
                <a:t>lory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pride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avoiding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shame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and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fear</a:t>
              </a:r>
              <a:endParaRPr lang="nl-BE" sz="1600" dirty="0" smtClean="0"/>
            </a:p>
            <a:p>
              <a:pPr algn="ctr"/>
              <a:r>
                <a:rPr lang="nl-BE" sz="1200" dirty="0" smtClean="0"/>
                <a:t>(</a:t>
              </a:r>
              <a:r>
                <a:rPr lang="nl-BE" sz="1200" dirty="0" err="1" smtClean="0"/>
                <a:t>due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to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conditional</a:t>
              </a:r>
              <a:r>
                <a:rPr lang="nl-BE" sz="1200" dirty="0" smtClean="0"/>
                <a:t> love, </a:t>
              </a:r>
              <a:r>
                <a:rPr lang="nl-BE" sz="1200" dirty="0" err="1" smtClean="0"/>
                <a:t>esteem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and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emotinal</a:t>
              </a:r>
              <a:r>
                <a:rPr lang="nl-BE" sz="1200" dirty="0" smtClean="0"/>
                <a:t> security </a:t>
              </a:r>
              <a:r>
                <a:rPr lang="nl-BE" sz="1200" dirty="0" err="1" smtClean="0"/>
                <a:t>by</a:t>
              </a:r>
              <a:r>
                <a:rPr lang="nl-BE" sz="1200" dirty="0" smtClean="0"/>
                <a:t> important </a:t>
              </a:r>
              <a:r>
                <a:rPr lang="nl-BE" sz="1200" dirty="0" err="1" smtClean="0"/>
                <a:t>others</a:t>
              </a:r>
              <a:r>
                <a:rPr lang="nl-BE" sz="1200" dirty="0" smtClean="0"/>
                <a:t>)</a:t>
              </a:r>
              <a:endParaRPr lang="nl-BE" sz="1200" dirty="0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3803650" y="4644598"/>
              <a:ext cx="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/>
          <p:cNvGrpSpPr/>
          <p:nvPr/>
        </p:nvGrpSpPr>
        <p:grpSpPr>
          <a:xfrm>
            <a:off x="4500245" y="4742621"/>
            <a:ext cx="1405255" cy="1838906"/>
            <a:chOff x="4500245" y="4742621"/>
            <a:chExt cx="1405255" cy="1838906"/>
          </a:xfrm>
        </p:grpSpPr>
        <p:sp>
          <p:nvSpPr>
            <p:cNvPr id="11" name="Tekstvak 10"/>
            <p:cNvSpPr txBox="1"/>
            <p:nvPr/>
          </p:nvSpPr>
          <p:spPr>
            <a:xfrm>
              <a:off x="4500245" y="5258088"/>
              <a:ext cx="14052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your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consciously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recognise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as important</a:t>
              </a:r>
            </a:p>
          </p:txBody>
        </p:sp>
        <p:cxnSp>
          <p:nvCxnSpPr>
            <p:cNvPr id="22" name="Rechte verbindingslijn met pijl 21"/>
            <p:cNvCxnSpPr>
              <a:endCxn id="11" idx="0"/>
            </p:cNvCxnSpPr>
            <p:nvPr/>
          </p:nvCxnSpPr>
          <p:spPr>
            <a:xfrm>
              <a:off x="4902200" y="4742621"/>
              <a:ext cx="300673" cy="515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816600" y="4644598"/>
            <a:ext cx="1549400" cy="1135797"/>
            <a:chOff x="5816600" y="4644598"/>
            <a:chExt cx="1549400" cy="1135797"/>
          </a:xfrm>
        </p:grpSpPr>
        <p:sp>
          <p:nvSpPr>
            <p:cNvPr id="12" name="Tekstvak 11"/>
            <p:cNvSpPr txBox="1"/>
            <p:nvPr/>
          </p:nvSpPr>
          <p:spPr>
            <a:xfrm>
              <a:off x="5816600" y="4949398"/>
              <a:ext cx="154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fits </a:t>
              </a:r>
              <a:r>
                <a:rPr lang="nl-BE" sz="1600" dirty="0" err="1" smtClean="0"/>
                <a:t>with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who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are</a:t>
              </a:r>
              <a:endParaRPr lang="nl-BE" sz="1600" dirty="0"/>
            </a:p>
          </p:txBody>
        </p:sp>
        <p:cxnSp>
          <p:nvCxnSpPr>
            <p:cNvPr id="24" name="Rechte verbindingslijn met pijl 23"/>
            <p:cNvCxnSpPr/>
            <p:nvPr/>
          </p:nvCxnSpPr>
          <p:spPr>
            <a:xfrm>
              <a:off x="5816600" y="4644598"/>
              <a:ext cx="8890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ep 14"/>
          <p:cNvGrpSpPr/>
          <p:nvPr/>
        </p:nvGrpSpPr>
        <p:grpSpPr>
          <a:xfrm>
            <a:off x="7073900" y="4427091"/>
            <a:ext cx="1778000" cy="1077218"/>
            <a:chOff x="7073900" y="4427091"/>
            <a:chExt cx="1778000" cy="1077218"/>
          </a:xfrm>
        </p:grpSpPr>
        <p:sp>
          <p:nvSpPr>
            <p:cNvPr id="14" name="Tekstvak 13"/>
            <p:cNvSpPr txBox="1"/>
            <p:nvPr/>
          </p:nvSpPr>
          <p:spPr>
            <a:xfrm>
              <a:off x="7264400" y="4427091"/>
              <a:ext cx="1587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find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enjoyable</a:t>
              </a:r>
              <a:r>
                <a:rPr lang="nl-BE" sz="1600" dirty="0" smtClean="0"/>
                <a:t> as </a:t>
              </a:r>
              <a:r>
                <a:rPr lang="nl-BE" sz="1600" dirty="0" err="1" smtClean="0"/>
                <a:t>such</a:t>
              </a:r>
              <a:endParaRPr lang="nl-BE" sz="1600" dirty="0"/>
            </a:p>
          </p:txBody>
        </p:sp>
        <p:cxnSp>
          <p:nvCxnSpPr>
            <p:cNvPr id="26" name="Rechte verbindingslijn met pijl 25"/>
            <p:cNvCxnSpPr/>
            <p:nvPr/>
          </p:nvCxnSpPr>
          <p:spPr>
            <a:xfrm>
              <a:off x="7073900" y="4427091"/>
              <a:ext cx="190500" cy="1087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Wolkvormige toelichting 22"/>
          <p:cNvSpPr/>
          <p:nvPr/>
        </p:nvSpPr>
        <p:spPr>
          <a:xfrm>
            <a:off x="101599" y="1803737"/>
            <a:ext cx="4297045" cy="2694007"/>
          </a:xfrm>
          <a:prstGeom prst="cloudCallout">
            <a:avLst>
              <a:gd name="adj1" fmla="val 20963"/>
              <a:gd name="adj2" fmla="val 7040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Student studies </a:t>
            </a:r>
            <a:r>
              <a:rPr lang="nl-BE" dirty="0" err="1" smtClean="0"/>
              <a:t>statistics</a:t>
            </a:r>
            <a:r>
              <a:rPr lang="nl-BE" dirty="0" smtClean="0"/>
              <a:t> for </a:t>
            </a:r>
            <a:r>
              <a:rPr lang="nl-BE" dirty="0" err="1" smtClean="0"/>
              <a:t>reward</a:t>
            </a:r>
            <a:r>
              <a:rPr lang="nl-BE" dirty="0" smtClean="0"/>
              <a:t> </a:t>
            </a:r>
            <a:r>
              <a:rPr lang="nl-BE" dirty="0" err="1" smtClean="0"/>
              <a:t>from</a:t>
            </a:r>
            <a:r>
              <a:rPr lang="nl-BE" dirty="0" smtClean="0"/>
              <a:t> </a:t>
            </a:r>
            <a:r>
              <a:rPr lang="nl-BE" dirty="0" err="1" smtClean="0"/>
              <a:t>parents</a:t>
            </a:r>
            <a:r>
              <a:rPr lang="nl-BE" dirty="0" smtClean="0"/>
              <a:t> or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avoid</a:t>
            </a:r>
            <a:r>
              <a:rPr lang="nl-BE" dirty="0" smtClean="0"/>
              <a:t> feeling </a:t>
            </a:r>
            <a:r>
              <a:rPr lang="nl-BE" dirty="0" err="1" smtClean="0"/>
              <a:t>ashamed</a:t>
            </a:r>
            <a:endParaRPr lang="nl-BE" dirty="0"/>
          </a:p>
        </p:txBody>
      </p:sp>
      <p:sp>
        <p:nvSpPr>
          <p:cNvPr id="25" name="Wolkvormige toelichting 24"/>
          <p:cNvSpPr/>
          <p:nvPr/>
        </p:nvSpPr>
        <p:spPr>
          <a:xfrm>
            <a:off x="3994150" y="1841837"/>
            <a:ext cx="4464050" cy="2694007"/>
          </a:xfrm>
          <a:prstGeom prst="cloudCallout">
            <a:avLst>
              <a:gd name="adj1" fmla="val -14844"/>
              <a:gd name="adj2" fmla="val 6085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Student studies </a:t>
            </a:r>
            <a:r>
              <a:rPr lang="nl-BE" dirty="0" err="1" smtClean="0"/>
              <a:t>statistics</a:t>
            </a:r>
            <a:r>
              <a:rPr lang="nl-BE" dirty="0" smtClean="0"/>
              <a:t> </a:t>
            </a:r>
            <a:r>
              <a:rPr lang="nl-BE" dirty="0" err="1" smtClean="0"/>
              <a:t>because</a:t>
            </a:r>
            <a:r>
              <a:rPr lang="nl-BE" dirty="0" smtClean="0"/>
              <a:t>  he/</a:t>
            </a:r>
            <a:r>
              <a:rPr lang="nl-BE" dirty="0" err="1" smtClean="0"/>
              <a:t>she</a:t>
            </a:r>
            <a:r>
              <a:rPr lang="nl-BE" dirty="0" smtClean="0"/>
              <a:t> </a:t>
            </a:r>
            <a:r>
              <a:rPr lang="nl-BE" dirty="0" err="1" smtClean="0"/>
              <a:t>sees</a:t>
            </a:r>
            <a:r>
              <a:rPr lang="nl-BE" dirty="0" smtClean="0"/>
              <a:t> the </a:t>
            </a:r>
            <a:r>
              <a:rPr lang="nl-BE" dirty="0" err="1" smtClean="0"/>
              <a:t>importance</a:t>
            </a:r>
            <a:r>
              <a:rPr lang="nl-BE" dirty="0" smtClean="0"/>
              <a:t> of </a:t>
            </a:r>
            <a:r>
              <a:rPr lang="nl-BE" dirty="0" err="1" smtClean="0"/>
              <a:t>it</a:t>
            </a:r>
            <a:r>
              <a:rPr lang="nl-BE" dirty="0" smtClean="0"/>
              <a:t> for the </a:t>
            </a:r>
            <a:r>
              <a:rPr lang="nl-BE" dirty="0" err="1" smtClean="0"/>
              <a:t>intrinsically</a:t>
            </a:r>
            <a:r>
              <a:rPr lang="nl-BE" dirty="0" smtClean="0"/>
              <a:t> </a:t>
            </a:r>
            <a:r>
              <a:rPr lang="nl-BE" dirty="0" err="1" smtClean="0"/>
              <a:t>valued</a:t>
            </a:r>
            <a:r>
              <a:rPr lang="nl-BE" dirty="0" smtClean="0"/>
              <a:t> </a:t>
            </a:r>
            <a:r>
              <a:rPr lang="nl-BE" dirty="0" err="1"/>
              <a:t>activity</a:t>
            </a:r>
            <a:r>
              <a:rPr lang="nl-BE" dirty="0"/>
              <a:t> of </a:t>
            </a:r>
            <a:r>
              <a:rPr lang="nl-BE" dirty="0" err="1"/>
              <a:t>empirical</a:t>
            </a:r>
            <a:r>
              <a:rPr lang="nl-BE" dirty="0"/>
              <a:t> </a:t>
            </a:r>
            <a:r>
              <a:rPr lang="nl-BE" dirty="0" err="1"/>
              <a:t>psychology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because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is congruent </a:t>
            </a:r>
            <a:r>
              <a:rPr lang="nl-BE" dirty="0" err="1"/>
              <a:t>with</a:t>
            </a:r>
            <a:r>
              <a:rPr lang="nl-BE" dirty="0"/>
              <a:t> </a:t>
            </a:r>
            <a:r>
              <a:rPr lang="nl-BE" dirty="0" err="1"/>
              <a:t>who</a:t>
            </a:r>
            <a:r>
              <a:rPr lang="nl-BE" dirty="0"/>
              <a:t> he/</a:t>
            </a:r>
            <a:r>
              <a:rPr lang="nl-BE" dirty="0" err="1"/>
              <a:t>she</a:t>
            </a:r>
            <a:r>
              <a:rPr lang="nl-BE" dirty="0"/>
              <a:t> is</a:t>
            </a:r>
          </a:p>
        </p:txBody>
      </p:sp>
    </p:spTree>
    <p:extLst>
      <p:ext uri="{BB962C8B-B14F-4D97-AF65-F5344CB8AC3E}">
        <p14:creationId xmlns="" xmlns:p14="http://schemas.microsoft.com/office/powerpoint/2010/main" val="495530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336704"/>
          </a:xfrm>
          <a:prstGeom prst="rect">
            <a:avLst/>
          </a:prstGeom>
        </p:spPr>
      </p:pic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400445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8864" y="-27384"/>
            <a:ext cx="8229600" cy="1143000"/>
          </a:xfrm>
        </p:spPr>
        <p:txBody>
          <a:bodyPr/>
          <a:lstStyle/>
          <a:p>
            <a:r>
              <a:rPr lang="nl-BE" dirty="0"/>
              <a:t>Understanding </a:t>
            </a:r>
            <a:r>
              <a:rPr lang="nl-BE" dirty="0" smtClean="0"/>
              <a:t>motivation-2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045" y="952182"/>
            <a:ext cx="6807200" cy="3911918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74800" y="4991100"/>
            <a:ext cx="156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/>
              <a:t>Do </a:t>
            </a:r>
            <a:r>
              <a:rPr lang="nl-BE" sz="1600" dirty="0" err="1" smtClean="0"/>
              <a:t>it</a:t>
            </a:r>
            <a:r>
              <a:rPr lang="nl-BE" sz="1600" dirty="0" smtClean="0"/>
              <a:t> for </a:t>
            </a:r>
            <a:r>
              <a:rPr lang="nl-BE" sz="1600" dirty="0" err="1" smtClean="0"/>
              <a:t>external</a:t>
            </a:r>
            <a:r>
              <a:rPr lang="nl-BE" sz="1600" dirty="0" smtClean="0"/>
              <a:t> </a:t>
            </a:r>
          </a:p>
          <a:p>
            <a:pPr algn="ctr"/>
            <a:r>
              <a:rPr lang="nl-BE" sz="1600" dirty="0" err="1" smtClean="0"/>
              <a:t>punishment</a:t>
            </a:r>
            <a:r>
              <a:rPr lang="nl-BE" sz="1600" dirty="0" smtClean="0"/>
              <a:t> /</a:t>
            </a:r>
            <a:r>
              <a:rPr lang="nl-BE" sz="1600" dirty="0" err="1" smtClean="0"/>
              <a:t>reward</a:t>
            </a:r>
            <a:endParaRPr lang="nl-BE" sz="1600" dirty="0"/>
          </a:p>
        </p:txBody>
      </p:sp>
      <p:grpSp>
        <p:nvGrpSpPr>
          <p:cNvPr id="3" name="Groep 2"/>
          <p:cNvGrpSpPr/>
          <p:nvPr/>
        </p:nvGrpSpPr>
        <p:grpSpPr>
          <a:xfrm>
            <a:off x="-36512" y="3212976"/>
            <a:ext cx="1806105" cy="3231654"/>
            <a:chOff x="-9413" y="3212976"/>
            <a:chExt cx="1806105" cy="3231654"/>
          </a:xfrm>
        </p:grpSpPr>
        <p:sp>
          <p:nvSpPr>
            <p:cNvPr id="13" name="Tekstvak 12"/>
            <p:cNvSpPr txBox="1"/>
            <p:nvPr/>
          </p:nvSpPr>
          <p:spPr>
            <a:xfrm>
              <a:off x="-9413" y="3212976"/>
              <a:ext cx="180610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err="1" smtClean="0"/>
                <a:t>Don’t</a:t>
              </a:r>
              <a:r>
                <a:rPr lang="nl-BE" sz="1600" dirty="0" smtClean="0"/>
                <a:t> do </a:t>
              </a:r>
              <a:r>
                <a:rPr lang="nl-BE" sz="1600" dirty="0" err="1" smtClean="0"/>
                <a:t>it</a:t>
              </a:r>
              <a:r>
                <a:rPr lang="nl-BE" sz="1600" dirty="0"/>
                <a:t> </a:t>
              </a:r>
              <a:r>
                <a:rPr lang="nl-BE" sz="1600" dirty="0" smtClean="0"/>
                <a:t>or on automatic pilot / zombie mode</a:t>
              </a:r>
            </a:p>
            <a:p>
              <a:r>
                <a:rPr lang="nl-BE" sz="1400" dirty="0" smtClean="0"/>
                <a:t>(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lack</a:t>
              </a:r>
              <a:r>
                <a:rPr lang="nl-BE" sz="1400" dirty="0" smtClean="0"/>
                <a:t> of interest or 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felt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; </a:t>
              </a:r>
              <a:r>
                <a:rPr lang="nl-BE" sz="1400" dirty="0" err="1" smtClean="0"/>
                <a:t>fostered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by</a:t>
              </a:r>
              <a:r>
                <a:rPr lang="nl-BE" sz="1400" dirty="0" smtClean="0"/>
                <a:t> important </a:t>
              </a:r>
              <a:r>
                <a:rPr lang="nl-BE" sz="1400" dirty="0" err="1" smtClean="0"/>
                <a:t>others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giving</a:t>
              </a:r>
              <a:r>
                <a:rPr lang="nl-BE" sz="1400" dirty="0" smtClean="0"/>
                <a:t> inconsistent responses, </a:t>
              </a:r>
              <a:r>
                <a:rPr lang="nl-BE" sz="1400" dirty="0" err="1" smtClean="0"/>
                <a:t>indicating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punishing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not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placing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value</a:t>
              </a:r>
              <a:r>
                <a:rPr lang="nl-BE" sz="1400" dirty="0" smtClean="0"/>
                <a:t> on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)</a:t>
              </a:r>
            </a:p>
            <a:p>
              <a:endParaRPr lang="nl-BE" sz="1600" dirty="0" smtClean="0"/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 flipH="1" flipV="1">
              <a:off x="1502755" y="3717032"/>
              <a:ext cx="293937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Rechte verbindingslijn met pijl 17"/>
          <p:cNvCxnSpPr/>
          <p:nvPr/>
        </p:nvCxnSpPr>
        <p:spPr>
          <a:xfrm flipH="1">
            <a:off x="2667000" y="4535844"/>
            <a:ext cx="88900" cy="413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ep 5"/>
          <p:cNvGrpSpPr/>
          <p:nvPr/>
        </p:nvGrpSpPr>
        <p:grpSpPr>
          <a:xfrm>
            <a:off x="3022600" y="4644598"/>
            <a:ext cx="1562100" cy="2209428"/>
            <a:chOff x="3022600" y="4644598"/>
            <a:chExt cx="1562100" cy="2209428"/>
          </a:xfrm>
        </p:grpSpPr>
        <p:sp>
          <p:nvSpPr>
            <p:cNvPr id="10" name="Tekstvak 9"/>
            <p:cNvSpPr txBox="1"/>
            <p:nvPr/>
          </p:nvSpPr>
          <p:spPr>
            <a:xfrm>
              <a:off x="3022600" y="5038144"/>
              <a:ext cx="15621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for</a:t>
              </a:r>
            </a:p>
            <a:p>
              <a:pPr algn="ctr"/>
              <a:r>
                <a:rPr lang="nl-BE" sz="1600" dirty="0" err="1"/>
                <a:t>g</a:t>
              </a:r>
              <a:r>
                <a:rPr lang="nl-BE" sz="1600" dirty="0" err="1" smtClean="0"/>
                <a:t>lory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pride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avoiding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shame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and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fear</a:t>
              </a:r>
              <a:endParaRPr lang="nl-BE" sz="1600" dirty="0" smtClean="0"/>
            </a:p>
            <a:p>
              <a:pPr algn="ctr"/>
              <a:r>
                <a:rPr lang="nl-BE" sz="1200" dirty="0" smtClean="0"/>
                <a:t>(</a:t>
              </a:r>
              <a:r>
                <a:rPr lang="nl-BE" sz="1200" dirty="0" err="1" smtClean="0"/>
                <a:t>due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to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conditional</a:t>
              </a:r>
              <a:r>
                <a:rPr lang="nl-BE" sz="1200" dirty="0" smtClean="0"/>
                <a:t> love, </a:t>
              </a:r>
              <a:r>
                <a:rPr lang="nl-BE" sz="1200" dirty="0" err="1" smtClean="0"/>
                <a:t>esteem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and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emotional</a:t>
              </a:r>
              <a:r>
                <a:rPr lang="nl-BE" sz="1200" dirty="0" smtClean="0"/>
                <a:t> security </a:t>
              </a:r>
              <a:r>
                <a:rPr lang="nl-BE" sz="1200" dirty="0" err="1" smtClean="0"/>
                <a:t>by</a:t>
              </a:r>
              <a:r>
                <a:rPr lang="nl-BE" sz="1200" dirty="0" smtClean="0"/>
                <a:t> important </a:t>
              </a:r>
              <a:r>
                <a:rPr lang="nl-BE" sz="1200" dirty="0" err="1" smtClean="0"/>
                <a:t>others</a:t>
              </a:r>
              <a:r>
                <a:rPr lang="nl-BE" sz="1200" dirty="0" smtClean="0"/>
                <a:t>)</a:t>
              </a:r>
              <a:endParaRPr lang="nl-BE" sz="1200" dirty="0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3803650" y="4644598"/>
              <a:ext cx="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/>
          <p:cNvGrpSpPr/>
          <p:nvPr/>
        </p:nvGrpSpPr>
        <p:grpSpPr>
          <a:xfrm>
            <a:off x="4500245" y="4742621"/>
            <a:ext cx="1405255" cy="1838906"/>
            <a:chOff x="4500245" y="4742621"/>
            <a:chExt cx="1405255" cy="1838906"/>
          </a:xfrm>
        </p:grpSpPr>
        <p:sp>
          <p:nvSpPr>
            <p:cNvPr id="11" name="Tekstvak 10"/>
            <p:cNvSpPr txBox="1"/>
            <p:nvPr/>
          </p:nvSpPr>
          <p:spPr>
            <a:xfrm>
              <a:off x="4500245" y="5258088"/>
              <a:ext cx="14052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your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consciously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recognise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as important</a:t>
              </a:r>
            </a:p>
          </p:txBody>
        </p:sp>
        <p:cxnSp>
          <p:nvCxnSpPr>
            <p:cNvPr id="22" name="Rechte verbindingslijn met pijl 21"/>
            <p:cNvCxnSpPr>
              <a:endCxn id="11" idx="0"/>
            </p:cNvCxnSpPr>
            <p:nvPr/>
          </p:nvCxnSpPr>
          <p:spPr>
            <a:xfrm>
              <a:off x="4902200" y="4742621"/>
              <a:ext cx="300673" cy="515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816600" y="4644598"/>
            <a:ext cx="1549400" cy="1135797"/>
            <a:chOff x="5816600" y="4644598"/>
            <a:chExt cx="1549400" cy="1135797"/>
          </a:xfrm>
        </p:grpSpPr>
        <p:sp>
          <p:nvSpPr>
            <p:cNvPr id="12" name="Tekstvak 11"/>
            <p:cNvSpPr txBox="1"/>
            <p:nvPr/>
          </p:nvSpPr>
          <p:spPr>
            <a:xfrm>
              <a:off x="5816600" y="4949398"/>
              <a:ext cx="154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fits </a:t>
              </a:r>
              <a:r>
                <a:rPr lang="nl-BE" sz="1600" dirty="0" err="1" smtClean="0"/>
                <a:t>with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who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are</a:t>
              </a:r>
              <a:endParaRPr lang="nl-BE" sz="1600" dirty="0"/>
            </a:p>
          </p:txBody>
        </p:sp>
        <p:cxnSp>
          <p:nvCxnSpPr>
            <p:cNvPr id="24" name="Rechte verbindingslijn met pijl 23"/>
            <p:cNvCxnSpPr/>
            <p:nvPr/>
          </p:nvCxnSpPr>
          <p:spPr>
            <a:xfrm>
              <a:off x="5816600" y="4644598"/>
              <a:ext cx="8890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ep 14"/>
          <p:cNvGrpSpPr/>
          <p:nvPr/>
        </p:nvGrpSpPr>
        <p:grpSpPr>
          <a:xfrm>
            <a:off x="7073900" y="4427091"/>
            <a:ext cx="1778000" cy="1077218"/>
            <a:chOff x="7073900" y="4427091"/>
            <a:chExt cx="1778000" cy="1077218"/>
          </a:xfrm>
        </p:grpSpPr>
        <p:sp>
          <p:nvSpPr>
            <p:cNvPr id="14" name="Tekstvak 13"/>
            <p:cNvSpPr txBox="1"/>
            <p:nvPr/>
          </p:nvSpPr>
          <p:spPr>
            <a:xfrm>
              <a:off x="7264400" y="4427091"/>
              <a:ext cx="1587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find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enjoyable</a:t>
              </a:r>
              <a:r>
                <a:rPr lang="nl-BE" sz="1600" dirty="0" smtClean="0"/>
                <a:t> as </a:t>
              </a:r>
              <a:r>
                <a:rPr lang="nl-BE" sz="1600" dirty="0" err="1" smtClean="0"/>
                <a:t>such</a:t>
              </a:r>
              <a:endParaRPr lang="nl-BE" sz="1600" dirty="0"/>
            </a:p>
          </p:txBody>
        </p:sp>
        <p:cxnSp>
          <p:nvCxnSpPr>
            <p:cNvPr id="26" name="Rechte verbindingslijn met pijl 25"/>
            <p:cNvCxnSpPr/>
            <p:nvPr/>
          </p:nvCxnSpPr>
          <p:spPr>
            <a:xfrm>
              <a:off x="7073900" y="4427091"/>
              <a:ext cx="190500" cy="1087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hthoek 22"/>
          <p:cNvSpPr/>
          <p:nvPr/>
        </p:nvSpPr>
        <p:spPr>
          <a:xfrm>
            <a:off x="1835696" y="4779250"/>
            <a:ext cx="1186904" cy="15581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Toelichting met afgeronde rechthoek 24"/>
          <p:cNvSpPr/>
          <p:nvPr/>
        </p:nvSpPr>
        <p:spPr>
          <a:xfrm>
            <a:off x="4371019" y="1025238"/>
            <a:ext cx="3800326" cy="3401853"/>
          </a:xfrm>
          <a:prstGeom prst="wedgeRoundRectCallout">
            <a:avLst>
              <a:gd name="adj1" fmla="val -78580"/>
              <a:gd name="adj2" fmla="val 6019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The </a:t>
            </a:r>
            <a:r>
              <a:rPr lang="nl-BE" dirty="0" err="1" smtClean="0"/>
              <a:t>problem</a:t>
            </a:r>
            <a:r>
              <a:rPr lang="nl-BE" dirty="0" smtClean="0"/>
              <a:t> </a:t>
            </a:r>
            <a:r>
              <a:rPr lang="nl-BE" dirty="0" err="1" smtClean="0"/>
              <a:t>with</a:t>
            </a:r>
            <a:r>
              <a:rPr lang="nl-BE" dirty="0" smtClean="0"/>
              <a:t> </a:t>
            </a:r>
            <a:r>
              <a:rPr lang="nl-BE" dirty="0" err="1" smtClean="0"/>
              <a:t>external</a:t>
            </a:r>
            <a:r>
              <a:rPr lang="nl-BE" dirty="0" smtClean="0"/>
              <a:t> </a:t>
            </a:r>
            <a:r>
              <a:rPr lang="nl-BE" dirty="0" err="1" smtClean="0"/>
              <a:t>regulation</a:t>
            </a:r>
            <a:r>
              <a:rPr lang="nl-BE" dirty="0" smtClean="0"/>
              <a:t> is </a:t>
            </a:r>
            <a:r>
              <a:rPr lang="nl-BE" dirty="0" err="1" smtClean="0"/>
              <a:t>one</a:t>
            </a:r>
            <a:r>
              <a:rPr lang="nl-BE" dirty="0" smtClean="0"/>
              <a:t> of maintenance </a:t>
            </a:r>
            <a:r>
              <a:rPr lang="nl-BE" dirty="0" err="1" smtClean="0"/>
              <a:t>and</a:t>
            </a:r>
            <a:r>
              <a:rPr lang="nl-BE" dirty="0" smtClean="0"/>
              <a:t> transfer: </a:t>
            </a:r>
            <a:r>
              <a:rPr lang="nl-BE" dirty="0" err="1" smtClean="0"/>
              <a:t>it</a:t>
            </a:r>
            <a:r>
              <a:rPr lang="nl-BE" dirty="0" smtClean="0"/>
              <a:t> counteracts</a:t>
            </a:r>
          </a:p>
          <a:p>
            <a:pPr algn="ctr"/>
            <a:r>
              <a:rPr lang="nl-BE" dirty="0" err="1"/>
              <a:t>g</a:t>
            </a:r>
            <a:r>
              <a:rPr lang="nl-BE" dirty="0" err="1" smtClean="0"/>
              <a:t>reater</a:t>
            </a:r>
            <a:r>
              <a:rPr lang="nl-BE" dirty="0" smtClean="0"/>
              <a:t> </a:t>
            </a:r>
            <a:r>
              <a:rPr lang="nl-BE" dirty="0" err="1" smtClean="0"/>
              <a:t>internalisation</a:t>
            </a:r>
            <a:r>
              <a:rPr lang="nl-BE" dirty="0"/>
              <a:t> </a:t>
            </a:r>
            <a:r>
              <a:rPr lang="nl-BE" dirty="0" err="1" smtClean="0"/>
              <a:t>which</a:t>
            </a:r>
            <a:r>
              <a:rPr lang="nl-BE" dirty="0" smtClean="0"/>
              <a:t> means </a:t>
            </a:r>
            <a:r>
              <a:rPr lang="nl-BE" dirty="0" err="1" smtClean="0"/>
              <a:t>that</a:t>
            </a:r>
            <a:r>
              <a:rPr lang="nl-BE" dirty="0" smtClean="0"/>
              <a:t> </a:t>
            </a:r>
            <a:r>
              <a:rPr lang="nl-BE" dirty="0" err="1" smtClean="0"/>
              <a:t>when</a:t>
            </a:r>
            <a:r>
              <a:rPr lang="nl-BE" dirty="0" smtClean="0"/>
              <a:t> the </a:t>
            </a:r>
            <a:r>
              <a:rPr lang="nl-BE" dirty="0" err="1" smtClean="0"/>
              <a:t>reward</a:t>
            </a:r>
            <a:r>
              <a:rPr lang="nl-BE" dirty="0" smtClean="0"/>
              <a:t> or </a:t>
            </a:r>
            <a:r>
              <a:rPr lang="nl-BE" dirty="0" err="1" smtClean="0"/>
              <a:t>punishment</a:t>
            </a:r>
            <a:r>
              <a:rPr lang="nl-BE" dirty="0" smtClean="0"/>
              <a:t> is </a:t>
            </a:r>
            <a:r>
              <a:rPr lang="nl-BE" dirty="0" err="1" smtClean="0"/>
              <a:t>not</a:t>
            </a:r>
            <a:r>
              <a:rPr lang="nl-BE" dirty="0" smtClean="0"/>
              <a:t> </a:t>
            </a:r>
            <a:r>
              <a:rPr lang="nl-BE" dirty="0" err="1" smtClean="0"/>
              <a:t>there</a:t>
            </a:r>
            <a:r>
              <a:rPr lang="nl-BE" dirty="0" smtClean="0"/>
              <a:t>, we are </a:t>
            </a:r>
            <a:r>
              <a:rPr lang="nl-BE" dirty="0" err="1" smtClean="0"/>
              <a:t>not</a:t>
            </a:r>
            <a:r>
              <a:rPr lang="nl-BE" dirty="0" smtClean="0"/>
              <a:t> </a:t>
            </a:r>
            <a:r>
              <a:rPr lang="nl-BE" dirty="0" err="1" smtClean="0"/>
              <a:t>likely</a:t>
            </a:r>
            <a:r>
              <a:rPr lang="nl-BE" dirty="0" smtClean="0"/>
              <a:t>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sustain</a:t>
            </a:r>
            <a:r>
              <a:rPr lang="nl-BE" dirty="0" smtClean="0"/>
              <a:t> the </a:t>
            </a:r>
            <a:r>
              <a:rPr lang="nl-BE" dirty="0" err="1" smtClean="0"/>
              <a:t>behaviour</a:t>
            </a:r>
            <a:r>
              <a:rPr lang="nl-BE" dirty="0" smtClean="0"/>
              <a:t> nor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apply</a:t>
            </a:r>
            <a:r>
              <a:rPr lang="nl-BE" dirty="0" smtClean="0"/>
              <a:t> in </a:t>
            </a:r>
            <a:r>
              <a:rPr lang="nl-BE" dirty="0" err="1" smtClean="0"/>
              <a:t>it</a:t>
            </a:r>
            <a:r>
              <a:rPr lang="nl-BE" dirty="0" smtClean="0"/>
              <a:t> new </a:t>
            </a:r>
            <a:r>
              <a:rPr lang="nl-BE" dirty="0" err="1" smtClean="0"/>
              <a:t>situations</a:t>
            </a:r>
            <a:r>
              <a:rPr lang="nl-BE" dirty="0" smtClean="0"/>
              <a:t>.</a:t>
            </a:r>
          </a:p>
          <a:p>
            <a:pPr algn="ctr"/>
            <a:endParaRPr lang="nl-BE" sz="1400" dirty="0" smtClean="0"/>
          </a:p>
          <a:p>
            <a:pPr algn="ctr"/>
            <a:r>
              <a:rPr lang="nl-BE" sz="1400" dirty="0" smtClean="0"/>
              <a:t>(</a:t>
            </a:r>
            <a:r>
              <a:rPr lang="nl-BE" sz="1400" dirty="0" err="1" smtClean="0"/>
              <a:t>Handbook</a:t>
            </a:r>
            <a:r>
              <a:rPr lang="nl-BE" sz="1400" dirty="0" smtClean="0"/>
              <a:t> of </a:t>
            </a:r>
            <a:r>
              <a:rPr lang="nl-BE" sz="1400" dirty="0" err="1" smtClean="0"/>
              <a:t>self</a:t>
            </a:r>
            <a:r>
              <a:rPr lang="nl-BE" sz="1400" dirty="0" smtClean="0"/>
              <a:t> </a:t>
            </a:r>
            <a:r>
              <a:rPr lang="nl-BE" sz="1400" dirty="0" err="1" smtClean="0"/>
              <a:t>and</a:t>
            </a:r>
            <a:r>
              <a:rPr lang="nl-BE" sz="1400" dirty="0" smtClean="0"/>
              <a:t> </a:t>
            </a:r>
            <a:r>
              <a:rPr lang="nl-BE" sz="1400" dirty="0" err="1" smtClean="0"/>
              <a:t>identity</a:t>
            </a:r>
            <a:r>
              <a:rPr lang="nl-BE" sz="1400" dirty="0" smtClean="0"/>
              <a:t>, </a:t>
            </a:r>
            <a:r>
              <a:rPr lang="nl-BE" sz="1400" dirty="0" err="1" smtClean="0"/>
              <a:t>ch</a:t>
            </a:r>
            <a:r>
              <a:rPr lang="nl-BE" sz="1400" dirty="0" smtClean="0"/>
              <a:t>. 11)</a:t>
            </a:r>
            <a:endParaRPr lang="nl-BE" sz="1400" dirty="0"/>
          </a:p>
        </p:txBody>
      </p:sp>
    </p:spTree>
    <p:extLst>
      <p:ext uri="{BB962C8B-B14F-4D97-AF65-F5344CB8AC3E}">
        <p14:creationId xmlns="" xmlns:p14="http://schemas.microsoft.com/office/powerpoint/2010/main" val="14802779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ianummer 3"/>
          <p:cNvSpPr>
            <a:spLocks noGrp="1"/>
          </p:cNvSpPr>
          <p:nvPr>
            <p:ph type="sldNum" sz="quarter" idx="11"/>
          </p:nvPr>
        </p:nvSpPr>
        <p:spPr>
          <a:xfrm>
            <a:off x="3225800" y="6028094"/>
            <a:ext cx="2895600" cy="365125"/>
          </a:xfrm>
        </p:spPr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12" name="Afbeelding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6645" y="623926"/>
            <a:ext cx="6807200" cy="3911918"/>
          </a:xfrm>
          <a:prstGeom prst="rect">
            <a:avLst/>
          </a:prstGeom>
        </p:spPr>
      </p:pic>
      <p:sp>
        <p:nvSpPr>
          <p:cNvPr id="13" name="Tekstvak 8"/>
          <p:cNvSpPr txBox="1"/>
          <p:nvPr/>
        </p:nvSpPr>
        <p:spPr>
          <a:xfrm>
            <a:off x="1676400" y="4662844"/>
            <a:ext cx="156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/>
              <a:t>Do </a:t>
            </a:r>
            <a:r>
              <a:rPr lang="nl-BE" sz="1600" dirty="0" err="1" smtClean="0"/>
              <a:t>it</a:t>
            </a:r>
            <a:r>
              <a:rPr lang="nl-BE" sz="1600" dirty="0" smtClean="0"/>
              <a:t> for </a:t>
            </a:r>
            <a:r>
              <a:rPr lang="nl-BE" sz="1600" dirty="0" err="1" smtClean="0"/>
              <a:t>external</a:t>
            </a:r>
            <a:r>
              <a:rPr lang="nl-BE" sz="1600" dirty="0" smtClean="0"/>
              <a:t> </a:t>
            </a:r>
          </a:p>
          <a:p>
            <a:pPr algn="ctr"/>
            <a:r>
              <a:rPr lang="nl-BE" sz="1600" dirty="0" err="1" smtClean="0"/>
              <a:t>punishment</a:t>
            </a:r>
            <a:r>
              <a:rPr lang="nl-BE" sz="1600" dirty="0" smtClean="0"/>
              <a:t> /</a:t>
            </a:r>
            <a:r>
              <a:rPr lang="nl-BE" sz="1600" dirty="0" err="1" smtClean="0"/>
              <a:t>reward</a:t>
            </a:r>
            <a:endParaRPr lang="nl-BE" sz="1600" dirty="0"/>
          </a:p>
        </p:txBody>
      </p:sp>
      <p:grpSp>
        <p:nvGrpSpPr>
          <p:cNvPr id="2" name="Groep 2"/>
          <p:cNvGrpSpPr/>
          <p:nvPr/>
        </p:nvGrpSpPr>
        <p:grpSpPr>
          <a:xfrm>
            <a:off x="203200" y="4098835"/>
            <a:ext cx="1587500" cy="1294725"/>
            <a:chOff x="101600" y="4427091"/>
            <a:chExt cx="1587500" cy="1294725"/>
          </a:xfrm>
        </p:grpSpPr>
        <p:sp>
          <p:nvSpPr>
            <p:cNvPr id="15" name="Tekstvak 12"/>
            <p:cNvSpPr txBox="1"/>
            <p:nvPr/>
          </p:nvSpPr>
          <p:spPr>
            <a:xfrm>
              <a:off x="101600" y="4644598"/>
              <a:ext cx="1587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err="1" smtClean="0"/>
                <a:t>Don’t</a:t>
              </a:r>
              <a:r>
                <a:rPr lang="nl-BE" sz="1600" dirty="0" smtClean="0"/>
                <a:t> do </a:t>
              </a:r>
              <a:r>
                <a:rPr lang="nl-BE" sz="1600" dirty="0" err="1" smtClean="0"/>
                <a:t>it</a:t>
              </a:r>
              <a:r>
                <a:rPr lang="nl-BE" sz="1600" dirty="0"/>
                <a:t> </a:t>
              </a:r>
              <a:r>
                <a:rPr lang="nl-BE" sz="1600" dirty="0" smtClean="0"/>
                <a:t>or on automatic pilot / zombie mode</a:t>
              </a:r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 flipH="1">
              <a:off x="1295400" y="4427091"/>
              <a:ext cx="279400" cy="21750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Rechte verbindingslijn met pijl 17"/>
          <p:cNvCxnSpPr/>
          <p:nvPr/>
        </p:nvCxnSpPr>
        <p:spPr>
          <a:xfrm flipH="1">
            <a:off x="2768600" y="4207588"/>
            <a:ext cx="88900" cy="413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ep 5"/>
          <p:cNvGrpSpPr/>
          <p:nvPr/>
        </p:nvGrpSpPr>
        <p:grpSpPr>
          <a:xfrm>
            <a:off x="3124200" y="4316342"/>
            <a:ext cx="1562100" cy="1936641"/>
            <a:chOff x="3022600" y="4644598"/>
            <a:chExt cx="1562100" cy="1936641"/>
          </a:xfrm>
        </p:grpSpPr>
        <p:sp>
          <p:nvSpPr>
            <p:cNvPr id="19" name="Tekstvak 9"/>
            <p:cNvSpPr txBox="1"/>
            <p:nvPr/>
          </p:nvSpPr>
          <p:spPr>
            <a:xfrm>
              <a:off x="3022600" y="5257800"/>
              <a:ext cx="15621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for</a:t>
              </a:r>
            </a:p>
            <a:p>
              <a:pPr algn="ctr"/>
              <a:r>
                <a:rPr lang="nl-BE" sz="1600" dirty="0" err="1"/>
                <a:t>g</a:t>
              </a:r>
              <a:r>
                <a:rPr lang="nl-BE" sz="1600" dirty="0" err="1" smtClean="0"/>
                <a:t>lory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pride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avoiding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shame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and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fear</a:t>
              </a:r>
              <a:endParaRPr lang="nl-BE" sz="1600" dirty="0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3803650" y="4644598"/>
              <a:ext cx="0" cy="53860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ep 6"/>
          <p:cNvGrpSpPr/>
          <p:nvPr/>
        </p:nvGrpSpPr>
        <p:grpSpPr>
          <a:xfrm>
            <a:off x="4601845" y="4414365"/>
            <a:ext cx="1405255" cy="1346464"/>
            <a:chOff x="4500245" y="4742621"/>
            <a:chExt cx="1405255" cy="1346464"/>
          </a:xfrm>
        </p:grpSpPr>
        <p:sp>
          <p:nvSpPr>
            <p:cNvPr id="22" name="Tekstvak 10"/>
            <p:cNvSpPr txBox="1"/>
            <p:nvPr/>
          </p:nvSpPr>
          <p:spPr>
            <a:xfrm>
              <a:off x="4500245" y="5258088"/>
              <a:ext cx="14052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your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recognise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as important</a:t>
              </a:r>
              <a:endParaRPr lang="nl-BE" sz="1600" dirty="0"/>
            </a:p>
          </p:txBody>
        </p:sp>
        <p:cxnSp>
          <p:nvCxnSpPr>
            <p:cNvPr id="23" name="Rechte verbindingslijn met pijl 21"/>
            <p:cNvCxnSpPr>
              <a:endCxn id="22" idx="0"/>
            </p:cNvCxnSpPr>
            <p:nvPr/>
          </p:nvCxnSpPr>
          <p:spPr>
            <a:xfrm>
              <a:off x="4902200" y="4742621"/>
              <a:ext cx="300673" cy="515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ep 7"/>
          <p:cNvGrpSpPr/>
          <p:nvPr/>
        </p:nvGrpSpPr>
        <p:grpSpPr>
          <a:xfrm>
            <a:off x="5918200" y="4316342"/>
            <a:ext cx="1549400" cy="1135797"/>
            <a:chOff x="5816600" y="4644598"/>
            <a:chExt cx="1549400" cy="1135797"/>
          </a:xfrm>
        </p:grpSpPr>
        <p:sp>
          <p:nvSpPr>
            <p:cNvPr id="25" name="Tekstvak 11"/>
            <p:cNvSpPr txBox="1"/>
            <p:nvPr/>
          </p:nvSpPr>
          <p:spPr>
            <a:xfrm>
              <a:off x="5816600" y="4949398"/>
              <a:ext cx="154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smtClean="0">
                  <a:solidFill>
                    <a:srgbClr val="C00000"/>
                  </a:solidFill>
                </a:rPr>
                <a:t>fits </a:t>
              </a:r>
              <a:r>
                <a:rPr lang="nl-BE" sz="1600" dirty="0" err="1" smtClean="0"/>
                <a:t>with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who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are</a:t>
              </a:r>
              <a:endParaRPr lang="nl-BE" sz="1600" dirty="0"/>
            </a:p>
          </p:txBody>
        </p:sp>
        <p:cxnSp>
          <p:nvCxnSpPr>
            <p:cNvPr id="26" name="Rechte verbindingslijn met pijl 23"/>
            <p:cNvCxnSpPr/>
            <p:nvPr/>
          </p:nvCxnSpPr>
          <p:spPr>
            <a:xfrm>
              <a:off x="5816600" y="4644598"/>
              <a:ext cx="8890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ep 14"/>
          <p:cNvGrpSpPr/>
          <p:nvPr/>
        </p:nvGrpSpPr>
        <p:grpSpPr>
          <a:xfrm>
            <a:off x="7175500" y="4098835"/>
            <a:ext cx="1778000" cy="1200329"/>
            <a:chOff x="7073900" y="4427091"/>
            <a:chExt cx="1778000" cy="1200329"/>
          </a:xfrm>
        </p:grpSpPr>
        <p:sp>
          <p:nvSpPr>
            <p:cNvPr id="28" name="Tekstvak 13"/>
            <p:cNvSpPr txBox="1"/>
            <p:nvPr/>
          </p:nvSpPr>
          <p:spPr>
            <a:xfrm>
              <a:off x="7264400" y="4427091"/>
              <a:ext cx="15875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find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2400" dirty="0" err="1" smtClean="0">
                  <a:solidFill>
                    <a:srgbClr val="C00000"/>
                  </a:solidFill>
                </a:rPr>
                <a:t>enjoyable</a:t>
              </a:r>
              <a:r>
                <a:rPr lang="nl-BE" sz="1600" dirty="0" smtClean="0">
                  <a:solidFill>
                    <a:srgbClr val="C00000"/>
                  </a:solidFill>
                </a:rPr>
                <a:t> </a:t>
              </a:r>
              <a:r>
                <a:rPr lang="nl-BE" sz="1600" dirty="0" smtClean="0"/>
                <a:t>as </a:t>
              </a:r>
              <a:r>
                <a:rPr lang="nl-BE" sz="1600" dirty="0" err="1" smtClean="0"/>
                <a:t>such</a:t>
              </a:r>
              <a:endParaRPr lang="nl-BE" sz="1600" dirty="0"/>
            </a:p>
          </p:txBody>
        </p:sp>
        <p:cxnSp>
          <p:nvCxnSpPr>
            <p:cNvPr id="29" name="Rechte verbindingslijn met pijl 25"/>
            <p:cNvCxnSpPr/>
            <p:nvPr/>
          </p:nvCxnSpPr>
          <p:spPr>
            <a:xfrm>
              <a:off x="7073900" y="4427091"/>
              <a:ext cx="190500" cy="1087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Afgeronde rechthoek 16"/>
          <p:cNvSpPr/>
          <p:nvPr/>
        </p:nvSpPr>
        <p:spPr>
          <a:xfrm>
            <a:off x="2086248" y="2048935"/>
            <a:ext cx="6867252" cy="39003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 smtClean="0">
                <a:solidFill>
                  <a:schemeClr val="bg1"/>
                </a:solidFill>
              </a:rPr>
              <a:t>A supportive </a:t>
            </a:r>
            <a:r>
              <a:rPr lang="en-US" sz="2700" dirty="0">
                <a:solidFill>
                  <a:schemeClr val="bg1"/>
                </a:solidFill>
              </a:rPr>
              <a:t>environment for the foundations of the intrinsic </a:t>
            </a:r>
            <a:r>
              <a:rPr lang="en-US" sz="2700" dirty="0" smtClean="0">
                <a:solidFill>
                  <a:schemeClr val="bg1"/>
                </a:solidFill>
              </a:rPr>
              <a:t>motivation offers:</a:t>
            </a:r>
            <a:endParaRPr lang="en-US" sz="2700" dirty="0">
              <a:solidFill>
                <a:schemeClr val="bg1"/>
              </a:solidFill>
            </a:endParaRPr>
          </a:p>
          <a:p>
            <a:pPr lvl="1"/>
            <a:r>
              <a:rPr lang="en-US" sz="2700" dirty="0" smtClean="0">
                <a:solidFill>
                  <a:schemeClr val="bg1"/>
                </a:solidFill>
              </a:rPr>
              <a:t>- </a:t>
            </a:r>
            <a:r>
              <a:rPr lang="en-US" sz="2700" b="1" dirty="0" smtClean="0">
                <a:solidFill>
                  <a:schemeClr val="bg1"/>
                </a:solidFill>
              </a:rPr>
              <a:t>Autonomy</a:t>
            </a:r>
            <a:r>
              <a:rPr lang="en-US" sz="2700" dirty="0" smtClean="0">
                <a:solidFill>
                  <a:schemeClr val="bg1"/>
                </a:solidFill>
              </a:rPr>
              <a:t> (I </a:t>
            </a:r>
            <a:r>
              <a:rPr lang="en-US" sz="2700" dirty="0">
                <a:solidFill>
                  <a:schemeClr val="bg1"/>
                </a:solidFill>
              </a:rPr>
              <a:t>can do the things in the way I like), </a:t>
            </a:r>
          </a:p>
          <a:p>
            <a:pPr lvl="1"/>
            <a:r>
              <a:rPr lang="en-US" sz="2700" dirty="0" smtClean="0">
                <a:solidFill>
                  <a:schemeClr val="bg1"/>
                </a:solidFill>
              </a:rPr>
              <a:t>- </a:t>
            </a:r>
            <a:r>
              <a:rPr lang="en-US" sz="2700" b="1" dirty="0" smtClean="0">
                <a:solidFill>
                  <a:schemeClr val="bg1"/>
                </a:solidFill>
              </a:rPr>
              <a:t>Mastery </a:t>
            </a:r>
            <a:r>
              <a:rPr lang="en-US" sz="2700" dirty="0" smtClean="0">
                <a:solidFill>
                  <a:schemeClr val="bg1"/>
                </a:solidFill>
              </a:rPr>
              <a:t>(I </a:t>
            </a:r>
            <a:r>
              <a:rPr lang="en-US" sz="2700" dirty="0">
                <a:solidFill>
                  <a:schemeClr val="bg1"/>
                </a:solidFill>
              </a:rPr>
              <a:t>can do things properly) </a:t>
            </a:r>
          </a:p>
          <a:p>
            <a:pPr lvl="1"/>
            <a:r>
              <a:rPr lang="en-US" sz="2700" dirty="0" smtClean="0">
                <a:solidFill>
                  <a:schemeClr val="bg1"/>
                </a:solidFill>
              </a:rPr>
              <a:t>- </a:t>
            </a:r>
            <a:r>
              <a:rPr lang="en-US" sz="2700" b="1" dirty="0" smtClean="0">
                <a:solidFill>
                  <a:schemeClr val="bg1"/>
                </a:solidFill>
              </a:rPr>
              <a:t>Relatedness</a:t>
            </a:r>
            <a:r>
              <a:rPr lang="en-US" sz="2700" dirty="0" smtClean="0">
                <a:solidFill>
                  <a:schemeClr val="bg1"/>
                </a:solidFill>
              </a:rPr>
              <a:t> </a:t>
            </a:r>
            <a:r>
              <a:rPr lang="en-US" sz="2700" dirty="0">
                <a:solidFill>
                  <a:schemeClr val="bg1"/>
                </a:solidFill>
              </a:rPr>
              <a:t>(purpose, it is good for others, I am able to do things for others). </a:t>
            </a:r>
          </a:p>
        </p:txBody>
      </p:sp>
    </p:spTree>
    <p:extLst>
      <p:ext uri="{BB962C8B-B14F-4D97-AF65-F5344CB8AC3E}">
        <p14:creationId xmlns="" xmlns:p14="http://schemas.microsoft.com/office/powerpoint/2010/main" val="220167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0872" y="44624"/>
            <a:ext cx="8229600" cy="1143000"/>
          </a:xfrm>
        </p:spPr>
        <p:txBody>
          <a:bodyPr/>
          <a:lstStyle/>
          <a:p>
            <a:r>
              <a:rPr lang="nl-BE" dirty="0"/>
              <a:t>Understanding </a:t>
            </a:r>
            <a:r>
              <a:rPr lang="nl-BE" dirty="0" smtClean="0"/>
              <a:t>motivation-2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pic>
        <p:nvPicPr>
          <p:cNvPr id="5" name="Afbeelding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045" y="952182"/>
            <a:ext cx="6807200" cy="3911918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74800" y="4991100"/>
            <a:ext cx="1562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/>
              <a:t>Do </a:t>
            </a:r>
            <a:r>
              <a:rPr lang="nl-BE" sz="1600" dirty="0" err="1" smtClean="0"/>
              <a:t>it</a:t>
            </a:r>
            <a:r>
              <a:rPr lang="nl-BE" sz="1600" dirty="0" smtClean="0"/>
              <a:t> for </a:t>
            </a:r>
            <a:r>
              <a:rPr lang="nl-BE" sz="1600" dirty="0" err="1" smtClean="0"/>
              <a:t>external</a:t>
            </a:r>
            <a:r>
              <a:rPr lang="nl-BE" sz="1600" dirty="0" smtClean="0"/>
              <a:t> </a:t>
            </a:r>
          </a:p>
          <a:p>
            <a:pPr algn="ctr"/>
            <a:r>
              <a:rPr lang="nl-BE" sz="1600" dirty="0" err="1" smtClean="0"/>
              <a:t>punishment</a:t>
            </a:r>
            <a:r>
              <a:rPr lang="nl-BE" sz="1600" dirty="0" smtClean="0"/>
              <a:t> /</a:t>
            </a:r>
            <a:r>
              <a:rPr lang="nl-BE" sz="1600" dirty="0" err="1" smtClean="0"/>
              <a:t>reward</a:t>
            </a:r>
            <a:endParaRPr lang="nl-BE" sz="1600" dirty="0"/>
          </a:p>
        </p:txBody>
      </p:sp>
      <p:grpSp>
        <p:nvGrpSpPr>
          <p:cNvPr id="3" name="Groep 2"/>
          <p:cNvGrpSpPr/>
          <p:nvPr/>
        </p:nvGrpSpPr>
        <p:grpSpPr>
          <a:xfrm>
            <a:off x="-36512" y="3212976"/>
            <a:ext cx="1806105" cy="3231654"/>
            <a:chOff x="-9413" y="3212976"/>
            <a:chExt cx="1806105" cy="3231654"/>
          </a:xfrm>
        </p:grpSpPr>
        <p:sp>
          <p:nvSpPr>
            <p:cNvPr id="13" name="Tekstvak 12"/>
            <p:cNvSpPr txBox="1"/>
            <p:nvPr/>
          </p:nvSpPr>
          <p:spPr>
            <a:xfrm>
              <a:off x="-9413" y="3212976"/>
              <a:ext cx="1806104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err="1" smtClean="0"/>
                <a:t>Don’t</a:t>
              </a:r>
              <a:r>
                <a:rPr lang="nl-BE" sz="1600" dirty="0" smtClean="0"/>
                <a:t> do </a:t>
              </a:r>
              <a:r>
                <a:rPr lang="nl-BE" sz="1600" dirty="0" err="1" smtClean="0"/>
                <a:t>it</a:t>
              </a:r>
              <a:r>
                <a:rPr lang="nl-BE" sz="1600" dirty="0"/>
                <a:t> </a:t>
              </a:r>
              <a:r>
                <a:rPr lang="nl-BE" sz="1600" dirty="0" smtClean="0"/>
                <a:t>or on automatic pilot / zombie mode</a:t>
              </a:r>
            </a:p>
            <a:p>
              <a:r>
                <a:rPr lang="nl-BE" sz="1400" dirty="0" smtClean="0"/>
                <a:t>(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lack</a:t>
              </a:r>
              <a:r>
                <a:rPr lang="nl-BE" sz="1400" dirty="0" smtClean="0"/>
                <a:t> of interest or </a:t>
              </a:r>
              <a:r>
                <a:rPr lang="nl-BE" sz="1400" dirty="0" err="1" smtClean="0"/>
                <a:t>due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to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felt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; </a:t>
              </a:r>
              <a:r>
                <a:rPr lang="nl-BE" sz="1400" dirty="0" err="1" smtClean="0"/>
                <a:t>fostered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by</a:t>
              </a:r>
              <a:r>
                <a:rPr lang="nl-BE" sz="1400" dirty="0" smtClean="0"/>
                <a:t> important </a:t>
              </a:r>
              <a:r>
                <a:rPr lang="nl-BE" sz="1400" dirty="0" err="1" smtClean="0"/>
                <a:t>others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giving</a:t>
              </a:r>
              <a:r>
                <a:rPr lang="nl-BE" sz="1400" dirty="0" smtClean="0"/>
                <a:t> inconsistent responses, </a:t>
              </a:r>
              <a:r>
                <a:rPr lang="nl-BE" sz="1400" dirty="0" err="1" smtClean="0"/>
                <a:t>indicating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incompetence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punishing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, </a:t>
              </a:r>
              <a:r>
                <a:rPr lang="nl-BE" sz="1400" dirty="0" err="1" smtClean="0"/>
                <a:t>not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placing</a:t>
              </a:r>
              <a:r>
                <a:rPr lang="nl-BE" sz="1400" dirty="0" smtClean="0"/>
                <a:t> </a:t>
              </a:r>
              <a:r>
                <a:rPr lang="nl-BE" sz="1400" dirty="0" err="1" smtClean="0"/>
                <a:t>value</a:t>
              </a:r>
              <a:r>
                <a:rPr lang="nl-BE" sz="1400" dirty="0" smtClean="0"/>
                <a:t> on </a:t>
              </a:r>
              <a:r>
                <a:rPr lang="nl-BE" sz="1400" dirty="0" err="1" smtClean="0"/>
                <a:t>it</a:t>
              </a:r>
              <a:r>
                <a:rPr lang="nl-BE" sz="1400" dirty="0" smtClean="0"/>
                <a:t>)</a:t>
              </a:r>
            </a:p>
            <a:p>
              <a:endParaRPr lang="nl-BE" sz="1600" dirty="0" smtClean="0"/>
            </a:p>
          </p:txBody>
        </p:sp>
        <p:cxnSp>
          <p:nvCxnSpPr>
            <p:cNvPr id="16" name="Rechte verbindingslijn met pijl 15"/>
            <p:cNvCxnSpPr/>
            <p:nvPr/>
          </p:nvCxnSpPr>
          <p:spPr>
            <a:xfrm flipH="1" flipV="1">
              <a:off x="1502755" y="3717032"/>
              <a:ext cx="293937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Rechte verbindingslijn met pijl 17"/>
          <p:cNvCxnSpPr/>
          <p:nvPr/>
        </p:nvCxnSpPr>
        <p:spPr>
          <a:xfrm flipH="1">
            <a:off x="2667000" y="4535844"/>
            <a:ext cx="88900" cy="413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ep 5"/>
          <p:cNvGrpSpPr/>
          <p:nvPr/>
        </p:nvGrpSpPr>
        <p:grpSpPr>
          <a:xfrm>
            <a:off x="3022600" y="4644598"/>
            <a:ext cx="1562100" cy="2209428"/>
            <a:chOff x="3022600" y="4644598"/>
            <a:chExt cx="1562100" cy="2209428"/>
          </a:xfrm>
        </p:grpSpPr>
        <p:sp>
          <p:nvSpPr>
            <p:cNvPr id="10" name="Tekstvak 9"/>
            <p:cNvSpPr txBox="1"/>
            <p:nvPr/>
          </p:nvSpPr>
          <p:spPr>
            <a:xfrm>
              <a:off x="3022600" y="5038144"/>
              <a:ext cx="15621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for</a:t>
              </a:r>
            </a:p>
            <a:p>
              <a:pPr algn="ctr"/>
              <a:r>
                <a:rPr lang="nl-BE" sz="1600" dirty="0" err="1"/>
                <a:t>g</a:t>
              </a:r>
              <a:r>
                <a:rPr lang="nl-BE" sz="1600" dirty="0" err="1" smtClean="0"/>
                <a:t>lory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pride</a:t>
              </a:r>
              <a:r>
                <a:rPr lang="nl-BE" sz="1600" dirty="0" smtClean="0"/>
                <a:t>, </a:t>
              </a:r>
              <a:r>
                <a:rPr lang="nl-BE" sz="1600" dirty="0" err="1" smtClean="0"/>
                <a:t>avoiding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shame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and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fear</a:t>
              </a:r>
              <a:endParaRPr lang="nl-BE" sz="1600" dirty="0" smtClean="0"/>
            </a:p>
            <a:p>
              <a:pPr algn="ctr"/>
              <a:r>
                <a:rPr lang="nl-BE" sz="1200" dirty="0" smtClean="0"/>
                <a:t>(</a:t>
              </a:r>
              <a:r>
                <a:rPr lang="nl-BE" sz="1200" dirty="0" err="1" smtClean="0"/>
                <a:t>due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to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conditional</a:t>
              </a:r>
              <a:r>
                <a:rPr lang="nl-BE" sz="1200" dirty="0" smtClean="0"/>
                <a:t> love, </a:t>
              </a:r>
              <a:r>
                <a:rPr lang="nl-BE" sz="1200" dirty="0" err="1" smtClean="0"/>
                <a:t>esteem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and</a:t>
              </a:r>
              <a:r>
                <a:rPr lang="nl-BE" sz="1200" dirty="0" smtClean="0"/>
                <a:t> </a:t>
              </a:r>
              <a:r>
                <a:rPr lang="nl-BE" sz="1200" dirty="0" err="1" smtClean="0"/>
                <a:t>emotional</a:t>
              </a:r>
              <a:r>
                <a:rPr lang="nl-BE" sz="1200" dirty="0" smtClean="0"/>
                <a:t> security </a:t>
              </a:r>
              <a:r>
                <a:rPr lang="nl-BE" sz="1200" dirty="0" err="1" smtClean="0"/>
                <a:t>by</a:t>
              </a:r>
              <a:r>
                <a:rPr lang="nl-BE" sz="1200" dirty="0" smtClean="0"/>
                <a:t> important </a:t>
              </a:r>
              <a:r>
                <a:rPr lang="nl-BE" sz="1200" dirty="0" err="1" smtClean="0"/>
                <a:t>others</a:t>
              </a:r>
              <a:r>
                <a:rPr lang="nl-BE" sz="1200" dirty="0" smtClean="0"/>
                <a:t>)</a:t>
              </a:r>
              <a:endParaRPr lang="nl-BE" sz="1200" dirty="0"/>
            </a:p>
          </p:txBody>
        </p:sp>
        <p:cxnSp>
          <p:nvCxnSpPr>
            <p:cNvPr id="20" name="Rechte verbindingslijn met pijl 19"/>
            <p:cNvCxnSpPr/>
            <p:nvPr/>
          </p:nvCxnSpPr>
          <p:spPr>
            <a:xfrm>
              <a:off x="3803650" y="4644598"/>
              <a:ext cx="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/>
          <p:cNvGrpSpPr/>
          <p:nvPr/>
        </p:nvGrpSpPr>
        <p:grpSpPr>
          <a:xfrm>
            <a:off x="4500245" y="4742621"/>
            <a:ext cx="1405255" cy="1838906"/>
            <a:chOff x="4500245" y="4742621"/>
            <a:chExt cx="1405255" cy="1838906"/>
          </a:xfrm>
        </p:grpSpPr>
        <p:sp>
          <p:nvSpPr>
            <p:cNvPr id="11" name="Tekstvak 10"/>
            <p:cNvSpPr txBox="1"/>
            <p:nvPr/>
          </p:nvSpPr>
          <p:spPr>
            <a:xfrm>
              <a:off x="4500245" y="5258088"/>
              <a:ext cx="14052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your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consciously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recognise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as important</a:t>
              </a:r>
            </a:p>
          </p:txBody>
        </p:sp>
        <p:cxnSp>
          <p:nvCxnSpPr>
            <p:cNvPr id="22" name="Rechte verbindingslijn met pijl 21"/>
            <p:cNvCxnSpPr>
              <a:endCxn id="11" idx="0"/>
            </p:cNvCxnSpPr>
            <p:nvPr/>
          </p:nvCxnSpPr>
          <p:spPr>
            <a:xfrm>
              <a:off x="4902200" y="4742621"/>
              <a:ext cx="300673" cy="515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816600" y="4644598"/>
            <a:ext cx="1549400" cy="1135797"/>
            <a:chOff x="5816600" y="4644598"/>
            <a:chExt cx="1549400" cy="1135797"/>
          </a:xfrm>
        </p:grpSpPr>
        <p:sp>
          <p:nvSpPr>
            <p:cNvPr id="12" name="Tekstvak 11"/>
            <p:cNvSpPr txBox="1"/>
            <p:nvPr/>
          </p:nvSpPr>
          <p:spPr>
            <a:xfrm>
              <a:off x="5816600" y="4949398"/>
              <a:ext cx="1549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fits </a:t>
              </a:r>
              <a:r>
                <a:rPr lang="nl-BE" sz="1600" dirty="0" err="1" smtClean="0"/>
                <a:t>with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who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are</a:t>
              </a:r>
              <a:endParaRPr lang="nl-BE" sz="1600" dirty="0"/>
            </a:p>
          </p:txBody>
        </p:sp>
        <p:cxnSp>
          <p:nvCxnSpPr>
            <p:cNvPr id="24" name="Rechte verbindingslijn met pijl 23"/>
            <p:cNvCxnSpPr/>
            <p:nvPr/>
          </p:nvCxnSpPr>
          <p:spPr>
            <a:xfrm>
              <a:off x="5816600" y="4644598"/>
              <a:ext cx="88900" cy="269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ep 14"/>
          <p:cNvGrpSpPr/>
          <p:nvPr/>
        </p:nvGrpSpPr>
        <p:grpSpPr>
          <a:xfrm>
            <a:off x="7073900" y="4427091"/>
            <a:ext cx="1778000" cy="1077218"/>
            <a:chOff x="7073900" y="4427091"/>
            <a:chExt cx="1778000" cy="1077218"/>
          </a:xfrm>
        </p:grpSpPr>
        <p:sp>
          <p:nvSpPr>
            <p:cNvPr id="14" name="Tekstvak 13"/>
            <p:cNvSpPr txBox="1"/>
            <p:nvPr/>
          </p:nvSpPr>
          <p:spPr>
            <a:xfrm>
              <a:off x="7264400" y="4427091"/>
              <a:ext cx="15875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600" dirty="0" smtClean="0"/>
                <a:t>Do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because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you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find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it</a:t>
              </a:r>
              <a:r>
                <a:rPr lang="nl-BE" sz="1600" dirty="0" smtClean="0"/>
                <a:t> </a:t>
              </a:r>
              <a:r>
                <a:rPr lang="nl-BE" sz="1600" dirty="0" err="1" smtClean="0"/>
                <a:t>enjoyable</a:t>
              </a:r>
              <a:r>
                <a:rPr lang="nl-BE" sz="1600" dirty="0" smtClean="0"/>
                <a:t> as </a:t>
              </a:r>
              <a:r>
                <a:rPr lang="nl-BE" sz="1600" dirty="0" err="1" smtClean="0"/>
                <a:t>such</a:t>
              </a:r>
              <a:endParaRPr lang="nl-BE" sz="1600" dirty="0"/>
            </a:p>
          </p:txBody>
        </p:sp>
        <p:cxnSp>
          <p:nvCxnSpPr>
            <p:cNvPr id="26" name="Rechte verbindingslijn met pijl 25"/>
            <p:cNvCxnSpPr/>
            <p:nvPr/>
          </p:nvCxnSpPr>
          <p:spPr>
            <a:xfrm>
              <a:off x="7073900" y="4427091"/>
              <a:ext cx="190500" cy="1087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hthoek 22"/>
          <p:cNvSpPr/>
          <p:nvPr/>
        </p:nvSpPr>
        <p:spPr>
          <a:xfrm>
            <a:off x="5905500" y="4481467"/>
            <a:ext cx="2746102" cy="15581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9" name="Rechte verbindingslijn met pijl 18"/>
          <p:cNvCxnSpPr/>
          <p:nvPr/>
        </p:nvCxnSpPr>
        <p:spPr>
          <a:xfrm flipV="1">
            <a:off x="7683500" y="3212976"/>
            <a:ext cx="266700" cy="12141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/>
          <p:nvPr/>
        </p:nvSpPr>
        <p:spPr>
          <a:xfrm>
            <a:off x="7670800" y="2281376"/>
            <a:ext cx="1342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Link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identity</a:t>
            </a:r>
            <a:r>
              <a:rPr lang="nl-BE" dirty="0" smtClean="0"/>
              <a:t> </a:t>
            </a:r>
            <a:r>
              <a:rPr lang="nl-BE" dirty="0" err="1" smtClean="0"/>
              <a:t>formation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28400445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Identity </a:t>
            </a:r>
            <a:r>
              <a:rPr lang="nl-BE" dirty="0" err="1" smtClean="0"/>
              <a:t>formation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864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nl-BE" sz="2400" dirty="0" smtClean="0"/>
              <a:t>Identity = “</a:t>
            </a:r>
            <a:r>
              <a:rPr lang="nl-BE" sz="2400" dirty="0" err="1" smtClean="0"/>
              <a:t>organised</a:t>
            </a:r>
            <a:r>
              <a:rPr lang="nl-BE" sz="2400" dirty="0" smtClean="0"/>
              <a:t> systems of goals </a:t>
            </a:r>
            <a:r>
              <a:rPr lang="nl-BE" sz="2400" dirty="0" err="1" smtClean="0"/>
              <a:t>and</a:t>
            </a:r>
            <a:r>
              <a:rPr lang="nl-BE" sz="2400" dirty="0" smtClean="0"/>
              <a:t> </a:t>
            </a:r>
            <a:r>
              <a:rPr lang="nl-BE" sz="2400" dirty="0" err="1" smtClean="0"/>
              <a:t>affiliations</a:t>
            </a:r>
            <a:r>
              <a:rPr lang="nl-BE" sz="2400" dirty="0" smtClean="0"/>
              <a:t>”</a:t>
            </a:r>
          </a:p>
          <a:p>
            <a:r>
              <a:rPr lang="nl-BE" sz="2400" dirty="0" err="1" smtClean="0"/>
              <a:t>Identities</a:t>
            </a:r>
            <a:r>
              <a:rPr lang="nl-BE" sz="2400" dirty="0" smtClean="0"/>
              <a:t> are </a:t>
            </a:r>
            <a:r>
              <a:rPr lang="nl-BE" sz="2400" dirty="0" err="1" smtClean="0"/>
              <a:t>socially</a:t>
            </a:r>
            <a:r>
              <a:rPr lang="nl-BE" sz="2400" dirty="0" smtClean="0"/>
              <a:t> </a:t>
            </a:r>
            <a:r>
              <a:rPr lang="nl-BE" sz="2400" dirty="0" err="1" smtClean="0"/>
              <a:t>constructed</a:t>
            </a:r>
            <a:r>
              <a:rPr lang="nl-BE" sz="2400" dirty="0" smtClean="0"/>
              <a:t>:</a:t>
            </a:r>
          </a:p>
          <a:p>
            <a:pPr lvl="1"/>
            <a:r>
              <a:rPr lang="nl-BE" sz="2000" dirty="0" smtClean="0"/>
              <a:t>Yes, we do </a:t>
            </a:r>
            <a:r>
              <a:rPr lang="nl-BE" sz="2000" dirty="0" err="1" smtClean="0"/>
              <a:t>come</a:t>
            </a:r>
            <a:r>
              <a:rPr lang="nl-BE" sz="2000" dirty="0" smtClean="0"/>
              <a:t> </a:t>
            </a:r>
            <a:r>
              <a:rPr lang="nl-BE" sz="2000" dirty="0" err="1" smtClean="0"/>
              <a:t>into</a:t>
            </a:r>
            <a:r>
              <a:rPr lang="nl-BE" sz="2000" dirty="0" smtClean="0"/>
              <a:t> the </a:t>
            </a:r>
            <a:r>
              <a:rPr lang="nl-BE" sz="2000" dirty="0" err="1" smtClean="0"/>
              <a:t>world</a:t>
            </a:r>
            <a:r>
              <a:rPr lang="nl-BE" sz="2000" dirty="0" smtClean="0"/>
              <a:t> </a:t>
            </a:r>
            <a:r>
              <a:rPr lang="nl-BE" sz="2000" dirty="0" err="1" smtClean="0"/>
              <a:t>with</a:t>
            </a:r>
            <a:r>
              <a:rPr lang="nl-BE" sz="2000" dirty="0"/>
              <a:t> </a:t>
            </a:r>
            <a:r>
              <a:rPr lang="nl-BE" sz="2000" dirty="0" err="1" smtClean="0"/>
              <a:t>individual</a:t>
            </a:r>
            <a:r>
              <a:rPr lang="nl-BE" sz="2000" dirty="0" smtClean="0"/>
              <a:t> </a:t>
            </a:r>
            <a:r>
              <a:rPr lang="nl-BE" sz="2000" dirty="0" err="1" smtClean="0"/>
              <a:t>proclivities</a:t>
            </a:r>
            <a:r>
              <a:rPr lang="nl-BE" sz="2000" dirty="0" smtClean="0"/>
              <a:t> </a:t>
            </a:r>
            <a:r>
              <a:rPr lang="nl-BE" sz="2000" dirty="0" err="1" smtClean="0"/>
              <a:t>and</a:t>
            </a:r>
            <a:r>
              <a:rPr lang="nl-BE" sz="2000" dirty="0" smtClean="0"/>
              <a:t> </a:t>
            </a:r>
            <a:r>
              <a:rPr lang="nl-BE" sz="2000" dirty="0" err="1" smtClean="0"/>
              <a:t>interests</a:t>
            </a:r>
            <a:endParaRPr lang="nl-BE" sz="2000" dirty="0" smtClean="0"/>
          </a:p>
          <a:p>
            <a:pPr lvl="2"/>
            <a:r>
              <a:rPr lang="nl-BE" sz="1800" dirty="0" smtClean="0"/>
              <a:t>E.g. </a:t>
            </a:r>
            <a:r>
              <a:rPr lang="nl-BE" sz="1800" dirty="0" err="1" smtClean="0"/>
              <a:t>some</a:t>
            </a:r>
            <a:r>
              <a:rPr lang="nl-BE" sz="1800" dirty="0" smtClean="0"/>
              <a:t> </a:t>
            </a:r>
            <a:r>
              <a:rPr lang="nl-BE" sz="1800" dirty="0" err="1" smtClean="0"/>
              <a:t>kids</a:t>
            </a:r>
            <a:r>
              <a:rPr lang="nl-BE" sz="1800" dirty="0" smtClean="0"/>
              <a:t> </a:t>
            </a:r>
            <a:r>
              <a:rPr lang="nl-BE" sz="1800" dirty="0" err="1" smtClean="0"/>
              <a:t>like</a:t>
            </a:r>
            <a:r>
              <a:rPr lang="nl-BE" sz="1800" dirty="0" smtClean="0"/>
              <a:t> </a:t>
            </a:r>
            <a:r>
              <a:rPr lang="nl-BE" sz="1800" dirty="0" err="1" smtClean="0"/>
              <a:t>to</a:t>
            </a:r>
            <a:r>
              <a:rPr lang="nl-BE" sz="1800" dirty="0" smtClean="0"/>
              <a:t> draw, </a:t>
            </a:r>
            <a:r>
              <a:rPr lang="nl-BE" sz="1800" dirty="0" err="1" smtClean="0"/>
              <a:t>some</a:t>
            </a:r>
            <a:r>
              <a:rPr lang="nl-BE" sz="1800" dirty="0" smtClean="0"/>
              <a:t> </a:t>
            </a:r>
            <a:r>
              <a:rPr lang="nl-BE" sz="1800" dirty="0" err="1" smtClean="0"/>
              <a:t>kids</a:t>
            </a:r>
            <a:r>
              <a:rPr lang="nl-BE" sz="1800" dirty="0" smtClean="0"/>
              <a:t> </a:t>
            </a:r>
            <a:r>
              <a:rPr lang="nl-BE" sz="1800" dirty="0" err="1" smtClean="0"/>
              <a:t>like</a:t>
            </a:r>
            <a:r>
              <a:rPr lang="nl-BE" sz="1800" dirty="0" smtClean="0"/>
              <a:t> </a:t>
            </a:r>
            <a:r>
              <a:rPr lang="nl-BE" sz="1800" dirty="0" err="1" smtClean="0"/>
              <a:t>to</a:t>
            </a:r>
            <a:r>
              <a:rPr lang="nl-BE" sz="1800" dirty="0" smtClean="0"/>
              <a:t> </a:t>
            </a:r>
            <a:r>
              <a:rPr lang="nl-BE" sz="1800" dirty="0" err="1" smtClean="0"/>
              <a:t>climb</a:t>
            </a:r>
            <a:r>
              <a:rPr lang="nl-BE" sz="1800" dirty="0" smtClean="0"/>
              <a:t> trees…</a:t>
            </a:r>
          </a:p>
          <a:p>
            <a:pPr lvl="1"/>
            <a:r>
              <a:rPr lang="nl-BE" sz="2000" dirty="0" smtClean="0"/>
              <a:t>But </a:t>
            </a:r>
            <a:r>
              <a:rPr lang="nl-BE" sz="2000" dirty="0" err="1" smtClean="0"/>
              <a:t>identity</a:t>
            </a:r>
            <a:r>
              <a:rPr lang="nl-BE" sz="2000" dirty="0" smtClean="0"/>
              <a:t> </a:t>
            </a:r>
            <a:r>
              <a:rPr lang="nl-BE" sz="2000" dirty="0" err="1" smtClean="0"/>
              <a:t>construction</a:t>
            </a:r>
            <a:r>
              <a:rPr lang="nl-BE" sz="2000" dirty="0" smtClean="0"/>
              <a:t> is co-</a:t>
            </a:r>
            <a:r>
              <a:rPr lang="nl-BE" sz="2000" dirty="0" err="1" smtClean="0"/>
              <a:t>determined</a:t>
            </a:r>
            <a:r>
              <a:rPr lang="nl-BE" sz="2000" dirty="0" smtClean="0"/>
              <a:t> </a:t>
            </a:r>
            <a:r>
              <a:rPr lang="nl-BE" sz="2000" dirty="0" err="1" smtClean="0"/>
              <a:t>by</a:t>
            </a:r>
            <a:r>
              <a:rPr lang="nl-BE" sz="2000" dirty="0" smtClean="0"/>
              <a:t> </a:t>
            </a:r>
            <a:r>
              <a:rPr lang="nl-BE" sz="2000" dirty="0" err="1" smtClean="0"/>
              <a:t>socialisation</a:t>
            </a:r>
            <a:r>
              <a:rPr lang="nl-BE" sz="2000" dirty="0" smtClean="0"/>
              <a:t> </a:t>
            </a:r>
            <a:r>
              <a:rPr lang="nl-BE" sz="2000" dirty="0" err="1" smtClean="0"/>
              <a:t>processes</a:t>
            </a:r>
            <a:r>
              <a:rPr lang="nl-BE" sz="2000" dirty="0" smtClean="0"/>
              <a:t>:</a:t>
            </a:r>
          </a:p>
          <a:p>
            <a:pPr lvl="2"/>
            <a:r>
              <a:rPr lang="nl-BE" sz="1800" dirty="0" smtClean="0"/>
              <a:t>We have a </a:t>
            </a:r>
            <a:r>
              <a:rPr lang="nl-BE" sz="1800" dirty="0" err="1" smtClean="0"/>
              <a:t>tendency</a:t>
            </a:r>
            <a:r>
              <a:rPr lang="nl-BE" sz="1800" dirty="0" smtClean="0"/>
              <a:t> </a:t>
            </a:r>
            <a:r>
              <a:rPr lang="nl-BE" sz="1800" dirty="0" err="1" smtClean="0"/>
              <a:t>to</a:t>
            </a:r>
            <a:r>
              <a:rPr lang="nl-BE" sz="1800" dirty="0" smtClean="0"/>
              <a:t> view </a:t>
            </a:r>
            <a:r>
              <a:rPr lang="nl-BE" sz="1800" dirty="0" err="1" smtClean="0"/>
              <a:t>ourselves</a:t>
            </a:r>
            <a:r>
              <a:rPr lang="nl-BE" sz="1800" dirty="0" smtClean="0"/>
              <a:t> </a:t>
            </a:r>
            <a:r>
              <a:rPr lang="nl-BE" sz="1800" dirty="0" err="1" smtClean="0"/>
              <a:t>through</a:t>
            </a:r>
            <a:r>
              <a:rPr lang="nl-BE" sz="1800" dirty="0" smtClean="0"/>
              <a:t> the </a:t>
            </a:r>
            <a:r>
              <a:rPr lang="nl-BE" sz="1800" dirty="0" err="1" smtClean="0"/>
              <a:t>eyes</a:t>
            </a:r>
            <a:r>
              <a:rPr lang="nl-BE" sz="1800" dirty="0" smtClean="0"/>
              <a:t> of </a:t>
            </a:r>
            <a:r>
              <a:rPr lang="nl-BE" sz="1800" dirty="0" err="1" smtClean="0"/>
              <a:t>others</a:t>
            </a:r>
            <a:endParaRPr lang="nl-BE" sz="1800" dirty="0" smtClean="0"/>
          </a:p>
          <a:p>
            <a:pPr lvl="2"/>
            <a:r>
              <a:rPr lang="nl-BE" sz="1800" dirty="0" err="1" smtClean="0"/>
              <a:t>Hence</a:t>
            </a:r>
            <a:r>
              <a:rPr lang="nl-BE" sz="1800" dirty="0" smtClean="0"/>
              <a:t> the </a:t>
            </a:r>
            <a:r>
              <a:rPr lang="nl-BE" sz="1800" dirty="0" err="1" smtClean="0"/>
              <a:t>influence</a:t>
            </a:r>
            <a:r>
              <a:rPr lang="nl-BE" sz="1800" dirty="0" smtClean="0"/>
              <a:t> of </a:t>
            </a:r>
            <a:r>
              <a:rPr lang="nl-BE" sz="1800" dirty="0" err="1"/>
              <a:t>s</a:t>
            </a:r>
            <a:r>
              <a:rPr lang="nl-BE" sz="1800" dirty="0" err="1" smtClean="0"/>
              <a:t>ocial</a:t>
            </a:r>
            <a:r>
              <a:rPr lang="nl-BE" sz="1800" dirty="0" smtClean="0"/>
              <a:t> </a:t>
            </a:r>
            <a:r>
              <a:rPr lang="nl-BE" sz="1800" dirty="0" err="1" smtClean="0"/>
              <a:t>pressures</a:t>
            </a:r>
            <a:r>
              <a:rPr lang="nl-BE" sz="1800" dirty="0" smtClean="0"/>
              <a:t>, </a:t>
            </a:r>
            <a:r>
              <a:rPr lang="nl-BE" sz="1800" dirty="0" err="1" smtClean="0"/>
              <a:t>role</a:t>
            </a:r>
            <a:r>
              <a:rPr lang="nl-BE" sz="1800" dirty="0" smtClean="0"/>
              <a:t> </a:t>
            </a:r>
            <a:r>
              <a:rPr lang="nl-BE" sz="1800" dirty="0" err="1" smtClean="0"/>
              <a:t>models</a:t>
            </a:r>
            <a:r>
              <a:rPr lang="nl-BE" sz="1800" dirty="0" smtClean="0"/>
              <a:t>, </a:t>
            </a:r>
            <a:r>
              <a:rPr lang="nl-BE" sz="1800" dirty="0" err="1" smtClean="0"/>
              <a:t>constraints</a:t>
            </a:r>
            <a:r>
              <a:rPr lang="nl-BE" sz="1800" dirty="0" smtClean="0"/>
              <a:t>, </a:t>
            </a:r>
            <a:r>
              <a:rPr lang="nl-BE" sz="1800" dirty="0" err="1" smtClean="0"/>
              <a:t>rewards</a:t>
            </a:r>
            <a:r>
              <a:rPr lang="nl-BE" sz="1800" dirty="0" smtClean="0"/>
              <a:t>,…</a:t>
            </a:r>
            <a:r>
              <a:rPr lang="nl-BE" sz="1800" dirty="0" err="1" smtClean="0"/>
              <a:t>many</a:t>
            </a:r>
            <a:r>
              <a:rPr lang="nl-BE" sz="1800" dirty="0" smtClean="0"/>
              <a:t> of </a:t>
            </a:r>
            <a:r>
              <a:rPr lang="nl-BE" sz="1800" dirty="0" err="1" smtClean="0"/>
              <a:t>which</a:t>
            </a:r>
            <a:r>
              <a:rPr lang="nl-BE" sz="1800" dirty="0" smtClean="0"/>
              <a:t> </a:t>
            </a:r>
            <a:r>
              <a:rPr lang="nl-BE" sz="1800" dirty="0" err="1" smtClean="0"/>
              <a:t>now</a:t>
            </a:r>
            <a:r>
              <a:rPr lang="nl-BE" sz="1800" dirty="0" smtClean="0"/>
              <a:t> </a:t>
            </a:r>
            <a:r>
              <a:rPr lang="nl-BE" sz="1800" dirty="0" err="1" smtClean="0"/>
              <a:t>arrive</a:t>
            </a:r>
            <a:r>
              <a:rPr lang="nl-BE" sz="1800" dirty="0" smtClean="0"/>
              <a:t> via </a:t>
            </a:r>
            <a:r>
              <a:rPr lang="nl-BE" sz="1800" dirty="0" err="1" smtClean="0"/>
              <a:t>mass</a:t>
            </a:r>
            <a:r>
              <a:rPr lang="nl-BE" sz="1800" dirty="0" smtClean="0"/>
              <a:t> media</a:t>
            </a:r>
          </a:p>
          <a:p>
            <a:r>
              <a:rPr lang="nl-BE" sz="2800" dirty="0" smtClean="0"/>
              <a:t>“Identity formation is a process that continues throughout life,….especially when individuals shift social context</a:t>
            </a:r>
            <a:r>
              <a:rPr lang="nl-BE" sz="2800" dirty="0" smtClean="0"/>
              <a:t>…”</a:t>
            </a:r>
            <a:endParaRPr lang="cs-CZ" sz="2800" dirty="0" smtClean="0"/>
          </a:p>
          <a:p>
            <a:r>
              <a:rPr lang="cs-CZ" sz="2800" dirty="0" smtClean="0"/>
              <a:t>Identity </a:t>
            </a:r>
            <a:r>
              <a:rPr lang="cs-CZ" sz="2800" dirty="0" err="1" smtClean="0"/>
              <a:t>is</a:t>
            </a:r>
            <a:r>
              <a:rPr lang="cs-CZ" sz="2800" dirty="0" smtClean="0"/>
              <a:t> </a:t>
            </a:r>
            <a:r>
              <a:rPr lang="cs-CZ" sz="2800" dirty="0" err="1" smtClean="0"/>
              <a:t>linked</a:t>
            </a:r>
            <a:r>
              <a:rPr lang="cs-CZ" sz="2800" dirty="0" smtClean="0"/>
              <a:t> to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perception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b="1" dirty="0" err="1" smtClean="0"/>
              <a:t>purpose</a:t>
            </a:r>
            <a:r>
              <a:rPr lang="cs-CZ" sz="2800" b="1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actions</a:t>
            </a:r>
            <a:r>
              <a:rPr lang="cs-CZ" sz="2800" dirty="0" smtClean="0"/>
              <a:t>…</a:t>
            </a:r>
            <a:endParaRPr lang="nl-BE" sz="2800" dirty="0" smtClean="0"/>
          </a:p>
          <a:p>
            <a:pPr lvl="2"/>
            <a:endParaRPr lang="nl-BE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736600" y="6515100"/>
            <a:ext cx="5438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smtClean="0"/>
              <a:t>Ryan </a:t>
            </a:r>
            <a:r>
              <a:rPr lang="nl-BE" dirty="0" err="1" smtClean="0"/>
              <a:t>and</a:t>
            </a:r>
            <a:r>
              <a:rPr lang="nl-BE" dirty="0" smtClean="0"/>
              <a:t> </a:t>
            </a:r>
            <a:r>
              <a:rPr lang="nl-BE" dirty="0" err="1" smtClean="0"/>
              <a:t>Deci</a:t>
            </a:r>
            <a:r>
              <a:rPr lang="nl-BE" dirty="0" smtClean="0"/>
              <a:t>, </a:t>
            </a:r>
            <a:r>
              <a:rPr lang="nl-BE" dirty="0" err="1" smtClean="0"/>
              <a:t>ch</a:t>
            </a:r>
            <a:r>
              <a:rPr lang="nl-BE" dirty="0" smtClean="0"/>
              <a:t> 11, </a:t>
            </a:r>
            <a:r>
              <a:rPr lang="nl-BE" dirty="0" err="1" smtClean="0"/>
              <a:t>handbook</a:t>
            </a:r>
            <a:r>
              <a:rPr lang="nl-BE" dirty="0" smtClean="0"/>
              <a:t> of </a:t>
            </a:r>
            <a:r>
              <a:rPr lang="nl-BE" dirty="0" err="1" smtClean="0"/>
              <a:t>self</a:t>
            </a:r>
            <a:r>
              <a:rPr lang="nl-BE" dirty="0" smtClean="0"/>
              <a:t> </a:t>
            </a:r>
            <a:r>
              <a:rPr lang="nl-BE" dirty="0" err="1" smtClean="0"/>
              <a:t>and</a:t>
            </a:r>
            <a:r>
              <a:rPr lang="nl-BE" dirty="0" smtClean="0"/>
              <a:t> </a:t>
            </a:r>
            <a:r>
              <a:rPr lang="nl-BE" dirty="0" err="1" smtClean="0"/>
              <a:t>identity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33372948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9655" y="2668155"/>
            <a:ext cx="7772400" cy="1079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noProof="0" dirty="0"/>
              <a:t/>
            </a:r>
            <a:br>
              <a:rPr lang="en-GB" noProof="0" dirty="0"/>
            </a:br>
            <a:r>
              <a:rPr lang="en-GB" dirty="0" err="1"/>
              <a:t>C</a:t>
            </a:r>
            <a:r>
              <a:rPr lang="en-GB" noProof="0" dirty="0" err="1"/>
              <a:t>ase</a:t>
            </a:r>
            <a:r>
              <a:rPr lang="en-GB" noProof="0" dirty="0"/>
              <a:t>: Human </a:t>
            </a:r>
            <a:r>
              <a:rPr lang="en-GB" noProof="0" dirty="0" err="1"/>
              <a:t>Centered</a:t>
            </a:r>
            <a:r>
              <a:rPr lang="en-GB" noProof="0" dirty="0"/>
              <a:t> Design in A&amp;E</a:t>
            </a:r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5700" y="4051726"/>
            <a:ext cx="2365374" cy="2691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746" y="3924300"/>
            <a:ext cx="2245691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inhoud 2"/>
          <p:cNvSpPr txBox="1">
            <a:spLocks/>
          </p:cNvSpPr>
          <p:nvPr/>
        </p:nvSpPr>
        <p:spPr bwMode="auto">
          <a:xfrm>
            <a:off x="457200" y="467447"/>
            <a:ext cx="8229600" cy="202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rgbClr val="00397A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800" kern="1200">
                <a:solidFill>
                  <a:srgbClr val="4DA836"/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rgbClr val="00397A"/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000" kern="1200">
                <a:solidFill>
                  <a:srgbClr val="7F7F7F"/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rgbClr val="00397A"/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-Frontier Economics, 2013, Reducing violence and aggression in A&amp;E: through a better experience – an impact evaluation for the Design Council.</a:t>
            </a:r>
          </a:p>
          <a:p>
            <a:pPr algn="l"/>
            <a:r>
              <a:rPr lang="en-US" sz="1800" dirty="0"/>
              <a:t>-Design Council, 2011, Reducing violence and aggression in A&amp;E: through a better experience </a:t>
            </a:r>
            <a:r>
              <a:rPr lang="en-US" sz="1800" dirty="0">
                <a:hlinkClick r:id="rId5"/>
              </a:rPr>
              <a:t>http://www.designcouncil.org.uk/projects/reducing-violence-and-aggression-ae</a:t>
            </a:r>
            <a:r>
              <a:rPr lang="en-US" sz="1800" dirty="0"/>
              <a:t> </a:t>
            </a:r>
          </a:p>
          <a:p>
            <a:pPr algn="l"/>
            <a:r>
              <a:rPr lang="en-US" sz="1800" dirty="0">
                <a:hlinkClick r:id="rId6"/>
              </a:rPr>
              <a:t>- http://www.abetteraande.com/</a:t>
            </a:r>
            <a:r>
              <a:rPr lang="en-US" sz="1800" dirty="0"/>
              <a:t> </a:t>
            </a: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xmlns="" val="33004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7700"/>
          </a:xfrm>
        </p:spPr>
        <p:txBody>
          <a:bodyPr>
            <a:normAutofit fontScale="90000"/>
          </a:bodyPr>
          <a:lstStyle/>
          <a:p>
            <a:r>
              <a:rPr lang="nl-BE" dirty="0" err="1" smtClean="0"/>
              <a:t>Imagine</a:t>
            </a:r>
            <a:r>
              <a:rPr lang="nl-BE" dirty="0" smtClean="0"/>
              <a:t>…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08" y="908720"/>
            <a:ext cx="8229600" cy="5076825"/>
          </a:xfrm>
        </p:spPr>
        <p:txBody>
          <a:bodyPr/>
          <a:lstStyle/>
          <a:p>
            <a:r>
              <a:rPr lang="nl-BE" sz="2000" dirty="0" err="1" smtClean="0"/>
              <a:t>Your</a:t>
            </a:r>
            <a:r>
              <a:rPr lang="nl-BE" sz="2000" dirty="0" smtClean="0"/>
              <a:t> </a:t>
            </a:r>
            <a:r>
              <a:rPr lang="nl-BE" sz="2000" dirty="0" err="1" smtClean="0"/>
              <a:t>child</a:t>
            </a:r>
            <a:r>
              <a:rPr lang="nl-BE" sz="2000" dirty="0" smtClean="0"/>
              <a:t> is in second </a:t>
            </a:r>
            <a:r>
              <a:rPr lang="nl-BE" sz="2000" dirty="0" err="1" smtClean="0"/>
              <a:t>year</a:t>
            </a:r>
            <a:r>
              <a:rPr lang="nl-BE" sz="2000" dirty="0" smtClean="0"/>
              <a:t> of </a:t>
            </a:r>
            <a:r>
              <a:rPr lang="nl-BE" sz="2000" dirty="0" err="1" smtClean="0"/>
              <a:t>primary</a:t>
            </a:r>
            <a:r>
              <a:rPr lang="nl-BE" sz="2000" dirty="0" smtClean="0"/>
              <a:t> school</a:t>
            </a:r>
          </a:p>
          <a:p>
            <a:r>
              <a:rPr lang="nl-BE" sz="2000" dirty="0" err="1" smtClean="0"/>
              <a:t>This</a:t>
            </a:r>
            <a:r>
              <a:rPr lang="nl-BE" sz="2000" dirty="0" smtClean="0"/>
              <a:t> is </a:t>
            </a:r>
            <a:r>
              <a:rPr lang="nl-BE" sz="2000" dirty="0" err="1" smtClean="0"/>
              <a:t>when</a:t>
            </a:r>
            <a:r>
              <a:rPr lang="nl-BE" sz="2000" dirty="0" smtClean="0"/>
              <a:t> </a:t>
            </a:r>
            <a:r>
              <a:rPr lang="nl-BE" sz="2000" dirty="0" err="1" smtClean="0"/>
              <a:t>they</a:t>
            </a:r>
            <a:r>
              <a:rPr lang="nl-BE" sz="2000" dirty="0" smtClean="0"/>
              <a:t> start </a:t>
            </a:r>
            <a:r>
              <a:rPr lang="nl-BE" sz="2000" dirty="0" err="1" smtClean="0"/>
              <a:t>learning</a:t>
            </a:r>
            <a:r>
              <a:rPr lang="nl-BE" sz="2000" dirty="0" smtClean="0"/>
              <a:t> ‘</a:t>
            </a:r>
            <a:r>
              <a:rPr lang="nl-BE" sz="2000" dirty="0" err="1" smtClean="0"/>
              <a:t>tables</a:t>
            </a:r>
            <a:r>
              <a:rPr lang="nl-BE" sz="2000" dirty="0" smtClean="0"/>
              <a:t>’ (1x2, 2x2, …)</a:t>
            </a:r>
          </a:p>
          <a:p>
            <a:r>
              <a:rPr lang="nl-BE" sz="2000" dirty="0" err="1" smtClean="0"/>
              <a:t>Imagine</a:t>
            </a:r>
            <a:r>
              <a:rPr lang="nl-BE" sz="2000" dirty="0" smtClean="0"/>
              <a:t> </a:t>
            </a:r>
            <a:r>
              <a:rPr lang="nl-BE" sz="2000" dirty="0" err="1" smtClean="0"/>
              <a:t>your</a:t>
            </a:r>
            <a:r>
              <a:rPr lang="nl-BE" sz="2000" dirty="0" smtClean="0"/>
              <a:t> </a:t>
            </a:r>
            <a:r>
              <a:rPr lang="nl-BE" sz="2000" dirty="0" err="1" smtClean="0"/>
              <a:t>child</a:t>
            </a:r>
            <a:r>
              <a:rPr lang="nl-BE" sz="2000" dirty="0" smtClean="0"/>
              <a:t> is </a:t>
            </a:r>
            <a:r>
              <a:rPr lang="nl-BE" sz="2000" dirty="0" err="1" smtClean="0"/>
              <a:t>not</a:t>
            </a:r>
            <a:r>
              <a:rPr lang="nl-BE" sz="2000" dirty="0" smtClean="0"/>
              <a:t> </a:t>
            </a:r>
            <a:r>
              <a:rPr lang="nl-BE" sz="2000" dirty="0" err="1" smtClean="0"/>
              <a:t>interested</a:t>
            </a:r>
            <a:r>
              <a:rPr lang="nl-BE" sz="2000" dirty="0" smtClean="0"/>
              <a:t> </a:t>
            </a:r>
            <a:r>
              <a:rPr lang="nl-BE" sz="2000" dirty="0" err="1" smtClean="0"/>
              <a:t>much</a:t>
            </a:r>
            <a:r>
              <a:rPr lang="nl-BE" sz="2000" dirty="0" smtClean="0"/>
              <a:t> in </a:t>
            </a:r>
            <a:r>
              <a:rPr lang="nl-BE" sz="2000" dirty="0" err="1" smtClean="0"/>
              <a:t>this</a:t>
            </a:r>
            <a:r>
              <a:rPr lang="nl-BE" sz="2000" dirty="0" smtClean="0"/>
              <a:t> (</a:t>
            </a:r>
            <a:r>
              <a:rPr lang="nl-BE" sz="2000" dirty="0" err="1" smtClean="0"/>
              <a:t>likes</a:t>
            </a:r>
            <a:r>
              <a:rPr lang="nl-BE" sz="2000" dirty="0" smtClean="0"/>
              <a:t> </a:t>
            </a:r>
            <a:r>
              <a:rPr lang="nl-BE" sz="2000" dirty="0" err="1" smtClean="0"/>
              <a:t>to</a:t>
            </a:r>
            <a:r>
              <a:rPr lang="nl-BE" sz="2000" dirty="0" smtClean="0"/>
              <a:t> </a:t>
            </a:r>
            <a:r>
              <a:rPr lang="nl-BE" sz="2000" dirty="0" err="1" smtClean="0"/>
              <a:t>read</a:t>
            </a:r>
            <a:r>
              <a:rPr lang="nl-BE" sz="2000" dirty="0" smtClean="0"/>
              <a:t> </a:t>
            </a:r>
            <a:r>
              <a:rPr lang="nl-BE" sz="2000" dirty="0" err="1" smtClean="0"/>
              <a:t>rather</a:t>
            </a:r>
            <a:r>
              <a:rPr lang="nl-BE" sz="2000" dirty="0" smtClean="0"/>
              <a:t> </a:t>
            </a:r>
            <a:r>
              <a:rPr lang="nl-BE" sz="2000" dirty="0" err="1" smtClean="0"/>
              <a:t>than</a:t>
            </a:r>
            <a:r>
              <a:rPr lang="nl-BE" sz="2000" dirty="0" smtClean="0"/>
              <a:t> do </a:t>
            </a:r>
            <a:r>
              <a:rPr lang="nl-BE" sz="2000" dirty="0" err="1" smtClean="0"/>
              <a:t>numbers</a:t>
            </a:r>
            <a:r>
              <a:rPr lang="nl-BE" sz="2000" dirty="0" smtClean="0"/>
              <a:t>)?  How do </a:t>
            </a:r>
            <a:r>
              <a:rPr lang="nl-BE" sz="2000" dirty="0" err="1" smtClean="0"/>
              <a:t>you</a:t>
            </a:r>
            <a:r>
              <a:rPr lang="nl-BE" sz="2000" dirty="0" smtClean="0"/>
              <a:t> approach </a:t>
            </a:r>
            <a:r>
              <a:rPr lang="nl-BE" sz="2000" dirty="0" err="1" smtClean="0"/>
              <a:t>this</a:t>
            </a:r>
            <a:r>
              <a:rPr lang="nl-BE" sz="2000" dirty="0" smtClean="0"/>
              <a:t>?</a:t>
            </a:r>
          </a:p>
          <a:p>
            <a:pPr lvl="1"/>
            <a:r>
              <a:rPr lang="nl-BE" sz="1800" dirty="0" smtClean="0"/>
              <a:t>A- Show no interest in </a:t>
            </a:r>
            <a:r>
              <a:rPr lang="nl-BE" sz="1800" dirty="0" err="1" smtClean="0"/>
              <a:t>it</a:t>
            </a:r>
            <a:endParaRPr lang="nl-BE" sz="1800" dirty="0" smtClean="0"/>
          </a:p>
          <a:p>
            <a:pPr lvl="1"/>
            <a:r>
              <a:rPr lang="nl-BE" sz="1800" dirty="0" smtClean="0"/>
              <a:t>B- Offer </a:t>
            </a:r>
            <a:r>
              <a:rPr lang="nl-BE" sz="1800" dirty="0" err="1" smtClean="0"/>
              <a:t>reward</a:t>
            </a:r>
            <a:r>
              <a:rPr lang="nl-BE" sz="1800" dirty="0" smtClean="0"/>
              <a:t> </a:t>
            </a:r>
            <a:r>
              <a:rPr lang="nl-BE" sz="1800" dirty="0" err="1" smtClean="0"/>
              <a:t>if</a:t>
            </a:r>
            <a:r>
              <a:rPr lang="nl-BE" sz="1800" dirty="0" smtClean="0"/>
              <a:t> </a:t>
            </a:r>
            <a:r>
              <a:rPr lang="nl-BE" sz="1800" dirty="0" err="1" smtClean="0"/>
              <a:t>child</a:t>
            </a:r>
            <a:r>
              <a:rPr lang="nl-BE" sz="1800" dirty="0" smtClean="0"/>
              <a:t> does the </a:t>
            </a:r>
            <a:r>
              <a:rPr lang="nl-BE" sz="1800" dirty="0" err="1" smtClean="0"/>
              <a:t>tables</a:t>
            </a:r>
            <a:endParaRPr lang="nl-BE" sz="1800" dirty="0" smtClean="0"/>
          </a:p>
          <a:p>
            <a:pPr lvl="1"/>
            <a:r>
              <a:rPr lang="nl-BE" sz="1800" dirty="0" smtClean="0"/>
              <a:t>C- </a:t>
            </a:r>
            <a:r>
              <a:rPr lang="nl-BE" sz="1800" dirty="0" err="1" smtClean="0"/>
              <a:t>Threaten</a:t>
            </a:r>
            <a:r>
              <a:rPr lang="nl-BE" sz="1800" dirty="0" smtClean="0"/>
              <a:t> the </a:t>
            </a:r>
            <a:r>
              <a:rPr lang="nl-BE" sz="1800" dirty="0" err="1" smtClean="0"/>
              <a:t>child</a:t>
            </a:r>
            <a:r>
              <a:rPr lang="nl-BE" sz="1800" dirty="0" smtClean="0"/>
              <a:t> </a:t>
            </a:r>
            <a:r>
              <a:rPr lang="nl-BE" sz="1800" dirty="0" err="1" smtClean="0"/>
              <a:t>with</a:t>
            </a:r>
            <a:r>
              <a:rPr lang="nl-BE" sz="1800" dirty="0" smtClean="0"/>
              <a:t> </a:t>
            </a:r>
            <a:r>
              <a:rPr lang="nl-BE" sz="1800" dirty="0" err="1" smtClean="0"/>
              <a:t>punishment</a:t>
            </a:r>
            <a:endParaRPr lang="nl-BE" sz="1800" dirty="0"/>
          </a:p>
          <a:p>
            <a:pPr lvl="1"/>
            <a:r>
              <a:rPr lang="nl-BE" sz="1800" dirty="0"/>
              <a:t>D</a:t>
            </a:r>
            <a:r>
              <a:rPr lang="nl-BE" sz="1800" dirty="0" smtClean="0"/>
              <a:t>- Make </a:t>
            </a:r>
            <a:r>
              <a:rPr lang="nl-BE" sz="1800" dirty="0" err="1" smtClean="0"/>
              <a:t>clear</a:t>
            </a:r>
            <a:r>
              <a:rPr lang="nl-BE" sz="1800" dirty="0" smtClean="0"/>
              <a:t> </a:t>
            </a:r>
            <a:r>
              <a:rPr lang="nl-BE" sz="1800" dirty="0" err="1" smtClean="0"/>
              <a:t>that</a:t>
            </a:r>
            <a:r>
              <a:rPr lang="nl-BE" sz="1800" dirty="0" smtClean="0"/>
              <a:t> </a:t>
            </a:r>
            <a:r>
              <a:rPr lang="nl-BE" sz="1800" dirty="0" err="1" smtClean="0"/>
              <a:t>you</a:t>
            </a:r>
            <a:r>
              <a:rPr lang="nl-BE" sz="1800" dirty="0" smtClean="0"/>
              <a:t> </a:t>
            </a:r>
            <a:r>
              <a:rPr lang="nl-BE" sz="1800" dirty="0" err="1" smtClean="0"/>
              <a:t>will</a:t>
            </a:r>
            <a:r>
              <a:rPr lang="nl-BE" sz="1800" dirty="0" smtClean="0"/>
              <a:t> </a:t>
            </a:r>
            <a:r>
              <a:rPr lang="nl-BE" sz="1800" dirty="0" err="1" smtClean="0"/>
              <a:t>be</a:t>
            </a:r>
            <a:r>
              <a:rPr lang="nl-BE" sz="1800" dirty="0" smtClean="0"/>
              <a:t> </a:t>
            </a:r>
            <a:r>
              <a:rPr lang="nl-BE" sz="1800" dirty="0" err="1" smtClean="0"/>
              <a:t>proud</a:t>
            </a:r>
            <a:r>
              <a:rPr lang="nl-BE" sz="1800" dirty="0" smtClean="0"/>
              <a:t> </a:t>
            </a:r>
            <a:r>
              <a:rPr lang="nl-BE" sz="1800" dirty="0" err="1" smtClean="0"/>
              <a:t>when</a:t>
            </a:r>
            <a:r>
              <a:rPr lang="nl-BE" sz="1800" dirty="0" smtClean="0"/>
              <a:t> </a:t>
            </a:r>
            <a:r>
              <a:rPr lang="nl-BE" sz="1800" dirty="0" err="1" smtClean="0"/>
              <a:t>they</a:t>
            </a:r>
            <a:r>
              <a:rPr lang="nl-BE" sz="1800" dirty="0" smtClean="0"/>
              <a:t> do </a:t>
            </a:r>
            <a:r>
              <a:rPr lang="nl-BE" sz="1800" dirty="0" err="1" smtClean="0"/>
              <a:t>it</a:t>
            </a:r>
            <a:endParaRPr lang="nl-BE" sz="1800" dirty="0"/>
          </a:p>
          <a:p>
            <a:pPr lvl="1"/>
            <a:r>
              <a:rPr lang="nl-BE" sz="1800" dirty="0"/>
              <a:t>E</a:t>
            </a:r>
            <a:r>
              <a:rPr lang="nl-BE" sz="1800" dirty="0" smtClean="0"/>
              <a:t>- Make </a:t>
            </a:r>
            <a:r>
              <a:rPr lang="nl-BE" sz="1800" dirty="0" err="1" smtClean="0"/>
              <a:t>clear</a:t>
            </a:r>
            <a:r>
              <a:rPr lang="nl-BE" sz="1800" dirty="0" smtClean="0"/>
              <a:t> </a:t>
            </a:r>
            <a:r>
              <a:rPr lang="nl-BE" sz="1800" dirty="0" err="1" smtClean="0"/>
              <a:t>that</a:t>
            </a:r>
            <a:r>
              <a:rPr lang="nl-BE" sz="1800" dirty="0" smtClean="0"/>
              <a:t> </a:t>
            </a:r>
            <a:r>
              <a:rPr lang="nl-BE" sz="1800" dirty="0" err="1" smtClean="0"/>
              <a:t>you</a:t>
            </a:r>
            <a:r>
              <a:rPr lang="nl-BE" sz="1800" dirty="0" smtClean="0"/>
              <a:t> </a:t>
            </a:r>
            <a:r>
              <a:rPr lang="nl-BE" sz="1800" dirty="0" err="1" smtClean="0"/>
              <a:t>will</a:t>
            </a:r>
            <a:r>
              <a:rPr lang="nl-BE" sz="1800" dirty="0" smtClean="0"/>
              <a:t> </a:t>
            </a:r>
            <a:r>
              <a:rPr lang="nl-BE" sz="1800" dirty="0" err="1" smtClean="0"/>
              <a:t>be</a:t>
            </a:r>
            <a:r>
              <a:rPr lang="nl-BE" sz="1800" dirty="0" smtClean="0"/>
              <a:t> </a:t>
            </a:r>
            <a:r>
              <a:rPr lang="nl-BE" sz="1800" dirty="0" err="1" smtClean="0"/>
              <a:t>disappointed</a:t>
            </a:r>
            <a:r>
              <a:rPr lang="nl-BE" sz="1800" dirty="0" smtClean="0"/>
              <a:t> </a:t>
            </a:r>
            <a:r>
              <a:rPr lang="nl-BE" sz="1800" dirty="0" err="1" smtClean="0"/>
              <a:t>when</a:t>
            </a:r>
            <a:r>
              <a:rPr lang="nl-BE" sz="1800" dirty="0" smtClean="0"/>
              <a:t> </a:t>
            </a:r>
            <a:r>
              <a:rPr lang="nl-BE" sz="1800" dirty="0" err="1" smtClean="0"/>
              <a:t>they</a:t>
            </a:r>
            <a:r>
              <a:rPr lang="nl-BE" sz="1800" dirty="0" smtClean="0"/>
              <a:t> </a:t>
            </a:r>
            <a:r>
              <a:rPr lang="nl-BE" sz="1800" dirty="0" err="1" smtClean="0"/>
              <a:t>don’t</a:t>
            </a:r>
            <a:endParaRPr lang="nl-BE" sz="1800" dirty="0" smtClean="0"/>
          </a:p>
          <a:p>
            <a:pPr lvl="1"/>
            <a:r>
              <a:rPr lang="nl-BE" sz="1800" dirty="0" smtClean="0"/>
              <a:t>F- Help </a:t>
            </a:r>
            <a:r>
              <a:rPr lang="nl-BE" sz="1800" dirty="0" err="1" smtClean="0"/>
              <a:t>them</a:t>
            </a:r>
            <a:r>
              <a:rPr lang="nl-BE" sz="1800" dirty="0" smtClean="0"/>
              <a:t> </a:t>
            </a:r>
            <a:r>
              <a:rPr lang="nl-BE" sz="1800" dirty="0" err="1" smtClean="0"/>
              <a:t>think</a:t>
            </a:r>
            <a:r>
              <a:rPr lang="nl-BE" sz="1800" dirty="0" smtClean="0"/>
              <a:t> </a:t>
            </a:r>
            <a:r>
              <a:rPr lang="nl-BE" sz="1800" dirty="0" err="1" smtClean="0"/>
              <a:t>about</a:t>
            </a:r>
            <a:r>
              <a:rPr lang="nl-BE" sz="1800" dirty="0" smtClean="0"/>
              <a:t> </a:t>
            </a:r>
            <a:r>
              <a:rPr lang="nl-BE" sz="1800" dirty="0" err="1" smtClean="0"/>
              <a:t>why</a:t>
            </a:r>
            <a:r>
              <a:rPr lang="nl-BE" sz="1800" dirty="0" smtClean="0"/>
              <a:t> </a:t>
            </a:r>
            <a:r>
              <a:rPr lang="nl-BE" sz="1800" dirty="0" err="1" smtClean="0"/>
              <a:t>it</a:t>
            </a:r>
            <a:r>
              <a:rPr lang="nl-BE" sz="1800" dirty="0" smtClean="0"/>
              <a:t> </a:t>
            </a:r>
            <a:r>
              <a:rPr lang="nl-BE" sz="1800" dirty="0" err="1" smtClean="0"/>
              <a:t>may</a:t>
            </a:r>
            <a:r>
              <a:rPr lang="nl-BE" sz="1800" dirty="0" smtClean="0"/>
              <a:t> </a:t>
            </a:r>
            <a:r>
              <a:rPr lang="nl-BE" sz="1800" dirty="0" err="1" smtClean="0"/>
              <a:t>be</a:t>
            </a:r>
            <a:r>
              <a:rPr lang="nl-BE" sz="1800" dirty="0" smtClean="0"/>
              <a:t> important </a:t>
            </a:r>
            <a:r>
              <a:rPr lang="nl-BE" sz="1800" dirty="0" err="1" smtClean="0"/>
              <a:t>to</a:t>
            </a:r>
            <a:r>
              <a:rPr lang="nl-BE" sz="1800" dirty="0" smtClean="0"/>
              <a:t> </a:t>
            </a:r>
            <a:r>
              <a:rPr lang="nl-BE" sz="1800" dirty="0" err="1" smtClean="0"/>
              <a:t>them</a:t>
            </a:r>
            <a:endParaRPr lang="nl-BE" sz="1800" dirty="0" smtClean="0"/>
          </a:p>
          <a:p>
            <a:pPr lvl="1"/>
            <a:r>
              <a:rPr lang="nl-BE" sz="1800" dirty="0" smtClean="0"/>
              <a:t>G- </a:t>
            </a:r>
            <a:r>
              <a:rPr lang="nl-BE" sz="1800" dirty="0" err="1" smtClean="0"/>
              <a:t>Recognise</a:t>
            </a:r>
            <a:r>
              <a:rPr lang="nl-BE" sz="1800" dirty="0" smtClean="0"/>
              <a:t> the </a:t>
            </a:r>
            <a:r>
              <a:rPr lang="nl-BE" sz="1800" dirty="0" err="1" smtClean="0"/>
              <a:t>challenge</a:t>
            </a:r>
            <a:r>
              <a:rPr lang="nl-BE" sz="1800" dirty="0"/>
              <a:t> </a:t>
            </a:r>
            <a:r>
              <a:rPr lang="nl-BE" sz="1800" dirty="0" err="1" smtClean="0"/>
              <a:t>they</a:t>
            </a:r>
            <a:r>
              <a:rPr lang="nl-BE" sz="1800" dirty="0" smtClean="0"/>
              <a:t> face but </a:t>
            </a:r>
            <a:r>
              <a:rPr lang="nl-BE" sz="1800" dirty="0" err="1" smtClean="0"/>
              <a:t>express</a:t>
            </a:r>
            <a:r>
              <a:rPr lang="nl-BE" sz="1800" dirty="0" smtClean="0"/>
              <a:t> </a:t>
            </a:r>
            <a:r>
              <a:rPr lang="nl-BE" sz="1800" dirty="0" err="1" smtClean="0"/>
              <a:t>confidence</a:t>
            </a:r>
            <a:r>
              <a:rPr lang="nl-BE" sz="1800" dirty="0" smtClean="0"/>
              <a:t> </a:t>
            </a:r>
            <a:r>
              <a:rPr lang="nl-BE" sz="1800" dirty="0" err="1" smtClean="0"/>
              <a:t>they</a:t>
            </a:r>
            <a:r>
              <a:rPr lang="nl-BE" sz="1800" dirty="0" smtClean="0"/>
              <a:t> </a:t>
            </a:r>
            <a:r>
              <a:rPr lang="nl-BE" sz="1800" dirty="0" err="1" smtClean="0"/>
              <a:t>can</a:t>
            </a:r>
            <a:r>
              <a:rPr lang="nl-BE" sz="1800" dirty="0" smtClean="0"/>
              <a:t> do </a:t>
            </a:r>
            <a:r>
              <a:rPr lang="nl-BE" sz="1800" dirty="0" err="1" smtClean="0"/>
              <a:t>it</a:t>
            </a:r>
            <a:r>
              <a:rPr lang="nl-BE" sz="1800" dirty="0"/>
              <a:t> </a:t>
            </a:r>
            <a:r>
              <a:rPr lang="nl-BE" sz="1800" dirty="0" err="1" smtClean="0"/>
              <a:t>and</a:t>
            </a:r>
            <a:r>
              <a:rPr lang="nl-BE" sz="1800" dirty="0" smtClean="0"/>
              <a:t> </a:t>
            </a:r>
            <a:r>
              <a:rPr lang="nl-BE" sz="1800" dirty="0" err="1" smtClean="0"/>
              <a:t>that</a:t>
            </a:r>
            <a:r>
              <a:rPr lang="nl-BE" sz="1800" dirty="0" smtClean="0"/>
              <a:t> </a:t>
            </a:r>
            <a:r>
              <a:rPr lang="nl-BE" sz="1800" dirty="0" err="1" smtClean="0"/>
              <a:t>you</a:t>
            </a:r>
            <a:r>
              <a:rPr lang="nl-BE" sz="1800" dirty="0" smtClean="0"/>
              <a:t> are </a:t>
            </a:r>
            <a:r>
              <a:rPr lang="nl-BE" sz="1800" dirty="0" err="1" smtClean="0"/>
              <a:t>there</a:t>
            </a:r>
            <a:r>
              <a:rPr lang="nl-BE" sz="1800" dirty="0" smtClean="0"/>
              <a:t> </a:t>
            </a:r>
            <a:r>
              <a:rPr lang="nl-BE" sz="1800" dirty="0" err="1" smtClean="0"/>
              <a:t>to</a:t>
            </a:r>
            <a:r>
              <a:rPr lang="nl-BE" sz="1800" dirty="0" smtClean="0"/>
              <a:t> help </a:t>
            </a:r>
            <a:r>
              <a:rPr lang="nl-BE" sz="1800" dirty="0" err="1" smtClean="0"/>
              <a:t>them</a:t>
            </a:r>
            <a:r>
              <a:rPr lang="nl-BE" sz="1800" dirty="0" smtClean="0"/>
              <a:t>. </a:t>
            </a:r>
            <a:r>
              <a:rPr lang="nl-BE" sz="1800" dirty="0" err="1" smtClean="0"/>
              <a:t>Give</a:t>
            </a:r>
            <a:r>
              <a:rPr lang="nl-BE" sz="1800" dirty="0" smtClean="0"/>
              <a:t> </a:t>
            </a:r>
            <a:r>
              <a:rPr lang="nl-BE" sz="1800" dirty="0" err="1" smtClean="0"/>
              <a:t>positive</a:t>
            </a:r>
            <a:r>
              <a:rPr lang="nl-BE" sz="1800" dirty="0" smtClean="0"/>
              <a:t> </a:t>
            </a:r>
            <a:r>
              <a:rPr lang="nl-BE" sz="1800" dirty="0" err="1" smtClean="0"/>
              <a:t>feed-back</a:t>
            </a:r>
            <a:r>
              <a:rPr lang="nl-BE" sz="1800" dirty="0" smtClean="0"/>
              <a:t> </a:t>
            </a:r>
            <a:r>
              <a:rPr lang="nl-BE" sz="1800" dirty="0" err="1" smtClean="0"/>
              <a:t>when</a:t>
            </a:r>
            <a:r>
              <a:rPr lang="nl-BE" sz="1800" dirty="0" smtClean="0"/>
              <a:t> </a:t>
            </a:r>
            <a:r>
              <a:rPr lang="nl-BE" sz="1800" dirty="0" err="1" smtClean="0"/>
              <a:t>they</a:t>
            </a:r>
            <a:r>
              <a:rPr lang="nl-BE" sz="1800" dirty="0" smtClean="0"/>
              <a:t> start.</a:t>
            </a:r>
          </a:p>
          <a:p>
            <a:pPr lvl="1"/>
            <a:r>
              <a:rPr lang="nl-BE" sz="1800" dirty="0" smtClean="0"/>
              <a:t>H- Help </a:t>
            </a:r>
            <a:r>
              <a:rPr lang="nl-BE" sz="1800" dirty="0" err="1" smtClean="0"/>
              <a:t>them</a:t>
            </a:r>
            <a:r>
              <a:rPr lang="nl-BE" sz="1800" dirty="0" smtClean="0"/>
              <a:t> </a:t>
            </a:r>
            <a:r>
              <a:rPr lang="nl-BE" sz="1800" dirty="0" err="1" smtClean="0"/>
              <a:t>consciously</a:t>
            </a:r>
            <a:r>
              <a:rPr lang="nl-BE" sz="1800" dirty="0" smtClean="0"/>
              <a:t> </a:t>
            </a:r>
            <a:r>
              <a:rPr lang="nl-BE" sz="1800" dirty="0" err="1" smtClean="0"/>
              <a:t>relate</a:t>
            </a:r>
            <a:r>
              <a:rPr lang="nl-BE" sz="1800" dirty="0" smtClean="0"/>
              <a:t> </a:t>
            </a:r>
            <a:r>
              <a:rPr lang="nl-BE" sz="1800" dirty="0" err="1" smtClean="0"/>
              <a:t>tables</a:t>
            </a:r>
            <a:r>
              <a:rPr lang="nl-BE" sz="1800" dirty="0" smtClean="0"/>
              <a:t> </a:t>
            </a:r>
            <a:r>
              <a:rPr lang="nl-BE" sz="1800" dirty="0" err="1" smtClean="0"/>
              <a:t>to</a:t>
            </a:r>
            <a:r>
              <a:rPr lang="nl-BE" sz="1800" dirty="0" smtClean="0"/>
              <a:t> </a:t>
            </a:r>
            <a:r>
              <a:rPr lang="nl-BE" sz="1800" dirty="0" err="1" smtClean="0"/>
              <a:t>their</a:t>
            </a:r>
            <a:r>
              <a:rPr lang="nl-BE" sz="1800" dirty="0" smtClean="0"/>
              <a:t> </a:t>
            </a:r>
            <a:r>
              <a:rPr lang="nl-BE" sz="1800" dirty="0" err="1" smtClean="0"/>
              <a:t>identity</a:t>
            </a:r>
            <a:r>
              <a:rPr lang="nl-BE" sz="1800" dirty="0" smtClean="0"/>
              <a:t> e.g. </a:t>
            </a:r>
            <a:r>
              <a:rPr lang="nl-BE" sz="1800" dirty="0" err="1" smtClean="0"/>
              <a:t>tables</a:t>
            </a:r>
            <a:r>
              <a:rPr lang="nl-BE" sz="1800" dirty="0" smtClean="0"/>
              <a:t> are </a:t>
            </a:r>
            <a:r>
              <a:rPr lang="nl-BE" sz="1800" dirty="0" err="1" smtClean="0"/>
              <a:t>about</a:t>
            </a:r>
            <a:r>
              <a:rPr lang="nl-BE" sz="1800" dirty="0" smtClean="0"/>
              <a:t> persevering </a:t>
            </a:r>
            <a:r>
              <a:rPr lang="nl-BE" sz="1800" dirty="0" err="1" smtClean="0"/>
              <a:t>and</a:t>
            </a:r>
            <a:r>
              <a:rPr lang="nl-BE" sz="1800" dirty="0" smtClean="0"/>
              <a:t> </a:t>
            </a:r>
            <a:r>
              <a:rPr lang="nl-BE" sz="1800" dirty="0" err="1" smtClean="0"/>
              <a:t>this</a:t>
            </a:r>
            <a:r>
              <a:rPr lang="nl-BE" sz="1800" dirty="0" smtClean="0"/>
              <a:t> is in </a:t>
            </a:r>
            <a:r>
              <a:rPr lang="nl-BE" sz="1800" dirty="0" err="1" smtClean="0"/>
              <a:t>your</a:t>
            </a:r>
            <a:r>
              <a:rPr lang="nl-BE" sz="1800" dirty="0" smtClean="0"/>
              <a:t> </a:t>
            </a:r>
            <a:r>
              <a:rPr lang="nl-BE" sz="1800" dirty="0" err="1" smtClean="0"/>
              <a:t>nature</a:t>
            </a:r>
            <a:endParaRPr lang="nl-BE" sz="180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3635896" y="2276872"/>
            <a:ext cx="1336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Amotivation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5076056" y="2924944"/>
            <a:ext cx="1963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External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4860032" y="2636912"/>
            <a:ext cx="1963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External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6948264" y="3635732"/>
            <a:ext cx="222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Introjected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6156176" y="3284984"/>
            <a:ext cx="222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Introjected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6732240" y="3933056"/>
            <a:ext cx="2101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Identified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972191" y="4293096"/>
            <a:ext cx="1568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Identified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4381045" y="5230268"/>
            <a:ext cx="216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>
                <a:solidFill>
                  <a:srgbClr val="FF0000"/>
                </a:solidFill>
              </a:rPr>
              <a:t>Integrated</a:t>
            </a:r>
            <a:r>
              <a:rPr lang="nl-BE" dirty="0" smtClean="0">
                <a:solidFill>
                  <a:srgbClr val="FF0000"/>
                </a:solidFill>
              </a:rPr>
              <a:t> </a:t>
            </a:r>
            <a:r>
              <a:rPr lang="nl-BE" dirty="0" err="1" smtClean="0">
                <a:solidFill>
                  <a:srgbClr val="FF0000"/>
                </a:solidFill>
              </a:rPr>
              <a:t>regulation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920804" y="5733256"/>
            <a:ext cx="75396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b="1" i="1" dirty="0" err="1">
                <a:solidFill>
                  <a:srgbClr val="FF0000"/>
                </a:solidFill>
              </a:rPr>
              <a:t>If</a:t>
            </a:r>
            <a:r>
              <a:rPr lang="nl-BE" sz="2400" b="1" i="1" dirty="0">
                <a:solidFill>
                  <a:srgbClr val="FF0000"/>
                </a:solidFill>
              </a:rPr>
              <a:t> </a:t>
            </a:r>
            <a:r>
              <a:rPr lang="nl-BE" sz="2400" b="1" i="1" dirty="0" err="1">
                <a:solidFill>
                  <a:srgbClr val="FF0000"/>
                </a:solidFill>
              </a:rPr>
              <a:t>you</a:t>
            </a:r>
            <a:r>
              <a:rPr lang="nl-BE" sz="2400" b="1" i="1" dirty="0">
                <a:solidFill>
                  <a:srgbClr val="FF0000"/>
                </a:solidFill>
              </a:rPr>
              <a:t> are NOT </a:t>
            </a:r>
            <a:r>
              <a:rPr lang="nl-BE" sz="2400" b="1" i="1" dirty="0" err="1">
                <a:solidFill>
                  <a:srgbClr val="FF0000"/>
                </a:solidFill>
              </a:rPr>
              <a:t>an</a:t>
            </a:r>
            <a:r>
              <a:rPr lang="nl-BE" sz="2400" b="1" i="1" dirty="0">
                <a:solidFill>
                  <a:srgbClr val="FF0000"/>
                </a:solidFill>
              </a:rPr>
              <a:t> important </a:t>
            </a:r>
            <a:r>
              <a:rPr lang="nl-BE" sz="2400" b="1" i="1" dirty="0" err="1">
                <a:solidFill>
                  <a:srgbClr val="FF0000"/>
                </a:solidFill>
              </a:rPr>
              <a:t>other</a:t>
            </a:r>
            <a:r>
              <a:rPr lang="nl-BE" sz="2400" b="1" i="1" dirty="0">
                <a:solidFill>
                  <a:srgbClr val="FF0000"/>
                </a:solidFill>
              </a:rPr>
              <a:t>, none of </a:t>
            </a:r>
            <a:r>
              <a:rPr lang="nl-BE" sz="2400" b="1" i="1" dirty="0" err="1">
                <a:solidFill>
                  <a:srgbClr val="FF0000"/>
                </a:solidFill>
              </a:rPr>
              <a:t>it</a:t>
            </a:r>
            <a:r>
              <a:rPr lang="nl-BE" sz="2400" b="1" i="1" dirty="0">
                <a:solidFill>
                  <a:srgbClr val="FF0000"/>
                </a:solidFill>
              </a:rPr>
              <a:t> </a:t>
            </a:r>
            <a:r>
              <a:rPr lang="nl-BE" sz="2400" b="1" i="1" dirty="0" err="1">
                <a:solidFill>
                  <a:srgbClr val="FF0000"/>
                </a:solidFill>
              </a:rPr>
              <a:t>may</a:t>
            </a:r>
            <a:r>
              <a:rPr lang="nl-BE" sz="2400" b="1" i="1" dirty="0">
                <a:solidFill>
                  <a:srgbClr val="FF0000"/>
                </a:solidFill>
              </a:rPr>
              <a:t> matter!</a:t>
            </a:r>
          </a:p>
          <a:p>
            <a:endParaRPr lang="nl-BE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230921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2" grpId="0"/>
      <p:bldP spid="6" grpId="0"/>
      <p:bldP spid="13" grpId="0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9481"/>
            <a:ext cx="8229600" cy="1143000"/>
          </a:xfrm>
        </p:spPr>
        <p:txBody>
          <a:bodyPr/>
          <a:lstStyle/>
          <a:p>
            <a:r>
              <a:rPr lang="nl-BE" dirty="0" smtClean="0"/>
              <a:t>Understanding motivation-5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sz="2800" dirty="0"/>
              <a:t>“Taken together, studies in organizations have provided support for the propositions that </a:t>
            </a:r>
            <a:r>
              <a:rPr lang="en-US" sz="2800" b="1" dirty="0"/>
              <a:t>autonomy supportive </a:t>
            </a:r>
            <a:r>
              <a:rPr lang="en-US" sz="2800" dirty="0"/>
              <a:t>(rather than controlling) work environments and managerial methods promote basic need satisfaction, </a:t>
            </a:r>
            <a:r>
              <a:rPr lang="en-US" sz="2800" b="1" dirty="0"/>
              <a:t>intrinsic motivation, and full internalization of extrinsic motivation</a:t>
            </a:r>
            <a:r>
              <a:rPr lang="en-US" sz="2800" dirty="0"/>
              <a:t>, and that these in turn lead to persistence, effective </a:t>
            </a:r>
            <a:r>
              <a:rPr lang="en-US" sz="2800" b="1" dirty="0"/>
              <a:t>performance</a:t>
            </a:r>
            <a:r>
              <a:rPr lang="en-US" sz="2800" dirty="0"/>
              <a:t>, job satisfaction, positive work attitudes, organizational commitment, and psychological </a:t>
            </a:r>
            <a:r>
              <a:rPr lang="en-US" sz="2800" b="1" dirty="0"/>
              <a:t>well-being</a:t>
            </a:r>
            <a:r>
              <a:rPr lang="en-US" sz="2800" dirty="0"/>
              <a:t>” </a:t>
            </a:r>
            <a:r>
              <a:rPr lang="en-US" sz="2800" dirty="0" err="1"/>
              <a:t>Gagné</a:t>
            </a:r>
            <a:r>
              <a:rPr lang="en-US" sz="2800" dirty="0"/>
              <a:t> et al (2005)</a:t>
            </a:r>
            <a:endParaRPr lang="nl-BE" sz="2800" dirty="0"/>
          </a:p>
          <a:p>
            <a:endParaRPr lang="nl-BE" sz="2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0427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47162"/>
            <a:ext cx="8229600" cy="1143000"/>
          </a:xfrm>
        </p:spPr>
        <p:txBody>
          <a:bodyPr/>
          <a:lstStyle/>
          <a:p>
            <a:r>
              <a:rPr lang="nl-BE" dirty="0"/>
              <a:t>Understanding </a:t>
            </a:r>
            <a:r>
              <a:rPr lang="nl-BE" dirty="0" smtClean="0"/>
              <a:t>motivation-6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0681" y="1124744"/>
            <a:ext cx="8723312" cy="5076825"/>
          </a:xfrm>
        </p:spPr>
        <p:txBody>
          <a:bodyPr/>
          <a:lstStyle/>
          <a:p>
            <a:r>
              <a:rPr lang="nl-BE" sz="2800" dirty="0" err="1" smtClean="0"/>
              <a:t>Crucial</a:t>
            </a:r>
            <a:r>
              <a:rPr lang="nl-BE" sz="2800" dirty="0" smtClean="0"/>
              <a:t> is </a:t>
            </a:r>
            <a:r>
              <a:rPr lang="nl-BE" sz="2800" dirty="0" err="1" smtClean="0"/>
              <a:t>therefore</a:t>
            </a:r>
            <a:r>
              <a:rPr lang="nl-BE" sz="2800" dirty="0" smtClean="0"/>
              <a:t> the environment:</a:t>
            </a:r>
          </a:p>
          <a:p>
            <a:pPr lvl="1"/>
            <a:r>
              <a:rPr lang="nl-BE" sz="2400" dirty="0" err="1" smtClean="0"/>
              <a:t>Autonomy</a:t>
            </a:r>
            <a:r>
              <a:rPr lang="nl-BE" sz="2400" dirty="0" smtClean="0"/>
              <a:t> </a:t>
            </a:r>
            <a:r>
              <a:rPr lang="nl-BE" sz="2400" dirty="0" err="1" smtClean="0"/>
              <a:t>supportive</a:t>
            </a:r>
            <a:r>
              <a:rPr lang="nl-BE" sz="2400" dirty="0" smtClean="0"/>
              <a:t> :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Empathic </a:t>
            </a:r>
            <a:r>
              <a:rPr lang="en-US" sz="2000" dirty="0" smtClean="0"/>
              <a:t>(NOT sympathy, but rather the ability to see things from someone else’s perspective), allow </a:t>
            </a:r>
            <a:r>
              <a:rPr lang="en-US" sz="2000" dirty="0" smtClean="0">
                <a:solidFill>
                  <a:srgbClr val="FF0000"/>
                </a:solidFill>
              </a:rPr>
              <a:t>self-initiative</a:t>
            </a:r>
            <a:r>
              <a:rPr lang="en-US" sz="2000" dirty="0" smtClean="0"/>
              <a:t> and </a:t>
            </a:r>
            <a:r>
              <a:rPr lang="en-US" sz="2000" dirty="0" smtClean="0">
                <a:solidFill>
                  <a:srgbClr val="FF0000"/>
                </a:solidFill>
              </a:rPr>
              <a:t>choice</a:t>
            </a:r>
            <a:r>
              <a:rPr lang="en-US" sz="2000" dirty="0" smtClean="0"/>
              <a:t>, gives </a:t>
            </a:r>
            <a:r>
              <a:rPr lang="en-US" sz="2000" dirty="0" smtClean="0">
                <a:solidFill>
                  <a:srgbClr val="FF0000"/>
                </a:solidFill>
              </a:rPr>
              <a:t>rationale</a:t>
            </a:r>
            <a:r>
              <a:rPr lang="en-US" sz="2000" dirty="0" smtClean="0"/>
              <a:t> if choices are limited, no excessive pressure, positive </a:t>
            </a:r>
            <a:r>
              <a:rPr lang="en-US" sz="2000" dirty="0" smtClean="0">
                <a:solidFill>
                  <a:srgbClr val="FF0000"/>
                </a:solidFill>
              </a:rPr>
              <a:t>feed-back</a:t>
            </a:r>
            <a:r>
              <a:rPr lang="en-US" sz="2000" dirty="0" smtClean="0"/>
              <a:t>, support of </a:t>
            </a:r>
            <a:r>
              <a:rPr lang="en-US" sz="2000" dirty="0" smtClean="0">
                <a:solidFill>
                  <a:srgbClr val="FF0000"/>
                </a:solidFill>
              </a:rPr>
              <a:t>growth</a:t>
            </a:r>
            <a:r>
              <a:rPr lang="en-US" sz="2000" dirty="0" smtClean="0"/>
              <a:t> of competences, good </a:t>
            </a:r>
            <a:r>
              <a:rPr lang="en-US" sz="2000" dirty="0" smtClean="0">
                <a:solidFill>
                  <a:srgbClr val="FF0000"/>
                </a:solidFill>
              </a:rPr>
              <a:t>relational</a:t>
            </a:r>
            <a:r>
              <a:rPr lang="en-US" sz="2000" dirty="0" smtClean="0"/>
              <a:t> base…. </a:t>
            </a:r>
          </a:p>
          <a:p>
            <a:pPr lvl="1"/>
            <a:r>
              <a:rPr lang="nl-BE" sz="2400" dirty="0" smtClean="0"/>
              <a:t>Controlling:</a:t>
            </a:r>
          </a:p>
          <a:p>
            <a:pPr lvl="2"/>
            <a:r>
              <a:rPr lang="en-US" sz="2000" dirty="0" smtClean="0"/>
              <a:t>Very salient</a:t>
            </a:r>
            <a:r>
              <a:rPr lang="en-US" sz="2000" dirty="0"/>
              <a:t> </a:t>
            </a:r>
            <a:r>
              <a:rPr lang="en-US" sz="2000" dirty="0" smtClean="0"/>
              <a:t>rewards, deadlines, controlling language, naming and shaming etc.  </a:t>
            </a:r>
            <a:endParaRPr lang="nl-BE" sz="2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A0D4B1-61D4-4C6F-B245-2B2DEB95FFE4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5" name="Picture 2" descr="March 09, 2002">
            <a:hlinkClick r:id="rId2" tooltip="March 09, 200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05709"/>
            <a:ext cx="7992888" cy="236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5798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Reading</a:t>
            </a:r>
            <a:r>
              <a:rPr lang="cs-CZ" dirty="0" smtClean="0"/>
              <a:t>/</a:t>
            </a:r>
            <a:r>
              <a:rPr lang="cs-CZ" dirty="0" err="1" smtClean="0"/>
              <a:t>Watching</a:t>
            </a:r>
            <a:r>
              <a:rPr lang="cs-CZ" dirty="0" smtClean="0"/>
              <a:t> </a:t>
            </a:r>
            <a:r>
              <a:rPr lang="cs-CZ" dirty="0" err="1" smtClean="0"/>
              <a:t>reflexions</a:t>
            </a:r>
            <a:endParaRPr lang="en-GB" noProof="0" dirty="0"/>
          </a:p>
        </p:txBody>
      </p:sp>
      <p:sp>
        <p:nvSpPr>
          <p:cNvPr id="22530" name="AutoShape 2" descr="VÃ½sledek obrÃ¡zku pro dan arie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532" name="AutoShape 4" descr="VÃ½sledek obrÃ¡zku pro dan arie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2534" name="Picture 6" descr="VÃ½sledek obrÃ¡zku pro dan arie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2979760" cy="1564374"/>
          </a:xfrm>
          <a:prstGeom prst="rect">
            <a:avLst/>
          </a:prstGeom>
          <a:noFill/>
        </p:spPr>
      </p:pic>
      <p:sp>
        <p:nvSpPr>
          <p:cNvPr id="22536" name="AutoShape 8" descr="VÃ½sledek obrÃ¡zku pro daniel pi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538" name="AutoShape 10" descr="VÃ½sledek obrÃ¡zku pro daniel pi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2540" name="Picture 12" descr="https://scontent-vie1-1.xx.fbcdn.net/v/t1.0-1/p320x320/23843076_1915715135110747_1612524944926113124_n.jpg?_nc_cat=0&amp;oh=f2a786e227f61095b1ca5f9d248fb6a8&amp;oe=5B56B1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80928"/>
            <a:ext cx="2160240" cy="2160241"/>
          </a:xfrm>
          <a:prstGeom prst="rect">
            <a:avLst/>
          </a:prstGeom>
          <a:noFill/>
        </p:spPr>
      </p:pic>
      <p:sp>
        <p:nvSpPr>
          <p:cNvPr id="22542" name="AutoShape 14" descr="VÃ½sledek obrÃ¡zku pro frank van massenho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Obrázek 10" descr="frank_V_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013176"/>
            <a:ext cx="2733675" cy="1676400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4283968" y="1556792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Dan </a:t>
            </a:r>
            <a:r>
              <a:rPr lang="cs-CZ" sz="2800" dirty="0" err="1" smtClean="0"/>
              <a:t>Ariely</a:t>
            </a:r>
            <a:endParaRPr lang="en-GB" sz="28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355976" y="3501008"/>
            <a:ext cx="18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Daniel Pink</a:t>
            </a:r>
            <a:endParaRPr lang="en-GB" sz="28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427984" y="5661248"/>
            <a:ext cx="35139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Frank van </a:t>
            </a:r>
            <a:r>
              <a:rPr lang="cs-CZ" sz="2800" dirty="0" err="1" smtClean="0"/>
              <a:t>Massenhove</a:t>
            </a:r>
            <a:endParaRPr lang="en-GB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Reading reflections</a:t>
            </a:r>
            <a:endParaRPr lang="en-GB" noProof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 smtClean="0"/>
              <a:t>Split into groups</a:t>
            </a:r>
          </a:p>
          <a:p>
            <a:r>
              <a:rPr lang="en-GB" noProof="0" dirty="0" smtClean="0"/>
              <a:t>Do exercise </a:t>
            </a:r>
            <a:r>
              <a:rPr lang="cs-CZ" noProof="0" dirty="0" smtClean="0"/>
              <a:t>6</a:t>
            </a:r>
            <a:r>
              <a:rPr lang="en-GB" noProof="0" dirty="0" smtClean="0"/>
              <a:t>-</a:t>
            </a:r>
            <a:r>
              <a:rPr lang="cs-CZ" noProof="0" dirty="0" smtClean="0"/>
              <a:t>2</a:t>
            </a:r>
            <a:r>
              <a:rPr lang="en-GB" noProof="0" dirty="0" smtClean="0"/>
              <a:t>, </a:t>
            </a:r>
            <a:r>
              <a:rPr lang="en-GB" noProof="0" dirty="0" smtClean="0"/>
              <a:t>first individually and then discuss within groups</a:t>
            </a:r>
          </a:p>
          <a:p>
            <a:r>
              <a:rPr lang="cs-CZ" noProof="0" dirty="0" err="1" smtClean="0"/>
              <a:t>Motivation</a:t>
            </a:r>
            <a:r>
              <a:rPr lang="cs-CZ" noProof="0" dirty="0" smtClean="0"/>
              <a:t> 1.0 = </a:t>
            </a:r>
            <a:r>
              <a:rPr lang="cs-CZ" noProof="0" dirty="0" err="1" smtClean="0"/>
              <a:t>biological</a:t>
            </a:r>
            <a:r>
              <a:rPr lang="cs-CZ" noProof="0" dirty="0" smtClean="0"/>
              <a:t> drive</a:t>
            </a:r>
          </a:p>
          <a:p>
            <a:r>
              <a:rPr lang="cs-CZ" dirty="0" err="1" smtClean="0"/>
              <a:t>Motivation</a:t>
            </a:r>
            <a:r>
              <a:rPr lang="cs-CZ" dirty="0" smtClean="0"/>
              <a:t> 2.0 = </a:t>
            </a:r>
            <a:r>
              <a:rPr lang="cs-CZ" dirty="0" err="1" smtClean="0"/>
              <a:t>reward</a:t>
            </a:r>
            <a:r>
              <a:rPr lang="cs-CZ" dirty="0" smtClean="0"/>
              <a:t>-</a:t>
            </a:r>
            <a:r>
              <a:rPr lang="cs-CZ" dirty="0" err="1" smtClean="0"/>
              <a:t>and</a:t>
            </a:r>
            <a:r>
              <a:rPr lang="cs-CZ" dirty="0" smtClean="0"/>
              <a:t>-</a:t>
            </a:r>
            <a:r>
              <a:rPr lang="cs-CZ" dirty="0" err="1" smtClean="0"/>
              <a:t>punishment</a:t>
            </a:r>
            <a:r>
              <a:rPr lang="cs-CZ" dirty="0" smtClean="0"/>
              <a:t> </a:t>
            </a:r>
            <a:r>
              <a:rPr lang="cs-CZ" dirty="0" smtClean="0"/>
              <a:t>drive</a:t>
            </a:r>
          </a:p>
          <a:p>
            <a:r>
              <a:rPr lang="cs-CZ" dirty="0" err="1" smtClean="0"/>
              <a:t>Motivation</a:t>
            </a:r>
            <a:r>
              <a:rPr lang="cs-CZ" dirty="0" smtClean="0"/>
              <a:t> 3.0 = </a:t>
            </a:r>
            <a:r>
              <a:rPr lang="cs-CZ" dirty="0" err="1" smtClean="0"/>
              <a:t>intrinsic</a:t>
            </a:r>
            <a:r>
              <a:rPr lang="cs-CZ" dirty="0" smtClean="0"/>
              <a:t> </a:t>
            </a:r>
            <a:r>
              <a:rPr lang="cs-CZ" dirty="0" err="1" smtClean="0"/>
              <a:t>motivation</a:t>
            </a:r>
            <a:endParaRPr lang="cs-CZ" noProof="0" dirty="0" smtClean="0"/>
          </a:p>
          <a:p>
            <a:endParaRPr lang="en-GB" noProof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Take</a:t>
            </a:r>
            <a:r>
              <a:rPr lang="cs-CZ" dirty="0" smtClean="0"/>
              <a:t> </a:t>
            </a:r>
            <a:r>
              <a:rPr lang="cs-CZ" dirty="0" err="1" smtClean="0"/>
              <a:t>aways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links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previous</a:t>
            </a:r>
            <a:r>
              <a:rPr lang="cs-CZ" dirty="0" smtClean="0"/>
              <a:t> </a:t>
            </a:r>
            <a:r>
              <a:rPr lang="cs-CZ" dirty="0" err="1" smtClean="0"/>
              <a:t>topics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see</a:t>
            </a:r>
            <a:r>
              <a:rPr lang="cs-CZ" dirty="0" smtClean="0"/>
              <a:t>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End of topic</a:t>
            </a:r>
            <a:endParaRPr lang="en-GB" noProof="0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b="1" noProof="0" dirty="0" smtClean="0"/>
              <a:t>#</a:t>
            </a:r>
            <a:r>
              <a:rPr lang="cs-CZ" b="1" noProof="0" dirty="0" smtClean="0"/>
              <a:t>6</a:t>
            </a:r>
            <a:r>
              <a:rPr lang="en-GB" b="1" noProof="0" dirty="0" smtClean="0"/>
              <a:t/>
            </a:r>
            <a:br>
              <a:rPr lang="en-GB" b="1" noProof="0" dirty="0" smtClean="0"/>
            </a:br>
            <a:r>
              <a:rPr lang="en-GB" sz="3200" b="1" noProof="0" dirty="0" smtClean="0"/>
              <a:t> </a:t>
            </a:r>
            <a:r>
              <a:rPr lang="en-GB" sz="2800" b="1" dirty="0" smtClean="0"/>
              <a:t>Accountability: Paradigm shift from accountability overload to accountability for learning</a:t>
            </a:r>
            <a:endParaRPr lang="en-GB" sz="3600" noProof="0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>
          <a:xfrm>
            <a:off x="590550" y="304800"/>
            <a:ext cx="8229600" cy="738188"/>
          </a:xfrm>
        </p:spPr>
        <p:txBody>
          <a:bodyPr>
            <a:normAutofit fontScale="90000"/>
          </a:bodyPr>
          <a:lstStyle/>
          <a:p>
            <a:r>
              <a:rPr lang="nl-BE"/>
              <a:t>Accountability for what?</a:t>
            </a:r>
          </a:p>
        </p:txBody>
      </p:sp>
      <p:pic>
        <p:nvPicPr>
          <p:cNvPr id="44035" name="Picture 3" descr="d:\gebruikersgegevens\wauterbe\Bureaublad\7024_strip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866123" cy="276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41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el 1"/>
          <p:cNvSpPr>
            <a:spLocks noGrp="1"/>
          </p:cNvSpPr>
          <p:nvPr>
            <p:ph type="title"/>
          </p:nvPr>
        </p:nvSpPr>
        <p:spPr>
          <a:xfrm>
            <a:off x="590550" y="179388"/>
            <a:ext cx="8229600" cy="735012"/>
          </a:xfrm>
        </p:spPr>
        <p:txBody>
          <a:bodyPr>
            <a:normAutofit fontScale="90000"/>
          </a:bodyPr>
          <a:lstStyle/>
          <a:p>
            <a:r>
              <a:rPr lang="nl-BE"/>
              <a:t>Accountability for what?</a:t>
            </a:r>
          </a:p>
        </p:txBody>
      </p:sp>
      <p:sp>
        <p:nvSpPr>
          <p:cNvPr id="41987" name="Tijdelijke aanduiding voor dianumm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8514FC8C-59D7-45F3-846B-D54AC7DBA98A}" type="slidenum">
              <a:rPr lang="nl-BE" sz="1400">
                <a:solidFill>
                  <a:prstClr val="black"/>
                </a:solidFill>
              </a:rPr>
              <a:pPr/>
              <a:t>49</a:t>
            </a:fld>
            <a:endParaRPr lang="nl-BE" sz="1400" dirty="0">
              <a:solidFill>
                <a:prstClr val="black"/>
              </a:solidFill>
            </a:endParaRPr>
          </a:p>
        </p:txBody>
      </p:sp>
      <p:pic>
        <p:nvPicPr>
          <p:cNvPr id="41988" name="Picture 2" descr="d:\gebruikersgegevens\wauterbe\Bureaublad\FunnySalesCartoonsTrainingReinforcementDilbertQprojectionsforecast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2276872"/>
            <a:ext cx="8685211" cy="255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047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69253"/>
          </a:xfrm>
        </p:spPr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699" y="1531350"/>
            <a:ext cx="5392701" cy="240993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3799" y="4673913"/>
            <a:ext cx="5400035" cy="239368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8322" y="3458097"/>
            <a:ext cx="3769747" cy="1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726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229600" cy="776288"/>
          </a:xfrm>
        </p:spPr>
        <p:txBody>
          <a:bodyPr/>
          <a:lstStyle/>
          <a:p>
            <a:r>
              <a:rPr lang="nl-BE"/>
              <a:t>Accountability for what?</a:t>
            </a:r>
          </a:p>
        </p:txBody>
      </p:sp>
      <p:sp>
        <p:nvSpPr>
          <p:cNvPr id="46083" name="Tijdelijke aanduiding voor dianumm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973CB54-86C4-4BD7-B848-018C6B082C81}" type="slidenum">
              <a:rPr lang="nl-BE">
                <a:solidFill>
                  <a:prstClr val="black"/>
                </a:solidFill>
              </a:rPr>
              <a:pPr/>
              <a:t>50</a:t>
            </a:fld>
            <a:endParaRPr lang="nl-BE">
              <a:solidFill>
                <a:prstClr val="black"/>
              </a:solidFill>
            </a:endParaRPr>
          </a:p>
        </p:txBody>
      </p:sp>
      <p:pic>
        <p:nvPicPr>
          <p:cNvPr id="46084" name="Picture 4" descr="d:\gebruikersgegevens\wauterbe\Bureaublad\23900_strip_sunday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889836" cy="380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093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b="1" noProof="0" dirty="0" smtClean="0"/>
              <a:t>#</a:t>
            </a:r>
            <a:r>
              <a:rPr lang="cs-CZ" b="1" noProof="0" dirty="0" smtClean="0"/>
              <a:t>6</a:t>
            </a:r>
            <a:r>
              <a:rPr lang="en-GB" b="1" noProof="0" dirty="0" smtClean="0"/>
              <a:t/>
            </a:r>
            <a:br>
              <a:rPr lang="en-GB" b="1" noProof="0" dirty="0" smtClean="0"/>
            </a:br>
            <a:r>
              <a:rPr lang="en-GB" sz="3200" b="1" noProof="0" dirty="0" smtClean="0"/>
              <a:t> </a:t>
            </a:r>
            <a:r>
              <a:rPr lang="en-GB" sz="2800" b="1" dirty="0" smtClean="0"/>
              <a:t>Accountability: Paradigm shift from accountability overload to accountability for learning</a:t>
            </a:r>
            <a:endParaRPr lang="en-GB" sz="3600" noProof="0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395536" y="2852936"/>
            <a:ext cx="8496944" cy="3816424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Public organisations has to be accountable for their actions and meeting their purpose. Historically, different aspects of accountability were stressed: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b="1" dirty="0" smtClean="0">
                <a:solidFill>
                  <a:schemeClr val="tx1"/>
                </a:solidFill>
              </a:rPr>
              <a:t>Honest and Fair (</a:t>
            </a:r>
            <a:r>
              <a:rPr lang="en-GB" dirty="0" smtClean="0">
                <a:solidFill>
                  <a:schemeClr val="tx1"/>
                </a:solidFill>
              </a:rPr>
              <a:t>Focus on preventing distortion, bias and abuse of office and  on proper  procedures), </a:t>
            </a:r>
            <a:r>
              <a:rPr lang="en-GB" b="1" dirty="0" smtClean="0">
                <a:solidFill>
                  <a:schemeClr val="tx1"/>
                </a:solidFill>
              </a:rPr>
              <a:t>Lean and Purposeful (</a:t>
            </a:r>
            <a:r>
              <a:rPr lang="en-GB" dirty="0" smtClean="0">
                <a:solidFill>
                  <a:schemeClr val="tx1"/>
                </a:solidFill>
              </a:rPr>
              <a:t>Match narrowly defined tasks with resources (time and money) as tightly as possible, cutting any slack) and </a:t>
            </a:r>
            <a:r>
              <a:rPr lang="en-GB" b="1" dirty="0" smtClean="0">
                <a:solidFill>
                  <a:schemeClr val="tx1"/>
                </a:solidFill>
              </a:rPr>
              <a:t>Robust, Resilient, Adaptive </a:t>
            </a:r>
            <a:r>
              <a:rPr lang="en-GB" dirty="0" smtClean="0">
                <a:solidFill>
                  <a:schemeClr val="tx1"/>
                </a:solidFill>
              </a:rPr>
              <a:t>Being able to adapt rapidly to changing environments, to withstand shocks, to keep operating even  in a crisis. These aspects are contradictory and  when not balanced, problems emerge. Good way to maintain </a:t>
            </a:r>
            <a:r>
              <a:rPr lang="en-GB" dirty="0" smtClean="0">
                <a:solidFill>
                  <a:schemeClr val="tx1"/>
                </a:solidFill>
              </a:rPr>
              <a:t>balance </a:t>
            </a:r>
            <a:r>
              <a:rPr lang="en-GB" dirty="0" smtClean="0">
                <a:solidFill>
                  <a:schemeClr val="tx1"/>
                </a:solidFill>
              </a:rPr>
              <a:t>is to reframe all aspects of accountability by </a:t>
            </a:r>
            <a:r>
              <a:rPr lang="en-GB" b="1" dirty="0" smtClean="0">
                <a:solidFill>
                  <a:schemeClr val="tx1"/>
                </a:solidFill>
              </a:rPr>
              <a:t>accountability for learning.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What to do in the next week</a:t>
            </a:r>
            <a:endParaRPr lang="en-GB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08720"/>
            <a:ext cx="7056784" cy="5544616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hlinkClick r:id="rId2"/>
              </a:rPr>
              <a:t/>
            </a:r>
            <a:br>
              <a:rPr lang="en-US" sz="2400" dirty="0" smtClean="0">
                <a:hlinkClick r:id="rId2"/>
              </a:rPr>
            </a:br>
            <a:r>
              <a:rPr lang="en-US" sz="2400" dirty="0" smtClean="0">
                <a:hlinkClick r:id="rId2"/>
              </a:rPr>
              <a:t>Compulsory reading - </a:t>
            </a:r>
            <a:r>
              <a:rPr lang="en-US" sz="2400" dirty="0" err="1" smtClean="0">
                <a:hlinkClick r:id="rId2"/>
              </a:rPr>
              <a:t>Veselý</a:t>
            </a:r>
            <a:r>
              <a:rPr lang="en-US" sz="2400" dirty="0" smtClean="0">
                <a:hlinkClick r:id="rId2"/>
              </a:rPr>
              <a:t>, A. - Accountability in Central and Eastern Europe: concept and </a:t>
            </a:r>
            <a:r>
              <a:rPr lang="en-US" sz="2400" dirty="0" smtClean="0">
                <a:hlinkClick r:id="rId2"/>
              </a:rPr>
              <a:t>reality</a:t>
            </a:r>
            <a:endParaRPr lang="en-US" sz="2400" dirty="0" smtClean="0"/>
          </a:p>
          <a:p>
            <a:r>
              <a:rPr lang="en-US" sz="2400" b="1" dirty="0" smtClean="0"/>
              <a:t>Read</a:t>
            </a:r>
            <a:r>
              <a:rPr lang="en-US" sz="2400" dirty="0" smtClean="0"/>
              <a:t> part of </a:t>
            </a:r>
            <a:r>
              <a:rPr lang="en-US" sz="2400" dirty="0" err="1" smtClean="0"/>
              <a:t>Arnošt</a:t>
            </a:r>
            <a:r>
              <a:rPr lang="en-US" sz="2400" dirty="0" smtClean="0"/>
              <a:t> </a:t>
            </a:r>
            <a:r>
              <a:rPr lang="en-US" sz="2400" dirty="0" err="1" smtClean="0"/>
              <a:t>Veselý's</a:t>
            </a:r>
            <a:r>
              <a:rPr lang="en-US" sz="2400" dirty="0" smtClean="0"/>
              <a:t> article on Accountability - parts "The concept of accountability", "Accountability overload and professional disorientation" and "Accountability trap and accountability asymmetry". </a:t>
            </a:r>
          </a:p>
          <a:p>
            <a:r>
              <a:rPr lang="en-US" sz="2400" dirty="0" smtClean="0">
                <a:hlinkClick r:id="rId3"/>
              </a:rPr>
              <a:t>Compulsory </a:t>
            </a:r>
            <a:r>
              <a:rPr lang="en-US" sz="2400" dirty="0" smtClean="0">
                <a:hlinkClick r:id="rId3"/>
              </a:rPr>
              <a:t>reading - Hood, C. (1991). A Public Management for all </a:t>
            </a:r>
            <a:r>
              <a:rPr lang="en-US" sz="2400" dirty="0" smtClean="0">
                <a:hlinkClick r:id="rId3"/>
              </a:rPr>
              <a:t>Seasons?</a:t>
            </a:r>
            <a:endParaRPr lang="en-US" sz="2400" dirty="0" smtClean="0"/>
          </a:p>
          <a:p>
            <a:r>
              <a:rPr lang="en-US" sz="2400" b="1" dirty="0" smtClean="0"/>
              <a:t>Read</a:t>
            </a:r>
            <a:r>
              <a:rPr lang="en-US" sz="2400" dirty="0" smtClean="0"/>
              <a:t> Hood, C. (1991). A Public Management for all Seasons? Public Administration, 69(1). (14 pp)</a:t>
            </a:r>
          </a:p>
          <a:p>
            <a:r>
              <a:rPr lang="en-US" sz="2400" u="sng" dirty="0" smtClean="0">
                <a:hlinkClick r:id="rId4"/>
              </a:rPr>
              <a:t>Compulsory </a:t>
            </a:r>
            <a:r>
              <a:rPr lang="en-US" sz="2400" u="sng" dirty="0" smtClean="0">
                <a:hlinkClick r:id="rId4"/>
              </a:rPr>
              <a:t>reading - Perrin, B. (2015). Bringing accountability up to date with the realities of public sector management in the 21st </a:t>
            </a:r>
            <a:r>
              <a:rPr lang="en-US" sz="2400" u="sng" dirty="0" smtClean="0">
                <a:hlinkClick r:id="rId4"/>
              </a:rPr>
              <a:t>century</a:t>
            </a:r>
            <a:endParaRPr lang="en-US" sz="2400" dirty="0" smtClean="0"/>
          </a:p>
          <a:p>
            <a:r>
              <a:rPr lang="en-US" sz="2400" b="1" dirty="0" smtClean="0"/>
              <a:t>Read</a:t>
            </a:r>
            <a:r>
              <a:rPr lang="en-US" sz="2400" dirty="0" smtClean="0"/>
              <a:t> Perrin, B. (2015). Bringing accountability up to date with the realities of public sector management in the 21st century: New View of Accountability. Canadian Public Administration 58(1)·March 2015. DOI: 10.1111/capa.12107 (17 pp)</a:t>
            </a:r>
          </a:p>
          <a:p>
            <a:endParaRPr lang="en-GB" i="1" noProof="0" dirty="0"/>
          </a:p>
        </p:txBody>
      </p:sp>
      <p:pic>
        <p:nvPicPr>
          <p:cNvPr id="4" name="Obrázek 3" descr="ISS-385-version1-_ok8446_vyrez_134_1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980728"/>
            <a:ext cx="1296144" cy="1731416"/>
          </a:xfrm>
          <a:prstGeom prst="rect">
            <a:avLst/>
          </a:prstGeom>
        </p:spPr>
      </p:pic>
      <p:pic>
        <p:nvPicPr>
          <p:cNvPr id="5" name="Obrázek 4" descr="christopherhood200px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36296" y="2780928"/>
            <a:ext cx="1440160" cy="1440160"/>
          </a:xfrm>
          <a:prstGeom prst="rect">
            <a:avLst/>
          </a:prstGeom>
        </p:spPr>
      </p:pic>
      <p:pic>
        <p:nvPicPr>
          <p:cNvPr id="6" name="Obrázek 5" descr="perri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4437112"/>
            <a:ext cx="1656183" cy="165618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Homework </a:t>
            </a:r>
            <a:r>
              <a:rPr lang="en-GB" noProof="0" dirty="0" smtClean="0"/>
              <a:t>#</a:t>
            </a:r>
            <a:r>
              <a:rPr lang="cs-CZ" noProof="0" dirty="0" smtClean="0"/>
              <a:t>6</a:t>
            </a:r>
            <a:endParaRPr lang="en-GB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5040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You have just been </a:t>
            </a:r>
            <a:r>
              <a:rPr lang="en-US" sz="2800" dirty="0" err="1" smtClean="0"/>
              <a:t>appointe</a:t>
            </a:r>
            <a:r>
              <a:rPr lang="cs-CZ" sz="2800" dirty="0" smtClean="0"/>
              <a:t>d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deputy</a:t>
            </a:r>
            <a:r>
              <a:rPr lang="cs-CZ" sz="2800" dirty="0" smtClean="0"/>
              <a:t> </a:t>
            </a:r>
            <a:r>
              <a:rPr lang="cs-CZ" sz="2800" dirty="0" err="1" smtClean="0"/>
              <a:t>minister</a:t>
            </a:r>
            <a:r>
              <a:rPr lang="cs-CZ" sz="2800" dirty="0" smtClean="0"/>
              <a:t> (</a:t>
            </a:r>
            <a:r>
              <a:rPr lang="cs-CZ" sz="2800" dirty="0" err="1" smtClean="0"/>
              <a:t>say</a:t>
            </a:r>
            <a:r>
              <a:rPr lang="cs-CZ" sz="2800" dirty="0" smtClean="0"/>
              <a:t> </a:t>
            </a:r>
            <a:r>
              <a:rPr lang="cs-CZ" sz="2800" dirty="0" err="1" smtClean="0"/>
              <a:t>at</a:t>
            </a:r>
            <a:r>
              <a:rPr lang="cs-CZ" sz="2800" dirty="0" smtClean="0"/>
              <a:t> Ministry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Labour</a:t>
            </a:r>
            <a:r>
              <a:rPr lang="cs-CZ" sz="2800" dirty="0" smtClean="0"/>
              <a:t>). </a:t>
            </a:r>
            <a:r>
              <a:rPr lang="cs-CZ" sz="2800" dirty="0" err="1" smtClean="0"/>
              <a:t>There</a:t>
            </a:r>
            <a:r>
              <a:rPr lang="cs-CZ" sz="2800" dirty="0" smtClean="0"/>
              <a:t> </a:t>
            </a:r>
            <a:r>
              <a:rPr lang="cs-CZ" sz="2800" dirty="0" err="1" smtClean="0"/>
              <a:t>is</a:t>
            </a:r>
            <a:r>
              <a:rPr lang="cs-CZ" sz="2800" dirty="0" smtClean="0"/>
              <a:t> </a:t>
            </a:r>
            <a:r>
              <a:rPr lang="cs-CZ" sz="2800" dirty="0" err="1" smtClean="0"/>
              <a:t>an</a:t>
            </a:r>
            <a:r>
              <a:rPr lang="cs-CZ" sz="2800" dirty="0" smtClean="0"/>
              <a:t> </a:t>
            </a:r>
            <a:r>
              <a:rPr lang="cs-CZ" sz="2800" dirty="0" err="1" smtClean="0"/>
              <a:t>executive</a:t>
            </a:r>
            <a:r>
              <a:rPr lang="cs-CZ" sz="2800" dirty="0" smtClean="0"/>
              <a:t> </a:t>
            </a:r>
            <a:r>
              <a:rPr lang="cs-CZ" sz="2800" dirty="0" err="1" smtClean="0"/>
              <a:t>agency</a:t>
            </a:r>
            <a:r>
              <a:rPr lang="cs-CZ" sz="2800" dirty="0" smtClean="0"/>
              <a:t> (</a:t>
            </a:r>
            <a:r>
              <a:rPr lang="cs-CZ" sz="2800" dirty="0" err="1" smtClean="0"/>
              <a:t>say</a:t>
            </a:r>
            <a:r>
              <a:rPr lang="cs-CZ" sz="2800" dirty="0" smtClean="0"/>
              <a:t> Public </a:t>
            </a:r>
            <a:r>
              <a:rPr lang="cs-CZ" sz="2800" dirty="0" err="1" smtClean="0"/>
              <a:t>employment</a:t>
            </a:r>
            <a:r>
              <a:rPr lang="cs-CZ" sz="2800" dirty="0" smtClean="0"/>
              <a:t> </a:t>
            </a:r>
            <a:r>
              <a:rPr lang="cs-CZ" sz="2800" dirty="0" err="1" smtClean="0"/>
              <a:t>service</a:t>
            </a:r>
            <a:r>
              <a:rPr lang="cs-CZ" sz="2800" dirty="0" smtClean="0"/>
              <a:t>) in </a:t>
            </a:r>
            <a:r>
              <a:rPr lang="cs-CZ" sz="2800" dirty="0" err="1" smtClean="0"/>
              <a:t>your</a:t>
            </a:r>
            <a:r>
              <a:rPr lang="cs-CZ" sz="2800" dirty="0" smtClean="0"/>
              <a:t> portfolio. </a:t>
            </a:r>
            <a:r>
              <a:rPr lang="cs-CZ" sz="2800" dirty="0" err="1" smtClean="0"/>
              <a:t>Technically</a:t>
            </a:r>
            <a:r>
              <a:rPr lang="cs-CZ" sz="2800" dirty="0" smtClean="0"/>
              <a:t>, </a:t>
            </a:r>
            <a:r>
              <a:rPr lang="cs-CZ" sz="2800" dirty="0" err="1" smtClean="0"/>
              <a:t>you</a:t>
            </a:r>
            <a:r>
              <a:rPr lang="cs-CZ" sz="2800" dirty="0" smtClean="0"/>
              <a:t> are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direct</a:t>
            </a:r>
            <a:r>
              <a:rPr lang="cs-CZ" sz="2800" dirty="0" smtClean="0"/>
              <a:t> </a:t>
            </a:r>
            <a:r>
              <a:rPr lang="cs-CZ" sz="2800" dirty="0" err="1" smtClean="0"/>
              <a:t>supervisor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CEO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agency</a:t>
            </a:r>
            <a:r>
              <a:rPr lang="cs-CZ" sz="2800" dirty="0" smtClean="0"/>
              <a:t> </a:t>
            </a:r>
            <a:r>
              <a:rPr lang="cs-CZ" sz="2800" dirty="0" err="1" smtClean="0"/>
              <a:t>and</a:t>
            </a:r>
            <a:r>
              <a:rPr lang="cs-CZ" sz="2800" dirty="0" smtClean="0"/>
              <a:t> </a:t>
            </a:r>
            <a:r>
              <a:rPr lang="cs-CZ" sz="2800" dirty="0" err="1" smtClean="0"/>
              <a:t>you</a:t>
            </a:r>
            <a:r>
              <a:rPr lang="cs-CZ" sz="2800" dirty="0" smtClean="0"/>
              <a:t> </a:t>
            </a:r>
            <a:r>
              <a:rPr lang="cs-CZ" sz="2800" dirty="0" err="1" smtClean="0"/>
              <a:t>have</a:t>
            </a:r>
            <a:r>
              <a:rPr lang="cs-CZ" sz="2800" dirty="0" smtClean="0"/>
              <a:t> </a:t>
            </a:r>
            <a:r>
              <a:rPr lang="cs-CZ" sz="2800" dirty="0" err="1" smtClean="0"/>
              <a:t>both</a:t>
            </a:r>
            <a:r>
              <a:rPr lang="cs-CZ" sz="2800" dirty="0" smtClean="0"/>
              <a:t> </a:t>
            </a:r>
            <a:r>
              <a:rPr lang="cs-CZ" sz="2800" dirty="0" err="1" smtClean="0"/>
              <a:t>political</a:t>
            </a:r>
            <a:r>
              <a:rPr lang="cs-CZ" sz="2800" dirty="0" smtClean="0"/>
              <a:t> </a:t>
            </a:r>
            <a:r>
              <a:rPr lang="cs-CZ" sz="2800" dirty="0" err="1" smtClean="0"/>
              <a:t>and</a:t>
            </a:r>
            <a:r>
              <a:rPr lang="cs-CZ" sz="2800" dirty="0" smtClean="0"/>
              <a:t> </a:t>
            </a:r>
            <a:r>
              <a:rPr lang="cs-CZ" sz="2800" dirty="0" err="1" smtClean="0"/>
              <a:t>managerial</a:t>
            </a:r>
            <a:r>
              <a:rPr lang="cs-CZ" sz="2800" dirty="0" smtClean="0"/>
              <a:t> </a:t>
            </a:r>
            <a:r>
              <a:rPr lang="cs-CZ" sz="2800" dirty="0" err="1" smtClean="0"/>
              <a:t>responsibility</a:t>
            </a:r>
            <a:r>
              <a:rPr lang="cs-CZ" sz="2800" dirty="0" smtClean="0"/>
              <a:t> </a:t>
            </a:r>
            <a:r>
              <a:rPr lang="cs-CZ" sz="2800" dirty="0" err="1" smtClean="0"/>
              <a:t>for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agency</a:t>
            </a:r>
            <a:r>
              <a:rPr lang="cs-CZ" sz="2800" dirty="0" smtClean="0"/>
              <a:t>. </a:t>
            </a:r>
          </a:p>
          <a:p>
            <a:pPr>
              <a:buNone/>
            </a:pPr>
            <a:r>
              <a:rPr lang="cs-CZ" sz="2800" dirty="0" err="1" smtClean="0"/>
              <a:t>How</a:t>
            </a:r>
            <a:r>
              <a:rPr lang="cs-CZ" sz="2800" dirty="0" smtClean="0"/>
              <a:t> </a:t>
            </a:r>
            <a:r>
              <a:rPr lang="cs-CZ" sz="2800" dirty="0" err="1" smtClean="0"/>
              <a:t>would</a:t>
            </a:r>
            <a:r>
              <a:rPr lang="cs-CZ" sz="2800" dirty="0" smtClean="0"/>
              <a:t> </a:t>
            </a:r>
            <a:r>
              <a:rPr lang="cs-CZ" sz="2800" dirty="0" err="1" smtClean="0"/>
              <a:t>you</a:t>
            </a:r>
            <a:r>
              <a:rPr lang="cs-CZ" sz="2800" dirty="0" smtClean="0"/>
              <a:t> set </a:t>
            </a:r>
            <a:r>
              <a:rPr lang="cs-CZ" sz="2800" dirty="0" err="1" smtClean="0"/>
              <a:t>up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accountability</a:t>
            </a:r>
            <a:r>
              <a:rPr lang="cs-CZ" sz="2800" dirty="0" smtClean="0"/>
              <a:t> </a:t>
            </a:r>
            <a:r>
              <a:rPr lang="cs-CZ" sz="2800" dirty="0" err="1" smtClean="0"/>
              <a:t>relation</a:t>
            </a:r>
            <a:r>
              <a:rPr lang="cs-CZ" sz="2800" dirty="0" smtClean="0"/>
              <a:t> </a:t>
            </a:r>
            <a:r>
              <a:rPr lang="cs-CZ" sz="2800" dirty="0" err="1" smtClean="0"/>
              <a:t>between</a:t>
            </a:r>
            <a:r>
              <a:rPr lang="cs-CZ" sz="2800" dirty="0" smtClean="0"/>
              <a:t> </a:t>
            </a:r>
            <a:r>
              <a:rPr lang="cs-CZ" sz="2800" dirty="0" err="1" smtClean="0"/>
              <a:t>you</a:t>
            </a:r>
            <a:r>
              <a:rPr lang="cs-CZ" sz="2800" dirty="0" smtClean="0"/>
              <a:t> </a:t>
            </a:r>
            <a:r>
              <a:rPr lang="cs-CZ" sz="2800" dirty="0" err="1" smtClean="0"/>
              <a:t>and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CEO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your</a:t>
            </a:r>
            <a:r>
              <a:rPr lang="cs-CZ" sz="2800" dirty="0" smtClean="0"/>
              <a:t> </a:t>
            </a:r>
            <a:r>
              <a:rPr lang="cs-CZ" sz="2800" dirty="0" err="1" smtClean="0"/>
              <a:t>subordinated</a:t>
            </a:r>
            <a:r>
              <a:rPr lang="cs-CZ" sz="2800" dirty="0" smtClean="0"/>
              <a:t> </a:t>
            </a:r>
            <a:r>
              <a:rPr lang="cs-CZ" sz="2800" dirty="0" err="1" smtClean="0"/>
              <a:t>agency</a:t>
            </a:r>
            <a:r>
              <a:rPr lang="cs-CZ" sz="2800" dirty="0" smtClean="0"/>
              <a:t>? </a:t>
            </a:r>
            <a:r>
              <a:rPr lang="cs-CZ" sz="2800" dirty="0" err="1" smtClean="0"/>
              <a:t>What</a:t>
            </a:r>
            <a:r>
              <a:rPr lang="cs-CZ" sz="2800" dirty="0" smtClean="0"/>
              <a:t> </a:t>
            </a:r>
            <a:r>
              <a:rPr lang="cs-CZ" sz="2800" dirty="0" err="1" smtClean="0"/>
              <a:t>information</a:t>
            </a:r>
            <a:r>
              <a:rPr lang="cs-CZ" sz="2800" dirty="0" smtClean="0"/>
              <a:t> </a:t>
            </a:r>
            <a:r>
              <a:rPr lang="cs-CZ" sz="2800" dirty="0" err="1" smtClean="0"/>
              <a:t>you</a:t>
            </a:r>
            <a:r>
              <a:rPr lang="cs-CZ" sz="2800" dirty="0" smtClean="0"/>
              <a:t> </a:t>
            </a:r>
            <a:r>
              <a:rPr lang="cs-CZ" sz="2800" dirty="0" err="1" smtClean="0"/>
              <a:t>will</a:t>
            </a:r>
            <a:r>
              <a:rPr lang="cs-CZ" sz="2800" dirty="0" smtClean="0"/>
              <a:t> </a:t>
            </a:r>
            <a:r>
              <a:rPr lang="cs-CZ" sz="2800" dirty="0" err="1" smtClean="0"/>
              <a:t>require</a:t>
            </a:r>
            <a:r>
              <a:rPr lang="cs-CZ" sz="2800" dirty="0" smtClean="0"/>
              <a:t> </a:t>
            </a:r>
            <a:r>
              <a:rPr lang="cs-CZ" sz="2800" dirty="0" err="1" smtClean="0"/>
              <a:t>from</a:t>
            </a:r>
            <a:r>
              <a:rPr lang="cs-CZ" sz="2800" dirty="0" smtClean="0"/>
              <a:t> </a:t>
            </a:r>
            <a:r>
              <a:rPr lang="cs-CZ" sz="2800" dirty="0" err="1" smtClean="0"/>
              <a:t>the</a:t>
            </a:r>
            <a:r>
              <a:rPr lang="cs-CZ" sz="2800" dirty="0" smtClean="0"/>
              <a:t> </a:t>
            </a:r>
            <a:r>
              <a:rPr lang="cs-CZ" sz="2800" dirty="0" err="1" smtClean="0"/>
              <a:t>agency</a:t>
            </a:r>
            <a:r>
              <a:rPr lang="cs-CZ" sz="2800" dirty="0" smtClean="0"/>
              <a:t> to </a:t>
            </a:r>
            <a:r>
              <a:rPr lang="cs-CZ" sz="2800" dirty="0" err="1" smtClean="0"/>
              <a:t>be</a:t>
            </a:r>
            <a:r>
              <a:rPr lang="cs-CZ" sz="2800" dirty="0" smtClean="0"/>
              <a:t> </a:t>
            </a:r>
            <a:r>
              <a:rPr lang="cs-CZ" sz="2800" dirty="0" err="1" smtClean="0"/>
              <a:t>sure</a:t>
            </a:r>
            <a:r>
              <a:rPr lang="cs-CZ" sz="2800" dirty="0" smtClean="0"/>
              <a:t> </a:t>
            </a:r>
            <a:r>
              <a:rPr lang="cs-CZ" sz="2800" dirty="0" err="1" smtClean="0"/>
              <a:t>they</a:t>
            </a:r>
            <a:r>
              <a:rPr lang="cs-CZ" sz="2800" dirty="0" smtClean="0"/>
              <a:t> are </a:t>
            </a:r>
            <a:r>
              <a:rPr lang="cs-CZ" sz="2800" dirty="0" err="1" smtClean="0"/>
              <a:t>doing</a:t>
            </a:r>
            <a:r>
              <a:rPr lang="cs-CZ" sz="2800" dirty="0" smtClean="0"/>
              <a:t> a </a:t>
            </a:r>
            <a:r>
              <a:rPr lang="cs-CZ" sz="2800" dirty="0" err="1" smtClean="0"/>
              <a:t>good</a:t>
            </a:r>
            <a:r>
              <a:rPr lang="cs-CZ" sz="2800" dirty="0" smtClean="0"/>
              <a:t> </a:t>
            </a:r>
            <a:r>
              <a:rPr lang="cs-CZ" sz="2800" dirty="0" err="1" smtClean="0"/>
              <a:t>job</a:t>
            </a:r>
            <a:r>
              <a:rPr lang="cs-CZ" sz="2800" dirty="0" smtClean="0"/>
              <a:t>?</a:t>
            </a:r>
          </a:p>
        </p:txBody>
      </p:sp>
      <p:sp>
        <p:nvSpPr>
          <p:cNvPr id="17410" name="AutoShape 2" descr="Výsledek obrázku pro registrační znač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2" name="AutoShape 4" descr="Výsledek obrázku pro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4" name="AutoShape 6" descr="Výsledek obrázku pro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6" name="AutoShape 8" descr="Výsledek obrázku pro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Homework </a:t>
            </a:r>
            <a:r>
              <a:rPr lang="en-GB" noProof="0" dirty="0" smtClean="0"/>
              <a:t>#</a:t>
            </a:r>
            <a:r>
              <a:rPr lang="cs-CZ" noProof="0" dirty="0" smtClean="0"/>
              <a:t>6</a:t>
            </a:r>
            <a:endParaRPr lang="en-GB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688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400" dirty="0" err="1" smtClean="0"/>
              <a:t>Your</a:t>
            </a:r>
            <a:r>
              <a:rPr lang="cs-CZ" sz="2400" dirty="0" smtClean="0"/>
              <a:t> </a:t>
            </a:r>
            <a:r>
              <a:rPr lang="cs-CZ" sz="2400" dirty="0" err="1" smtClean="0"/>
              <a:t>task</a:t>
            </a:r>
            <a:r>
              <a:rPr lang="cs-CZ" sz="2400" dirty="0" smtClean="0"/>
              <a:t>:</a:t>
            </a:r>
          </a:p>
          <a:p>
            <a:pPr>
              <a:buFontTx/>
              <a:buChar char="-"/>
            </a:pPr>
            <a:r>
              <a:rPr lang="cs-CZ" sz="2400" dirty="0" err="1" smtClean="0"/>
              <a:t>Write</a:t>
            </a:r>
            <a:r>
              <a:rPr lang="cs-CZ" sz="2400" dirty="0" smtClean="0"/>
              <a:t> </a:t>
            </a:r>
            <a:r>
              <a:rPr lang="cs-CZ" sz="2400" dirty="0" err="1" smtClean="0"/>
              <a:t>several</a:t>
            </a:r>
            <a:r>
              <a:rPr lang="cs-CZ" sz="2400" dirty="0" smtClean="0"/>
              <a:t> </a:t>
            </a:r>
            <a:r>
              <a:rPr lang="cs-CZ" sz="2400" dirty="0" err="1" smtClean="0"/>
              <a:t>points</a:t>
            </a:r>
            <a:r>
              <a:rPr lang="cs-CZ" sz="2400" dirty="0" smtClean="0"/>
              <a:t> on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information</a:t>
            </a:r>
            <a:r>
              <a:rPr lang="cs-CZ" sz="2400" dirty="0" smtClean="0"/>
              <a:t>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 smtClean="0"/>
              <a:t>require</a:t>
            </a:r>
            <a:r>
              <a:rPr lang="cs-CZ" sz="2400" dirty="0" smtClean="0"/>
              <a:t> </a:t>
            </a:r>
            <a:r>
              <a:rPr lang="cs-CZ" sz="2400" dirty="0" err="1" smtClean="0"/>
              <a:t>from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agency</a:t>
            </a:r>
            <a:r>
              <a:rPr lang="cs-CZ" sz="2400" dirty="0" smtClean="0"/>
              <a:t>. </a:t>
            </a:r>
          </a:p>
          <a:p>
            <a:pPr>
              <a:buFontTx/>
              <a:buChar char="-"/>
            </a:pPr>
            <a:r>
              <a:rPr lang="cs-CZ" sz="2400" dirty="0" err="1" smtClean="0"/>
              <a:t>Then</a:t>
            </a:r>
            <a:r>
              <a:rPr lang="cs-CZ" sz="2400" dirty="0" smtClean="0"/>
              <a:t> </a:t>
            </a:r>
            <a:r>
              <a:rPr lang="cs-CZ" sz="2400" dirty="0" err="1" smtClean="0"/>
              <a:t>explain</a:t>
            </a:r>
            <a:r>
              <a:rPr lang="cs-CZ" sz="2400" dirty="0" smtClean="0"/>
              <a:t> </a:t>
            </a:r>
            <a:r>
              <a:rPr lang="cs-CZ" sz="2400" dirty="0" err="1" smtClean="0"/>
              <a:t>why</a:t>
            </a:r>
            <a:r>
              <a:rPr lang="cs-CZ" sz="2400" dirty="0" smtClean="0"/>
              <a:t>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 smtClean="0"/>
              <a:t>ask</a:t>
            </a:r>
            <a:r>
              <a:rPr lang="cs-CZ" sz="2400" dirty="0" smtClean="0"/>
              <a:t> </a:t>
            </a:r>
            <a:r>
              <a:rPr lang="cs-CZ" sz="2400" dirty="0" err="1" smtClean="0"/>
              <a:t>for</a:t>
            </a:r>
            <a:r>
              <a:rPr lang="cs-CZ" sz="2400" dirty="0" smtClean="0"/>
              <a:t> these </a:t>
            </a:r>
            <a:r>
              <a:rPr lang="cs-CZ" sz="2400" dirty="0" err="1" smtClean="0"/>
              <a:t>and</a:t>
            </a:r>
            <a:r>
              <a:rPr lang="cs-CZ" sz="2400" dirty="0" smtClean="0"/>
              <a:t> </a:t>
            </a:r>
            <a:r>
              <a:rPr lang="cs-CZ" sz="2400" dirty="0" err="1" smtClean="0"/>
              <a:t>how</a:t>
            </a:r>
            <a:r>
              <a:rPr lang="cs-CZ" sz="2400" dirty="0" smtClean="0"/>
              <a:t> </a:t>
            </a:r>
            <a:r>
              <a:rPr lang="cs-CZ" sz="2400" dirty="0" err="1" smtClean="0"/>
              <a:t>would</a:t>
            </a:r>
            <a:r>
              <a:rPr lang="cs-CZ" sz="2400" dirty="0" smtClean="0"/>
              <a:t> </a:t>
            </a:r>
            <a:r>
              <a:rPr lang="cs-CZ" sz="2400" dirty="0" err="1" smtClean="0"/>
              <a:t>you</a:t>
            </a:r>
            <a:r>
              <a:rPr lang="cs-CZ" sz="2400" dirty="0" smtClean="0"/>
              <a:t> use these in </a:t>
            </a:r>
            <a:r>
              <a:rPr lang="cs-CZ" sz="2400" dirty="0" err="1" smtClean="0"/>
              <a:t>your</a:t>
            </a:r>
            <a:r>
              <a:rPr lang="cs-CZ" sz="2400" dirty="0" smtClean="0"/>
              <a:t> </a:t>
            </a:r>
            <a:r>
              <a:rPr lang="cs-CZ" sz="2400" dirty="0" err="1" smtClean="0"/>
              <a:t>job</a:t>
            </a:r>
            <a:r>
              <a:rPr lang="cs-CZ" sz="2400" dirty="0" smtClean="0"/>
              <a:t>. </a:t>
            </a:r>
          </a:p>
          <a:p>
            <a:pPr>
              <a:buFontTx/>
              <a:buChar char="-"/>
            </a:pPr>
            <a:r>
              <a:rPr lang="cs-CZ" sz="2400" dirty="0" smtClean="0"/>
              <a:t>As </a:t>
            </a:r>
            <a:r>
              <a:rPr lang="cs-CZ" sz="2400" dirty="0" err="1" smtClean="0"/>
              <a:t>usual</a:t>
            </a:r>
            <a:r>
              <a:rPr lang="cs-CZ" sz="2400" dirty="0" smtClean="0"/>
              <a:t> 550 – 650 </a:t>
            </a:r>
            <a:r>
              <a:rPr lang="cs-CZ" sz="2400" dirty="0" err="1" smtClean="0"/>
              <a:t>words</a:t>
            </a:r>
            <a:endParaRPr lang="cs-CZ" sz="2400" dirty="0" smtClean="0"/>
          </a:p>
          <a:p>
            <a:pPr>
              <a:buNone/>
            </a:pPr>
            <a:r>
              <a:rPr lang="cs-CZ" sz="2400" dirty="0" err="1" smtClean="0"/>
              <a:t>Hints</a:t>
            </a:r>
            <a:r>
              <a:rPr lang="cs-CZ" sz="2400" dirty="0" smtClean="0"/>
              <a:t>: </a:t>
            </a:r>
            <a:br>
              <a:rPr lang="cs-CZ" sz="2400" dirty="0" smtClean="0"/>
            </a:br>
            <a:r>
              <a:rPr lang="cs-CZ" sz="2400" dirty="0" smtClean="0"/>
              <a:t>-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 smtClean="0"/>
              <a:t>may</a:t>
            </a:r>
            <a:r>
              <a:rPr lang="cs-CZ" sz="2400" dirty="0" smtClean="0"/>
              <a:t> </a:t>
            </a:r>
            <a:r>
              <a:rPr lang="cs-CZ" sz="2400" dirty="0" err="1" smtClean="0"/>
              <a:t>wish</a:t>
            </a:r>
            <a:r>
              <a:rPr lang="cs-CZ" sz="2400" dirty="0" smtClean="0"/>
              <a:t> to </a:t>
            </a:r>
            <a:r>
              <a:rPr lang="cs-CZ" sz="2400" dirty="0" err="1" smtClean="0"/>
              <a:t>formulate</a:t>
            </a:r>
            <a:r>
              <a:rPr lang="cs-CZ" sz="2400" dirty="0" smtClean="0"/>
              <a:t> </a:t>
            </a:r>
            <a:r>
              <a:rPr lang="cs-CZ" sz="2400" dirty="0" err="1" smtClean="0"/>
              <a:t>some</a:t>
            </a:r>
            <a:r>
              <a:rPr lang="cs-CZ" sz="2400" dirty="0" smtClean="0"/>
              <a:t> </a:t>
            </a:r>
            <a:r>
              <a:rPr lang="cs-CZ" sz="2400" dirty="0" err="1" smtClean="0"/>
              <a:t>questions</a:t>
            </a:r>
            <a:r>
              <a:rPr lang="cs-CZ" sz="2400" dirty="0" smtClean="0"/>
              <a:t>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 smtClean="0"/>
              <a:t>will</a:t>
            </a:r>
            <a:r>
              <a:rPr lang="cs-CZ" sz="2400" dirty="0" smtClean="0"/>
              <a:t> (</a:t>
            </a:r>
            <a:r>
              <a:rPr lang="cs-CZ" sz="2400" dirty="0" err="1" smtClean="0"/>
              <a:t>frequently</a:t>
            </a:r>
            <a:r>
              <a:rPr lang="cs-CZ" sz="2400" dirty="0" smtClean="0"/>
              <a:t>) </a:t>
            </a:r>
            <a:r>
              <a:rPr lang="cs-CZ" sz="2400" dirty="0" err="1" smtClean="0"/>
              <a:t>ask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CEO.</a:t>
            </a:r>
          </a:p>
          <a:p>
            <a:pPr>
              <a:buNone/>
            </a:pPr>
            <a:r>
              <a:rPr lang="cs-CZ" sz="2400" dirty="0" smtClean="0"/>
              <a:t>- </a:t>
            </a:r>
            <a:r>
              <a:rPr lang="cs-CZ" sz="2400" dirty="0" err="1" smtClean="0"/>
              <a:t>You</a:t>
            </a:r>
            <a:r>
              <a:rPr lang="cs-CZ" sz="2400" dirty="0" smtClean="0"/>
              <a:t> </a:t>
            </a:r>
            <a:r>
              <a:rPr lang="cs-CZ" sz="2400" dirty="0" err="1" smtClean="0"/>
              <a:t>may</a:t>
            </a:r>
            <a:r>
              <a:rPr lang="cs-CZ" sz="2400" dirty="0" smtClean="0"/>
              <a:t> use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example</a:t>
            </a:r>
            <a:r>
              <a:rPr lang="cs-CZ" sz="2400" dirty="0" smtClean="0"/>
              <a:t> </a:t>
            </a:r>
            <a:r>
              <a:rPr lang="cs-CZ" sz="2400" dirty="0" err="1" smtClean="0"/>
              <a:t>above</a:t>
            </a:r>
            <a:r>
              <a:rPr lang="cs-CZ" sz="2400" dirty="0" smtClean="0"/>
              <a:t> (Ministry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Labour</a:t>
            </a:r>
            <a:r>
              <a:rPr lang="cs-CZ" sz="2400" dirty="0" smtClean="0"/>
              <a:t> – Public </a:t>
            </a:r>
            <a:r>
              <a:rPr lang="cs-CZ" sz="2400" dirty="0" err="1" smtClean="0"/>
              <a:t>employment</a:t>
            </a:r>
            <a:r>
              <a:rPr lang="cs-CZ" sz="2400" dirty="0" smtClean="0"/>
              <a:t> </a:t>
            </a:r>
            <a:r>
              <a:rPr lang="cs-CZ" sz="2400" dirty="0" err="1" smtClean="0"/>
              <a:t>service</a:t>
            </a:r>
            <a:r>
              <a:rPr lang="cs-CZ" sz="2400" dirty="0" smtClean="0"/>
              <a:t>) </a:t>
            </a:r>
            <a:r>
              <a:rPr lang="cs-CZ" sz="2400" dirty="0" err="1" smtClean="0"/>
              <a:t>or</a:t>
            </a:r>
            <a:r>
              <a:rPr lang="cs-CZ" sz="2400" dirty="0" smtClean="0"/>
              <a:t> use </a:t>
            </a:r>
            <a:r>
              <a:rPr lang="cs-CZ" sz="2400" dirty="0" err="1" smtClean="0"/>
              <a:t>another</a:t>
            </a:r>
            <a:r>
              <a:rPr lang="cs-CZ" sz="2400" dirty="0" smtClean="0"/>
              <a:t> </a:t>
            </a:r>
            <a:r>
              <a:rPr lang="cs-CZ" sz="2400" dirty="0" err="1" smtClean="0"/>
              <a:t>similar</a:t>
            </a:r>
            <a:r>
              <a:rPr lang="cs-CZ" sz="2400" dirty="0" smtClean="0"/>
              <a:t> </a:t>
            </a:r>
            <a:r>
              <a:rPr lang="cs-CZ" sz="2400" dirty="0" err="1" smtClean="0"/>
              <a:t>example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a public </a:t>
            </a:r>
            <a:r>
              <a:rPr lang="cs-CZ" sz="2400" dirty="0" err="1" smtClean="0"/>
              <a:t>agency</a:t>
            </a:r>
            <a:r>
              <a:rPr lang="cs-CZ" sz="2400" dirty="0" smtClean="0"/>
              <a:t> </a:t>
            </a:r>
            <a:r>
              <a:rPr lang="cs-CZ" sz="2400" dirty="0" err="1" smtClean="0"/>
              <a:t>and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supervising</a:t>
            </a:r>
            <a:r>
              <a:rPr lang="cs-CZ" sz="2400" dirty="0" smtClean="0"/>
              <a:t> body. </a:t>
            </a:r>
            <a:endParaRPr lang="en-US" sz="2400" dirty="0" smtClean="0"/>
          </a:p>
        </p:txBody>
      </p:sp>
      <p:sp>
        <p:nvSpPr>
          <p:cNvPr id="17410" name="AutoShape 2" descr="Výsledek obrázku pro registrační znač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2" name="AutoShape 4" descr="Výsledek obrázku pro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4" name="AutoShape 6" descr="Výsledek obrázku pro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416" name="AutoShape 8" descr="Výsledek obrázku pro passpo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See</a:t>
            </a:r>
            <a:r>
              <a:rPr lang="cs-CZ" dirty="0" smtClean="0"/>
              <a:t>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next</a:t>
            </a:r>
            <a:r>
              <a:rPr lang="cs-CZ" dirty="0" smtClean="0"/>
              <a:t> </a:t>
            </a:r>
            <a:r>
              <a:rPr lang="cs-CZ" dirty="0" err="1" smtClean="0"/>
              <a:t>week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May </a:t>
            </a:r>
            <a:r>
              <a:rPr lang="cs-CZ" dirty="0" smtClean="0"/>
              <a:t>10th, last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7938" name="AutoShape 2" descr="Výsledek obrázku pro registrační znač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7940" name="AutoShape 4" descr="Výsledek obrázku pro registrační znač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7942" name="AutoShape 6" descr="Výsledek obrázku pro registrační znač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7944" name="AutoShape 8" descr="Výsledek obrázku pro registrační znač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754172"/>
            <a:ext cx="2996531" cy="578474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4727" y="2590800"/>
            <a:ext cx="6834833" cy="2607260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4013200" y="1841500"/>
            <a:ext cx="4305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200" dirty="0" err="1"/>
              <a:t>Ethnographic</a:t>
            </a:r>
            <a:r>
              <a:rPr lang="nl-BE" sz="3200" dirty="0"/>
              <a:t> research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12586" y="4813114"/>
            <a:ext cx="2137178" cy="222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227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34867"/>
            <a:ext cx="4782791" cy="510638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6245" y="2690988"/>
            <a:ext cx="4564409" cy="2456012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7700"/>
          </a:xfrm>
        </p:spPr>
        <p:txBody>
          <a:bodyPr/>
          <a:lstStyle/>
          <a:p>
            <a:r>
              <a:rPr lang="nl-BE" sz="3600" dirty="0" err="1"/>
              <a:t>Violence</a:t>
            </a:r>
            <a:r>
              <a:rPr lang="nl-BE" sz="3600" dirty="0"/>
              <a:t> </a:t>
            </a:r>
            <a:r>
              <a:rPr lang="nl-BE" sz="3600" dirty="0" err="1"/>
              <a:t>and</a:t>
            </a:r>
            <a:r>
              <a:rPr lang="nl-BE" sz="3600" dirty="0"/>
              <a:t> </a:t>
            </a:r>
            <a:r>
              <a:rPr lang="nl-BE" sz="3600" dirty="0" err="1"/>
              <a:t>agression</a:t>
            </a:r>
            <a:r>
              <a:rPr lang="nl-BE" sz="3600" dirty="0"/>
              <a:t> in A&amp;E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134530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69253"/>
          </a:xfrm>
        </p:spPr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11525"/>
            <a:ext cx="7953375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4400" y="1526128"/>
            <a:ext cx="1917700" cy="1601861"/>
          </a:xfrm>
          <a:prstGeom prst="rect">
            <a:avLst/>
          </a:prstGeom>
        </p:spPr>
      </p:pic>
      <p:cxnSp>
        <p:nvCxnSpPr>
          <p:cNvPr id="6" name="Rechte verbindingslijn met pijl 5"/>
          <p:cNvCxnSpPr/>
          <p:nvPr/>
        </p:nvCxnSpPr>
        <p:spPr>
          <a:xfrm flipV="1">
            <a:off x="4433887" y="3060700"/>
            <a:ext cx="0" cy="1384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520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4500" y="156873"/>
            <a:ext cx="8229600" cy="647700"/>
          </a:xfrm>
        </p:spPr>
        <p:txBody>
          <a:bodyPr/>
          <a:lstStyle/>
          <a:p>
            <a:r>
              <a:rPr lang="nl-BE" sz="3200" dirty="0" err="1"/>
              <a:t>Violence</a:t>
            </a:r>
            <a:r>
              <a:rPr lang="nl-BE" sz="3200" dirty="0"/>
              <a:t> </a:t>
            </a:r>
            <a:r>
              <a:rPr lang="nl-BE" sz="3200" dirty="0" err="1"/>
              <a:t>and</a:t>
            </a:r>
            <a:r>
              <a:rPr lang="nl-BE" sz="3200" dirty="0"/>
              <a:t> </a:t>
            </a:r>
            <a:r>
              <a:rPr lang="nl-BE" sz="3200" dirty="0" err="1"/>
              <a:t>agression</a:t>
            </a:r>
            <a:r>
              <a:rPr lang="nl-BE" sz="3200" dirty="0"/>
              <a:t> in A&amp;E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5A0D4B1-61D4-4C6F-B245-2B2DEB95FFE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180" y="1332733"/>
            <a:ext cx="7322319" cy="5525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4100" y="880773"/>
            <a:ext cx="2785406" cy="773684"/>
          </a:xfrm>
          <a:prstGeom prst="rect">
            <a:avLst/>
          </a:prstGeom>
        </p:spPr>
      </p:pic>
      <p:cxnSp>
        <p:nvCxnSpPr>
          <p:cNvPr id="9" name="Rechte verbindingslijn 8"/>
          <p:cNvCxnSpPr/>
          <p:nvPr/>
        </p:nvCxnSpPr>
        <p:spPr>
          <a:xfrm flipV="1">
            <a:off x="2044700" y="1654457"/>
            <a:ext cx="419100" cy="2251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7986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5646</TotalTime>
  <Words>1830</Words>
  <Application>Microsoft Office PowerPoint</Application>
  <PresentationFormat>Předvádění na obrazovce (4:3)</PresentationFormat>
  <Paragraphs>245</Paragraphs>
  <Slides>55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6" baseType="lpstr">
      <vt:lpstr>Motiv sady Office</vt:lpstr>
      <vt:lpstr>Public Management for 21st Century</vt:lpstr>
      <vt:lpstr>Final group discussions</vt:lpstr>
      <vt:lpstr>HW feedback</vt:lpstr>
      <vt:lpstr> Case: Human Centered Design in A&amp;E</vt:lpstr>
      <vt:lpstr>Violence and agression in A&amp;E</vt:lpstr>
      <vt:lpstr>Snímek 6</vt:lpstr>
      <vt:lpstr>Violence and agression in A&amp;E</vt:lpstr>
      <vt:lpstr>Violence and agression in A&amp;E</vt:lpstr>
      <vt:lpstr>Violence and agression in A&amp;E</vt:lpstr>
      <vt:lpstr>Violence and agression in A&amp;E</vt:lpstr>
      <vt:lpstr>Snímek 11</vt:lpstr>
      <vt:lpstr>Violence and agression in A&amp;E</vt:lpstr>
      <vt:lpstr>Snímek 13</vt:lpstr>
      <vt:lpstr>Violence and agression in A&amp;E</vt:lpstr>
      <vt:lpstr>Snímek 15</vt:lpstr>
      <vt:lpstr>Snímek 16</vt:lpstr>
      <vt:lpstr>Violence and agression in A&amp;E</vt:lpstr>
      <vt:lpstr>Violence and agression in A&amp;E</vt:lpstr>
      <vt:lpstr>Snímek 19</vt:lpstr>
      <vt:lpstr>Violence and agression in A&amp;E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Violence and agression in A&amp;E</vt:lpstr>
      <vt:lpstr>Violence and agression in A&amp;E</vt:lpstr>
      <vt:lpstr>Violence and agression in A&amp;E</vt:lpstr>
      <vt:lpstr>Leftovers from last time</vt:lpstr>
      <vt:lpstr>Understanding motivation-2</vt:lpstr>
      <vt:lpstr>Understanding motivation-2</vt:lpstr>
      <vt:lpstr>Understanding motivation-2</vt:lpstr>
      <vt:lpstr>Snímek 35</vt:lpstr>
      <vt:lpstr>Understanding motivation-2</vt:lpstr>
      <vt:lpstr>Snímek 37</vt:lpstr>
      <vt:lpstr>Understanding motivation-2</vt:lpstr>
      <vt:lpstr>Identity formation</vt:lpstr>
      <vt:lpstr>Imagine…</vt:lpstr>
      <vt:lpstr>Understanding motivation-5</vt:lpstr>
      <vt:lpstr>Understanding motivation-6</vt:lpstr>
      <vt:lpstr>Reading/Watching reflexions</vt:lpstr>
      <vt:lpstr>Reading reflections</vt:lpstr>
      <vt:lpstr>Take aways</vt:lpstr>
      <vt:lpstr>End of topic</vt:lpstr>
      <vt:lpstr>#6  Accountability: Paradigm shift from accountability overload to accountability for learning</vt:lpstr>
      <vt:lpstr>Accountability for what?</vt:lpstr>
      <vt:lpstr>Accountability for what?</vt:lpstr>
      <vt:lpstr>Accountability for what?</vt:lpstr>
      <vt:lpstr>#6  Accountability: Paradigm shift from accountability overload to accountability for learning</vt:lpstr>
      <vt:lpstr>What to do in the next week</vt:lpstr>
      <vt:lpstr>Homework #6</vt:lpstr>
      <vt:lpstr>Homework #6</vt:lpstr>
      <vt:lpstr>See you next week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Vláďa</dc:creator>
  <cp:lastModifiedBy>Vláďa</cp:lastModifiedBy>
  <cp:revision>13</cp:revision>
  <dcterms:created xsi:type="dcterms:W3CDTF">2018-02-28T10:09:13Z</dcterms:created>
  <dcterms:modified xsi:type="dcterms:W3CDTF">2018-05-03T13:18:33Z</dcterms:modified>
</cp:coreProperties>
</file>