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12" r:id="rId2"/>
    <p:sldId id="489" r:id="rId3"/>
    <p:sldId id="471" r:id="rId4"/>
    <p:sldId id="567" r:id="rId5"/>
    <p:sldId id="569" r:id="rId6"/>
    <p:sldId id="570" r:id="rId7"/>
    <p:sldId id="572" r:id="rId8"/>
    <p:sldId id="573" r:id="rId9"/>
    <p:sldId id="574" r:id="rId10"/>
    <p:sldId id="575" r:id="rId11"/>
    <p:sldId id="576" r:id="rId12"/>
    <p:sldId id="577" r:id="rId13"/>
    <p:sldId id="578" r:id="rId14"/>
    <p:sldId id="579" r:id="rId15"/>
    <p:sldId id="580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50" r:id="rId33"/>
    <p:sldId id="552" r:id="rId34"/>
    <p:sldId id="551" r:id="rId35"/>
    <p:sldId id="560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49" r:id="rId44"/>
    <p:sldId id="315" r:id="rId45"/>
    <p:sldId id="490" r:id="rId46"/>
    <p:sldId id="377" r:id="rId47"/>
    <p:sldId id="561" r:id="rId48"/>
    <p:sldId id="563" r:id="rId49"/>
    <p:sldId id="564" r:id="rId50"/>
    <p:sldId id="565" r:id="rId51"/>
    <p:sldId id="562" r:id="rId52"/>
    <p:sldId id="487" r:id="rId53"/>
    <p:sldId id="324" r:id="rId54"/>
    <p:sldId id="566" r:id="rId55"/>
    <p:sldId id="413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158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48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27F09-2F15-46D6-ABF9-E90E261B388C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ECE17-EA9F-405B-B390-E4500219E4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6B260-3E89-4DC1-9ED9-1B244775BE9A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74AD-4B7C-4B1C-AC88-EFD80B03481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06" indent="-285694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777" indent="-228556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888" indent="-228556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000" indent="-228556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110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221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332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443" indent="-2285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3DAD241-0B3C-47F9-A36E-D190EBC8F0BF}" type="slidenum">
              <a:rPr lang="de-DE" sz="1200">
                <a:solidFill>
                  <a:prstClr val="black"/>
                </a:solidFill>
              </a:rPr>
              <a:pPr/>
              <a:t>4</a:t>
            </a:fld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29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>
                <a:solidFill>
                  <a:srgbClr val="C00000"/>
                </a:solidFill>
              </a:rPr>
              <a:t>…but this natural tendency is easily frustrated if there is no supportive environment for the foundations of the intrinsic</a:t>
            </a:r>
            <a:r>
              <a:rPr lang="en-US" sz="1050" baseline="0" dirty="0" smtClean="0">
                <a:solidFill>
                  <a:srgbClr val="C00000"/>
                </a:solidFill>
              </a:rPr>
              <a:t> motivation</a:t>
            </a:r>
            <a:r>
              <a:rPr lang="en-US" sz="1050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1050" dirty="0" smtClean="0">
                <a:solidFill>
                  <a:srgbClr val="C00000"/>
                </a:solidFill>
              </a:rPr>
              <a:t>autonomy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 can do the things in the way I like), </a:t>
            </a:r>
            <a:endParaRPr lang="en-US" sz="1050" dirty="0" smtClean="0">
              <a:solidFill>
                <a:srgbClr val="C00000"/>
              </a:solidFill>
            </a:endParaRPr>
          </a:p>
          <a:p>
            <a:pPr lvl="1"/>
            <a:r>
              <a:rPr lang="en-US" sz="1050" dirty="0" smtClean="0">
                <a:solidFill>
                  <a:srgbClr val="C00000"/>
                </a:solidFill>
              </a:rPr>
              <a:t>mastery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 can do things properly) </a:t>
            </a:r>
            <a:endParaRPr lang="en-US" sz="1050" dirty="0" smtClean="0">
              <a:solidFill>
                <a:srgbClr val="C00000"/>
              </a:solidFill>
            </a:endParaRPr>
          </a:p>
          <a:p>
            <a:pPr lvl="1"/>
            <a:r>
              <a:rPr lang="en-US" sz="1050" dirty="0" smtClean="0">
                <a:solidFill>
                  <a:srgbClr val="C00000"/>
                </a:solidFill>
              </a:rPr>
              <a:t>relatedness 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(purpose, it is good for others, I am able to do things for others). </a:t>
            </a:r>
            <a:r>
              <a:rPr lang="en-US" sz="1050" dirty="0" smtClean="0">
                <a:solidFill>
                  <a:srgbClr val="C00000"/>
                </a:solidFill>
              </a:rPr>
              <a:t>(see Maslow)</a:t>
            </a:r>
          </a:p>
          <a:p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my experience first two are often permanently missing in the public administration and people run on the third factor only – focus on the importance for the peers and the society. But this substitution doesn’t lasts too long and this leads to frustration and burn-out.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 want to point out something about</a:t>
            </a:r>
            <a:r>
              <a:rPr lang="en-US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leadership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Toxic managers breed toxic environments intentionally and unintentionally...the number one flaw of a top-down system.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 solution is to push down decision-making to the employees/people who have the information and are on the "dance floor" working with the information daily. We </a:t>
            </a:r>
            <a:r>
              <a:rPr lang="en-US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allow those employees to fail and trust their judgment in making decisions </a:t>
            </a:r>
            <a:r>
              <a:rPr lang="en-US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long as the basis for decision-making is to serve the organizational goals...the greater good of the organization as opposed to their self-serving agenda like one's career or ego.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2770-9424-442A-B925-CDFA5BB992BD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4681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1CA1-9159-43FD-93EB-BFEB5EA57985}" type="datetimeFigureOut">
              <a:rPr lang="en-GB" smtClean="0"/>
              <a:pPr/>
              <a:t>02/05/2018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B408-7DDB-481B-A63D-BE8EEC79C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betteraande.com/" TargetMode="External"/><Relationship Id="rId5" Type="http://schemas.openxmlformats.org/officeDocument/2006/relationships/hyperlink" Target="http://www.designcouncil.org.uk/projects/reducing-violence-and-aggression-ae" TargetMode="Externa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search.dilbert.com/search?p=R&amp;srid=S3-USWSD02&amp;lbc=dilbert&amp;w=Employee%20Motivation&amp;url=http://dilbert.com/strips/comic/2002-03-09/&amp;rk=11&amp;uid=231534357&amp;sid=2&amp;ts=custom&amp;rsc=90kU9XRV-sm:HGvW&amp;method=and&amp;isort=date&amp;view=list&amp;filter=type:comic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l1.cuni.cz/mod/resource/view.php?id=291309" TargetMode="External"/><Relationship Id="rId7" Type="http://schemas.openxmlformats.org/officeDocument/2006/relationships/image" Target="../media/image66.jpeg"/><Relationship Id="rId2" Type="http://schemas.openxmlformats.org/officeDocument/2006/relationships/hyperlink" Target="https://dl1.cuni.cz/mod/resource/view.php?id=291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s://dl1.cuni.cz/mod/resource/view.php?id=291310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smtClean="0"/>
              <a:t>Public Management for 21st Century</a:t>
            </a:r>
            <a:endParaRPr lang="en-GB" noProof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#</a:t>
            </a:r>
            <a:r>
              <a:rPr lang="cs-CZ" noProof="0" dirty="0" smtClean="0"/>
              <a:t>6</a:t>
            </a:r>
            <a:endParaRPr lang="cs-CZ" noProof="0" dirty="0" smtClean="0"/>
          </a:p>
          <a:p>
            <a:r>
              <a:rPr lang="cs-CZ" dirty="0" smtClean="0"/>
              <a:t>May</a:t>
            </a:r>
            <a:r>
              <a:rPr lang="en-GB" noProof="0" dirty="0" smtClean="0"/>
              <a:t> </a:t>
            </a:r>
            <a:r>
              <a:rPr lang="cs-CZ" noProof="0" dirty="0" smtClean="0"/>
              <a:t>3</a:t>
            </a:r>
            <a:r>
              <a:rPr lang="en-GB" noProof="0" dirty="0" smtClean="0"/>
              <a:t>, </a:t>
            </a:r>
            <a:r>
              <a:rPr lang="en-GB" noProof="0" dirty="0" smtClean="0"/>
              <a:t>2018</a:t>
            </a:r>
            <a:endParaRPr lang="en-GB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1115"/>
            <a:ext cx="8974394" cy="43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839" y="274638"/>
            <a:ext cx="6669864" cy="2759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1119"/>
            <a:ext cx="796932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3039" y="3398656"/>
            <a:ext cx="4452861" cy="236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60" y="1177562"/>
            <a:ext cx="4267169" cy="3965938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>
          <a:xfrm>
            <a:off x="5152269" y="1177562"/>
            <a:ext cx="3454400" cy="1887356"/>
          </a:xfrm>
          <a:prstGeom prst="wedgeEllipseCallout">
            <a:avLst>
              <a:gd name="adj1" fmla="val -78186"/>
              <a:gd name="adj2" fmla="val 530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How </a:t>
            </a:r>
            <a:r>
              <a:rPr lang="nl-BE" sz="3200" dirty="0" err="1"/>
              <a:t>might</a:t>
            </a:r>
            <a:r>
              <a:rPr lang="nl-BE" sz="3200" dirty="0"/>
              <a:t> we…?</a:t>
            </a:r>
          </a:p>
        </p:txBody>
      </p:sp>
    </p:spTree>
    <p:extLst>
      <p:ext uri="{BB962C8B-B14F-4D97-AF65-F5344CB8AC3E}">
        <p14:creationId xmlns:p14="http://schemas.microsoft.com/office/powerpoint/2010/main" xmlns="" val="30206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354165"/>
            <a:ext cx="5838824" cy="34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57174"/>
            <a:ext cx="696890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7863"/>
            <a:ext cx="3609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787400" y="2476500"/>
            <a:ext cx="0" cy="728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9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43" y="1953491"/>
            <a:ext cx="8946381" cy="45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87221" y="1409883"/>
            <a:ext cx="7035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/>
              <a:t>IDEAL PROCESS FROM USER POV</a:t>
            </a:r>
          </a:p>
        </p:txBody>
      </p:sp>
    </p:spTree>
    <p:extLst>
      <p:ext uri="{BB962C8B-B14F-4D97-AF65-F5344CB8AC3E}">
        <p14:creationId xmlns:p14="http://schemas.microsoft.com/office/powerpoint/2010/main" xmlns="" val="34559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3415" y="206766"/>
            <a:ext cx="5138380" cy="309785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99152"/>
            <a:ext cx="5274999" cy="329219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5423780" y="3671827"/>
            <a:ext cx="186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/>
              <a:t>Via…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2179034" y="227833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/>
              <a:t>Principle</a:t>
            </a:r>
            <a:endParaRPr lang="nl-BE" sz="36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7795" y="55357"/>
            <a:ext cx="3749625" cy="1987961"/>
          </a:xfrm>
          <a:prstGeom prst="rect">
            <a:avLst/>
          </a:prstGeom>
        </p:spPr>
      </p:pic>
      <p:sp>
        <p:nvSpPr>
          <p:cNvPr id="18" name="Ovaal 17"/>
          <p:cNvSpPr/>
          <p:nvPr/>
        </p:nvSpPr>
        <p:spPr>
          <a:xfrm>
            <a:off x="1574800" y="55357"/>
            <a:ext cx="1104900" cy="2090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148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98" y="2946852"/>
            <a:ext cx="5956300" cy="35878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595" y="640814"/>
            <a:ext cx="3759200" cy="20159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58214" y="195418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err="1"/>
              <a:t>Principle</a:t>
            </a:r>
            <a:endParaRPr lang="nl-BE" sz="3600" dirty="0"/>
          </a:p>
        </p:txBody>
      </p:sp>
      <p:sp>
        <p:nvSpPr>
          <p:cNvPr id="8" name="Tekstvak 7"/>
          <p:cNvSpPr txBox="1"/>
          <p:nvPr/>
        </p:nvSpPr>
        <p:spPr>
          <a:xfrm>
            <a:off x="6181897" y="3817439"/>
            <a:ext cx="1864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/>
              <a:t>Via…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7795" y="55357"/>
            <a:ext cx="3749625" cy="1987961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2516930" y="42657"/>
            <a:ext cx="1104900" cy="2090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167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176"/>
            <a:ext cx="8229600" cy="647700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600" y="858719"/>
            <a:ext cx="7590441" cy="57611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159" y="4325199"/>
            <a:ext cx="5684741" cy="188180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8449" y="2384988"/>
            <a:ext cx="2716309" cy="18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1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7319" y="1433122"/>
            <a:ext cx="6418609" cy="4693041"/>
          </a:xfrm>
          <a:prstGeom prst="rect">
            <a:avLst/>
          </a:prstGeom>
        </p:spPr>
      </p:pic>
      <p:sp>
        <p:nvSpPr>
          <p:cNvPr id="6" name="Ovaal bijschrift 5"/>
          <p:cNvSpPr/>
          <p:nvPr/>
        </p:nvSpPr>
        <p:spPr>
          <a:xfrm>
            <a:off x="-137390" y="2387600"/>
            <a:ext cx="3289300" cy="3251200"/>
          </a:xfrm>
          <a:prstGeom prst="wedgeEllipseCallout">
            <a:avLst>
              <a:gd name="adj1" fmla="val -35505"/>
              <a:gd name="adj2" fmla="val -871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err="1"/>
              <a:t>Developing</a:t>
            </a:r>
            <a:r>
              <a:rPr lang="nl-BE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1367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08574"/>
            <a:ext cx="8376941" cy="6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#1 – </a:t>
            </a:r>
            <a:r>
              <a:rPr lang="cs-CZ" dirty="0" err="1" smtClean="0"/>
              <a:t>Monday</a:t>
            </a:r>
            <a:r>
              <a:rPr lang="cs-CZ" dirty="0" smtClean="0"/>
              <a:t>, May 21, 9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 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2083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#2 – </a:t>
            </a:r>
            <a:r>
              <a:rPr lang="cs-CZ" dirty="0" err="1" smtClean="0"/>
              <a:t>Monday</a:t>
            </a:r>
            <a:r>
              <a:rPr lang="cs-CZ" dirty="0" smtClean="0"/>
              <a:t>, May 28, 9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3019</a:t>
            </a:r>
            <a:endParaRPr lang="cs-CZ" dirty="0" smtClean="0"/>
          </a:p>
          <a:p>
            <a:r>
              <a:rPr lang="cs-CZ" dirty="0" smtClean="0"/>
              <a:t>#</a:t>
            </a:r>
            <a:r>
              <a:rPr lang="cs-CZ" dirty="0" smtClean="0"/>
              <a:t>3 – </a:t>
            </a:r>
            <a:r>
              <a:rPr lang="cs-CZ" dirty="0" err="1" smtClean="0"/>
              <a:t>Monday</a:t>
            </a:r>
            <a:r>
              <a:rPr lang="cs-CZ" dirty="0" smtClean="0"/>
              <a:t>, May 28, 10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 – 3019</a:t>
            </a:r>
            <a:endParaRPr lang="cs-CZ" dirty="0" smtClean="0"/>
          </a:p>
          <a:p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smtClean="0"/>
              <a:t>4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once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by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e-mail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registration</a:t>
            </a:r>
            <a:r>
              <a:rPr lang="cs-CZ" dirty="0" smtClean="0"/>
              <a:t> </a:t>
            </a:r>
            <a:r>
              <a:rPr lang="cs-CZ" dirty="0" err="1" smtClean="0"/>
              <a:t>instructions</a:t>
            </a:r>
            <a:r>
              <a:rPr lang="cs-CZ" dirty="0" smtClean="0"/>
              <a:t>…</a:t>
            </a:r>
            <a:endParaRPr lang="cs-CZ" dirty="0" smtClean="0"/>
          </a:p>
          <a:p>
            <a:r>
              <a:rPr lang="cs-CZ" dirty="0" err="1" smtClean="0"/>
              <a:t>Discussion</a:t>
            </a:r>
            <a:r>
              <a:rPr lang="cs-CZ" dirty="0" smtClean="0"/>
              <a:t>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similar</a:t>
            </a:r>
            <a:r>
              <a:rPr lang="cs-CZ" dirty="0" smtClean="0"/>
              <a:t> to HW 5 </a:t>
            </a:r>
            <a:r>
              <a:rPr lang="cs-CZ" dirty="0" err="1" smtClean="0"/>
              <a:t>task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35440"/>
            <a:ext cx="8560493" cy="29761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049338"/>
            <a:ext cx="8592901" cy="24203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648450" y="6457950"/>
            <a:ext cx="2133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33927" y="1049338"/>
            <a:ext cx="0" cy="5547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620" y="65328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iterations</a:t>
            </a:r>
            <a:endParaRPr lang="nl-BE" dirty="0"/>
          </a:p>
        </p:txBody>
      </p:sp>
      <p:sp>
        <p:nvSpPr>
          <p:cNvPr id="8" name="Wolkvormige toelichting 7"/>
          <p:cNvSpPr/>
          <p:nvPr/>
        </p:nvSpPr>
        <p:spPr>
          <a:xfrm>
            <a:off x="6651914" y="1607127"/>
            <a:ext cx="2492086" cy="2269548"/>
          </a:xfrm>
          <a:prstGeom prst="cloudCallout">
            <a:avLst>
              <a:gd name="adj1" fmla="val -52522"/>
              <a:gd name="adj2" fmla="val -644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err="1"/>
              <a:t>Proto-typing</a:t>
            </a:r>
            <a:r>
              <a:rPr lang="nl-BE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0833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6648450" y="6457950"/>
            <a:ext cx="2133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33927" y="1049338"/>
            <a:ext cx="0" cy="5547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620" y="653285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iterations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8936" y="60489"/>
            <a:ext cx="5196966" cy="33547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936" y="3445040"/>
            <a:ext cx="5196966" cy="34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900"/>
            <a:ext cx="6838950" cy="44216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6720" y="4178177"/>
            <a:ext cx="5731579" cy="254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7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6000" dirty="0" err="1"/>
              <a:t>Finally</a:t>
            </a:r>
            <a:r>
              <a:rPr lang="nl-BE" sz="6000" dirty="0"/>
              <a:t> </a:t>
            </a:r>
            <a:r>
              <a:rPr lang="nl-BE" sz="6000" dirty="0" err="1"/>
              <a:t>becoming</a:t>
            </a:r>
            <a:r>
              <a:rPr lang="nl-BE" sz="6000" dirty="0"/>
              <a:t>...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7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31" y="152399"/>
            <a:ext cx="3443720" cy="681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350" y="445511"/>
            <a:ext cx="262284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622" y="3947175"/>
            <a:ext cx="2409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8190" y="334674"/>
            <a:ext cx="31146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5783" y="4749984"/>
            <a:ext cx="2807014" cy="19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6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315450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558" y="0"/>
            <a:ext cx="4638242" cy="50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558" y="3923495"/>
            <a:ext cx="2756781" cy="29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1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200"/>
            <a:ext cx="9174683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684147"/>
            <a:ext cx="3565249" cy="32545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4824" y="1011944"/>
            <a:ext cx="3817226" cy="51142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52" y="139720"/>
            <a:ext cx="5097169" cy="33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1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147638"/>
            <a:ext cx="8229600" cy="647700"/>
          </a:xfrm>
        </p:spPr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39" y="896143"/>
            <a:ext cx="8580161" cy="54094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89" y="3818390"/>
            <a:ext cx="7818261" cy="290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8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82" y="1173941"/>
            <a:ext cx="8950047" cy="24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652"/>
            <a:ext cx="5251262" cy="26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848" y="4127139"/>
            <a:ext cx="5028082" cy="1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2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HW feedback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982" y="1173941"/>
            <a:ext cx="8950047" cy="243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652"/>
            <a:ext cx="5251262" cy="26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848" y="4127139"/>
            <a:ext cx="5028082" cy="11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lkvormige toelichting 4"/>
          <p:cNvSpPr/>
          <p:nvPr/>
        </p:nvSpPr>
        <p:spPr>
          <a:xfrm>
            <a:off x="1911927" y="1620982"/>
            <a:ext cx="4904509" cy="333894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every £1 spent on implementing the design solutions, £3 was generated in benefits*</a:t>
            </a:r>
            <a:endParaRPr lang="nl-BE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6649997"/>
            <a:ext cx="6239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*</a:t>
            </a:r>
            <a:r>
              <a:rPr lang="nl-BE" sz="1200" dirty="0" err="1"/>
              <a:t>Based</a:t>
            </a:r>
            <a:r>
              <a:rPr lang="nl-BE" sz="1200" dirty="0"/>
              <a:t> on experiment </a:t>
            </a:r>
            <a:r>
              <a:rPr lang="nl-BE" sz="1200" dirty="0" err="1"/>
              <a:t>with</a:t>
            </a:r>
            <a:r>
              <a:rPr lang="nl-BE" sz="1200" dirty="0"/>
              <a:t> control </a:t>
            </a:r>
            <a:r>
              <a:rPr lang="nl-BE" sz="1200" dirty="0" err="1"/>
              <a:t>groups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calculation</a:t>
            </a:r>
            <a:r>
              <a:rPr lang="nl-BE" sz="1200" dirty="0"/>
              <a:t> of </a:t>
            </a:r>
            <a:r>
              <a:rPr lang="nl-BE" sz="1200" dirty="0" err="1"/>
              <a:t>monetary</a:t>
            </a:r>
            <a:r>
              <a:rPr lang="nl-BE" sz="1200" dirty="0"/>
              <a:t> </a:t>
            </a:r>
            <a:r>
              <a:rPr lang="nl-BE" sz="1200" dirty="0" err="1"/>
              <a:t>value</a:t>
            </a:r>
            <a:r>
              <a:rPr lang="nl-BE" sz="1200" dirty="0"/>
              <a:t> of </a:t>
            </a:r>
            <a:r>
              <a:rPr lang="nl-BE" sz="1200" dirty="0" err="1"/>
              <a:t>incidents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xmlns="" val="116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Leftovers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last </a:t>
            </a:r>
            <a:r>
              <a:rPr lang="cs-CZ" dirty="0" err="1" smtClean="0"/>
              <a:t>time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45" y="952182"/>
            <a:ext cx="6807200" cy="391191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74800" y="4991100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3212976"/>
            <a:ext cx="1806105" cy="3231654"/>
            <a:chOff x="-9413" y="3212976"/>
            <a:chExt cx="1806105" cy="3231654"/>
          </a:xfrm>
        </p:grpSpPr>
        <p:sp>
          <p:nvSpPr>
            <p:cNvPr id="13" name="Tekstvak 12"/>
            <p:cNvSpPr txBox="1"/>
            <p:nvPr/>
          </p:nvSpPr>
          <p:spPr>
            <a:xfrm>
              <a:off x="-9413" y="3212976"/>
              <a:ext cx="180610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  <a:p>
              <a:r>
                <a:rPr lang="nl-BE" sz="1400" dirty="0" smtClean="0"/>
                <a:t>(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lack</a:t>
              </a:r>
              <a:r>
                <a:rPr lang="nl-BE" sz="1400" dirty="0" smtClean="0"/>
                <a:t> of interest or 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felt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; </a:t>
              </a:r>
              <a:r>
                <a:rPr lang="nl-BE" sz="1400" dirty="0" err="1" smtClean="0"/>
                <a:t>fostered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by</a:t>
              </a:r>
              <a:r>
                <a:rPr lang="nl-BE" sz="1400" dirty="0" smtClean="0"/>
                <a:t> important </a:t>
              </a:r>
              <a:r>
                <a:rPr lang="nl-BE" sz="1400" dirty="0" err="1" smtClean="0"/>
                <a:t>others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giving</a:t>
              </a:r>
              <a:r>
                <a:rPr lang="nl-BE" sz="1400" dirty="0" smtClean="0"/>
                <a:t> inconsistent responses, </a:t>
              </a:r>
              <a:r>
                <a:rPr lang="nl-BE" sz="1400" dirty="0" err="1" smtClean="0"/>
                <a:t>indicating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punishing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not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placing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value</a:t>
              </a:r>
              <a:r>
                <a:rPr lang="nl-BE" sz="1400" dirty="0" smtClean="0"/>
                <a:t> on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)</a:t>
              </a:r>
            </a:p>
            <a:p>
              <a:endParaRPr lang="nl-BE" sz="1600" dirty="0" smtClean="0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 flipV="1">
              <a:off x="1502755" y="3717032"/>
              <a:ext cx="29393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 flipH="1">
            <a:off x="2667000" y="4535844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3022600" y="4644598"/>
            <a:ext cx="1562100" cy="2209428"/>
            <a:chOff x="3022600" y="4644598"/>
            <a:chExt cx="1562100" cy="2209428"/>
          </a:xfrm>
        </p:grpSpPr>
        <p:sp>
          <p:nvSpPr>
            <p:cNvPr id="10" name="Tekstvak 9"/>
            <p:cNvSpPr txBox="1"/>
            <p:nvPr/>
          </p:nvSpPr>
          <p:spPr>
            <a:xfrm>
              <a:off x="3022600" y="5038144"/>
              <a:ext cx="1562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 smtClean="0"/>
            </a:p>
            <a:p>
              <a:pPr algn="ctr"/>
              <a:r>
                <a:rPr lang="nl-BE" sz="1200" dirty="0" smtClean="0"/>
                <a:t>(</a:t>
              </a:r>
              <a:r>
                <a:rPr lang="nl-BE" sz="1200" dirty="0" err="1" smtClean="0"/>
                <a:t>due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to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conditional</a:t>
              </a:r>
              <a:r>
                <a:rPr lang="nl-BE" sz="1200" dirty="0" smtClean="0"/>
                <a:t> love, </a:t>
              </a:r>
              <a:r>
                <a:rPr lang="nl-BE" sz="1200" dirty="0" err="1" smtClean="0"/>
                <a:t>esteem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and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emotinal</a:t>
              </a:r>
              <a:r>
                <a:rPr lang="nl-BE" sz="1200" dirty="0" smtClean="0"/>
                <a:t> security </a:t>
              </a:r>
              <a:r>
                <a:rPr lang="nl-BE" sz="1200" dirty="0" err="1" smtClean="0"/>
                <a:t>by</a:t>
              </a:r>
              <a:r>
                <a:rPr lang="nl-BE" sz="1200" dirty="0" smtClean="0"/>
                <a:t> important </a:t>
              </a:r>
              <a:r>
                <a:rPr lang="nl-BE" sz="1200" dirty="0" err="1" smtClean="0"/>
                <a:t>others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500245" y="4742621"/>
            <a:ext cx="1405255" cy="1838906"/>
            <a:chOff x="4500245" y="4742621"/>
            <a:chExt cx="1405255" cy="1838906"/>
          </a:xfrm>
        </p:grpSpPr>
        <p:sp>
          <p:nvSpPr>
            <p:cNvPr id="11" name="Tekstvak 10"/>
            <p:cNvSpPr txBox="1"/>
            <p:nvPr/>
          </p:nvSpPr>
          <p:spPr>
            <a:xfrm>
              <a:off x="4500245" y="5258088"/>
              <a:ext cx="1405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consciously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</a:p>
          </p:txBody>
        </p:sp>
        <p:cxnSp>
          <p:nvCxnSpPr>
            <p:cNvPr id="22" name="Rechte verbindingslijn met pijl 21"/>
            <p:cNvCxnSpPr>
              <a:endCxn id="11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16600" y="4644598"/>
            <a:ext cx="1549400" cy="1135797"/>
            <a:chOff x="5816600" y="4644598"/>
            <a:chExt cx="1549400" cy="1135797"/>
          </a:xfrm>
        </p:grpSpPr>
        <p:sp>
          <p:nvSpPr>
            <p:cNvPr id="12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7073900" y="4427091"/>
            <a:ext cx="1778000" cy="1077218"/>
            <a:chOff x="7073900" y="4427091"/>
            <a:chExt cx="1778000" cy="1077218"/>
          </a:xfrm>
        </p:grpSpPr>
        <p:sp>
          <p:nvSpPr>
            <p:cNvPr id="14" name="Tekstvak 13"/>
            <p:cNvSpPr txBox="1"/>
            <p:nvPr/>
          </p:nvSpPr>
          <p:spPr>
            <a:xfrm>
              <a:off x="7264400" y="4427091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enjoyable</a:t>
              </a:r>
              <a:r>
                <a:rPr lang="nl-BE" sz="1600" dirty="0" smtClean="0"/>
                <a:t> 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Rechte verbindingslijn met pijl 27"/>
          <p:cNvCxnSpPr/>
          <p:nvPr/>
        </p:nvCxnSpPr>
        <p:spPr>
          <a:xfrm flipH="1">
            <a:off x="2555776" y="242088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2410251" y="1988840"/>
            <a:ext cx="1945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Lower</a:t>
            </a:r>
            <a:r>
              <a:rPr lang="nl-BE" sz="1600" dirty="0" smtClean="0"/>
              <a:t> </a:t>
            </a:r>
            <a:r>
              <a:rPr lang="nl-BE" sz="1600" dirty="0" err="1" smtClean="0"/>
              <a:t>internalisation</a:t>
            </a:r>
            <a:endParaRPr lang="nl-BE" sz="1600" dirty="0"/>
          </a:p>
        </p:txBody>
      </p:sp>
      <p:cxnSp>
        <p:nvCxnSpPr>
          <p:cNvPr id="30" name="Rechte verbindingslijn met pijl 29"/>
          <p:cNvCxnSpPr/>
          <p:nvPr/>
        </p:nvCxnSpPr>
        <p:spPr>
          <a:xfrm>
            <a:off x="4436368" y="2420888"/>
            <a:ext cx="17198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vak 31"/>
          <p:cNvSpPr txBox="1"/>
          <p:nvPr/>
        </p:nvSpPr>
        <p:spPr>
          <a:xfrm>
            <a:off x="4266271" y="1988840"/>
            <a:ext cx="1983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Higher</a:t>
            </a:r>
            <a:r>
              <a:rPr lang="nl-BE" sz="1600" dirty="0" smtClean="0"/>
              <a:t> </a:t>
            </a:r>
            <a:r>
              <a:rPr lang="nl-BE" sz="1600" dirty="0" err="1" smtClean="0"/>
              <a:t>internalisation</a:t>
            </a:r>
            <a:endParaRPr lang="nl-BE" sz="1600" dirty="0"/>
          </a:p>
        </p:txBody>
      </p:sp>
    </p:spTree>
    <p:extLst>
      <p:ext uri="{BB962C8B-B14F-4D97-AF65-F5344CB8AC3E}">
        <p14:creationId xmlns="" xmlns:p14="http://schemas.microsoft.com/office/powerpoint/2010/main" val="138951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-99392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45" y="952182"/>
            <a:ext cx="6807200" cy="391191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74800" y="4991100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3212976"/>
            <a:ext cx="1806105" cy="3231654"/>
            <a:chOff x="-9413" y="3212976"/>
            <a:chExt cx="1806105" cy="3231654"/>
          </a:xfrm>
        </p:grpSpPr>
        <p:sp>
          <p:nvSpPr>
            <p:cNvPr id="13" name="Tekstvak 12"/>
            <p:cNvSpPr txBox="1"/>
            <p:nvPr/>
          </p:nvSpPr>
          <p:spPr>
            <a:xfrm>
              <a:off x="-9413" y="3212976"/>
              <a:ext cx="180610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  <a:p>
              <a:r>
                <a:rPr lang="nl-BE" sz="1400" dirty="0" smtClean="0"/>
                <a:t>(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lack</a:t>
              </a:r>
              <a:r>
                <a:rPr lang="nl-BE" sz="1400" dirty="0" smtClean="0"/>
                <a:t> of interest or 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felt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; </a:t>
              </a:r>
              <a:r>
                <a:rPr lang="nl-BE" sz="1400" dirty="0" err="1" smtClean="0"/>
                <a:t>fostered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by</a:t>
              </a:r>
              <a:r>
                <a:rPr lang="nl-BE" sz="1400" dirty="0" smtClean="0"/>
                <a:t> important </a:t>
              </a:r>
              <a:r>
                <a:rPr lang="nl-BE" sz="1400" dirty="0" err="1" smtClean="0"/>
                <a:t>others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giving</a:t>
              </a:r>
              <a:r>
                <a:rPr lang="nl-BE" sz="1400" dirty="0" smtClean="0"/>
                <a:t> inconsistent responses, </a:t>
              </a:r>
              <a:r>
                <a:rPr lang="nl-BE" sz="1400" dirty="0" err="1" smtClean="0"/>
                <a:t>indicating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punishing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not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placing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value</a:t>
              </a:r>
              <a:r>
                <a:rPr lang="nl-BE" sz="1400" dirty="0" smtClean="0"/>
                <a:t> on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)</a:t>
              </a:r>
            </a:p>
            <a:p>
              <a:endParaRPr lang="nl-BE" sz="1600" dirty="0" smtClean="0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 flipV="1">
              <a:off x="1502755" y="3717032"/>
              <a:ext cx="29393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 flipH="1">
            <a:off x="2667000" y="4535844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3022600" y="4644598"/>
            <a:ext cx="1562100" cy="2209428"/>
            <a:chOff x="3022600" y="4644598"/>
            <a:chExt cx="1562100" cy="2209428"/>
          </a:xfrm>
        </p:grpSpPr>
        <p:sp>
          <p:nvSpPr>
            <p:cNvPr id="10" name="Tekstvak 9"/>
            <p:cNvSpPr txBox="1"/>
            <p:nvPr/>
          </p:nvSpPr>
          <p:spPr>
            <a:xfrm>
              <a:off x="3022600" y="5038144"/>
              <a:ext cx="1562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 smtClean="0"/>
            </a:p>
            <a:p>
              <a:pPr algn="ctr"/>
              <a:r>
                <a:rPr lang="nl-BE" sz="1200" dirty="0" smtClean="0"/>
                <a:t>(</a:t>
              </a:r>
              <a:r>
                <a:rPr lang="nl-BE" sz="1200" dirty="0" err="1" smtClean="0"/>
                <a:t>due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to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conditional</a:t>
              </a:r>
              <a:r>
                <a:rPr lang="nl-BE" sz="1200" dirty="0" smtClean="0"/>
                <a:t> love, </a:t>
              </a:r>
              <a:r>
                <a:rPr lang="nl-BE" sz="1200" dirty="0" err="1" smtClean="0"/>
                <a:t>esteem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and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emotinal</a:t>
              </a:r>
              <a:r>
                <a:rPr lang="nl-BE" sz="1200" dirty="0" smtClean="0"/>
                <a:t> security </a:t>
              </a:r>
              <a:r>
                <a:rPr lang="nl-BE" sz="1200" dirty="0" err="1" smtClean="0"/>
                <a:t>by</a:t>
              </a:r>
              <a:r>
                <a:rPr lang="nl-BE" sz="1200" dirty="0" smtClean="0"/>
                <a:t> important </a:t>
              </a:r>
              <a:r>
                <a:rPr lang="nl-BE" sz="1200" dirty="0" err="1" smtClean="0"/>
                <a:t>others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500245" y="4742621"/>
            <a:ext cx="1405255" cy="1838906"/>
            <a:chOff x="4500245" y="4742621"/>
            <a:chExt cx="1405255" cy="1838906"/>
          </a:xfrm>
        </p:grpSpPr>
        <p:sp>
          <p:nvSpPr>
            <p:cNvPr id="11" name="Tekstvak 10"/>
            <p:cNvSpPr txBox="1"/>
            <p:nvPr/>
          </p:nvSpPr>
          <p:spPr>
            <a:xfrm>
              <a:off x="4500245" y="5258088"/>
              <a:ext cx="1405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consciously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</a:p>
          </p:txBody>
        </p:sp>
        <p:cxnSp>
          <p:nvCxnSpPr>
            <p:cNvPr id="22" name="Rechte verbindingslijn met pijl 21"/>
            <p:cNvCxnSpPr>
              <a:endCxn id="11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16600" y="4644598"/>
            <a:ext cx="1549400" cy="1135797"/>
            <a:chOff x="5816600" y="4644598"/>
            <a:chExt cx="1549400" cy="1135797"/>
          </a:xfrm>
        </p:grpSpPr>
        <p:sp>
          <p:nvSpPr>
            <p:cNvPr id="12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7073900" y="4427091"/>
            <a:ext cx="1778000" cy="1077218"/>
            <a:chOff x="7073900" y="4427091"/>
            <a:chExt cx="1778000" cy="1077218"/>
          </a:xfrm>
        </p:grpSpPr>
        <p:sp>
          <p:nvSpPr>
            <p:cNvPr id="14" name="Tekstvak 13"/>
            <p:cNvSpPr txBox="1"/>
            <p:nvPr/>
          </p:nvSpPr>
          <p:spPr>
            <a:xfrm>
              <a:off x="7264400" y="4427091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enjoyable</a:t>
              </a:r>
              <a:r>
                <a:rPr lang="nl-BE" sz="1600" dirty="0" smtClean="0"/>
                <a:t> 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fgeronde rechthoek 22"/>
          <p:cNvSpPr/>
          <p:nvPr/>
        </p:nvSpPr>
        <p:spPr>
          <a:xfrm>
            <a:off x="899592" y="1196752"/>
            <a:ext cx="7249363" cy="29313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“autonomous </a:t>
            </a:r>
            <a:r>
              <a:rPr lang="en-US" sz="2800" i="1" dirty="0"/>
              <a:t>motivation is associated with more effective </a:t>
            </a:r>
            <a:r>
              <a:rPr lang="en-US" sz="2800" b="1" i="1" u="sng" dirty="0"/>
              <a:t>performance</a:t>
            </a:r>
            <a:r>
              <a:rPr lang="en-US" sz="2800" i="1" dirty="0"/>
              <a:t> on relatively complex tasks, whereas there is either no difference or a short-term advantage for controlled motivation when mundane tasks are involved.” </a:t>
            </a:r>
            <a:endParaRPr lang="nl-BE" sz="28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329006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45" y="952182"/>
            <a:ext cx="6807200" cy="391191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74800" y="4991100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3212976"/>
            <a:ext cx="1806105" cy="3231654"/>
            <a:chOff x="-9413" y="3212976"/>
            <a:chExt cx="1806105" cy="3231654"/>
          </a:xfrm>
        </p:grpSpPr>
        <p:sp>
          <p:nvSpPr>
            <p:cNvPr id="13" name="Tekstvak 12"/>
            <p:cNvSpPr txBox="1"/>
            <p:nvPr/>
          </p:nvSpPr>
          <p:spPr>
            <a:xfrm>
              <a:off x="-9413" y="3212976"/>
              <a:ext cx="180610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  <a:p>
              <a:r>
                <a:rPr lang="nl-BE" sz="1400" dirty="0" smtClean="0"/>
                <a:t>(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lack</a:t>
              </a:r>
              <a:r>
                <a:rPr lang="nl-BE" sz="1400" dirty="0" smtClean="0"/>
                <a:t> of interest or 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felt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; </a:t>
              </a:r>
              <a:r>
                <a:rPr lang="nl-BE" sz="1400" dirty="0" err="1" smtClean="0"/>
                <a:t>fostered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by</a:t>
              </a:r>
              <a:r>
                <a:rPr lang="nl-BE" sz="1400" dirty="0" smtClean="0"/>
                <a:t> important </a:t>
              </a:r>
              <a:r>
                <a:rPr lang="nl-BE" sz="1400" dirty="0" err="1" smtClean="0"/>
                <a:t>others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giving</a:t>
              </a:r>
              <a:r>
                <a:rPr lang="nl-BE" sz="1400" dirty="0" smtClean="0"/>
                <a:t> inconsistent responses, </a:t>
              </a:r>
              <a:r>
                <a:rPr lang="nl-BE" sz="1400" dirty="0" err="1" smtClean="0"/>
                <a:t>indicating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punishing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not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placing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value</a:t>
              </a:r>
              <a:r>
                <a:rPr lang="nl-BE" sz="1400" dirty="0" smtClean="0"/>
                <a:t> on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)</a:t>
              </a:r>
            </a:p>
            <a:p>
              <a:endParaRPr lang="nl-BE" sz="1600" dirty="0" smtClean="0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 flipV="1">
              <a:off x="1502755" y="3717032"/>
              <a:ext cx="29393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 flipH="1">
            <a:off x="2667000" y="4535844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3022600" y="4644598"/>
            <a:ext cx="1562100" cy="2209428"/>
            <a:chOff x="3022600" y="4644598"/>
            <a:chExt cx="1562100" cy="2209428"/>
          </a:xfrm>
        </p:grpSpPr>
        <p:sp>
          <p:nvSpPr>
            <p:cNvPr id="10" name="Tekstvak 9"/>
            <p:cNvSpPr txBox="1"/>
            <p:nvPr/>
          </p:nvSpPr>
          <p:spPr>
            <a:xfrm>
              <a:off x="3022600" y="5038144"/>
              <a:ext cx="1562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 smtClean="0"/>
            </a:p>
            <a:p>
              <a:pPr algn="ctr"/>
              <a:r>
                <a:rPr lang="nl-BE" sz="1200" dirty="0" smtClean="0"/>
                <a:t>(</a:t>
              </a:r>
              <a:r>
                <a:rPr lang="nl-BE" sz="1200" dirty="0" err="1" smtClean="0"/>
                <a:t>due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to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conditional</a:t>
              </a:r>
              <a:r>
                <a:rPr lang="nl-BE" sz="1200" dirty="0" smtClean="0"/>
                <a:t> love, </a:t>
              </a:r>
              <a:r>
                <a:rPr lang="nl-BE" sz="1200" dirty="0" err="1" smtClean="0"/>
                <a:t>esteem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and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emotinal</a:t>
              </a:r>
              <a:r>
                <a:rPr lang="nl-BE" sz="1200" dirty="0" smtClean="0"/>
                <a:t> security </a:t>
              </a:r>
              <a:r>
                <a:rPr lang="nl-BE" sz="1200" dirty="0" err="1" smtClean="0"/>
                <a:t>by</a:t>
              </a:r>
              <a:r>
                <a:rPr lang="nl-BE" sz="1200" dirty="0" smtClean="0"/>
                <a:t> important </a:t>
              </a:r>
              <a:r>
                <a:rPr lang="nl-BE" sz="1200" dirty="0" err="1" smtClean="0"/>
                <a:t>others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500245" y="4742621"/>
            <a:ext cx="1405255" cy="1838906"/>
            <a:chOff x="4500245" y="4742621"/>
            <a:chExt cx="1405255" cy="1838906"/>
          </a:xfrm>
        </p:grpSpPr>
        <p:sp>
          <p:nvSpPr>
            <p:cNvPr id="11" name="Tekstvak 10"/>
            <p:cNvSpPr txBox="1"/>
            <p:nvPr/>
          </p:nvSpPr>
          <p:spPr>
            <a:xfrm>
              <a:off x="4500245" y="5258088"/>
              <a:ext cx="1405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consciously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</a:p>
          </p:txBody>
        </p:sp>
        <p:cxnSp>
          <p:nvCxnSpPr>
            <p:cNvPr id="22" name="Rechte verbindingslijn met pijl 21"/>
            <p:cNvCxnSpPr>
              <a:endCxn id="11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16600" y="4644598"/>
            <a:ext cx="1549400" cy="1135797"/>
            <a:chOff x="5816600" y="4644598"/>
            <a:chExt cx="1549400" cy="1135797"/>
          </a:xfrm>
        </p:grpSpPr>
        <p:sp>
          <p:nvSpPr>
            <p:cNvPr id="12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7073900" y="4427091"/>
            <a:ext cx="1778000" cy="1077218"/>
            <a:chOff x="7073900" y="4427091"/>
            <a:chExt cx="1778000" cy="1077218"/>
          </a:xfrm>
        </p:grpSpPr>
        <p:sp>
          <p:nvSpPr>
            <p:cNvPr id="14" name="Tekstvak 13"/>
            <p:cNvSpPr txBox="1"/>
            <p:nvPr/>
          </p:nvSpPr>
          <p:spPr>
            <a:xfrm>
              <a:off x="7264400" y="4427091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enjoyable</a:t>
              </a:r>
              <a:r>
                <a:rPr lang="nl-BE" sz="1600" dirty="0" smtClean="0"/>
                <a:t> 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lkvormige toelichting 22"/>
          <p:cNvSpPr/>
          <p:nvPr/>
        </p:nvSpPr>
        <p:spPr>
          <a:xfrm>
            <a:off x="101599" y="1803737"/>
            <a:ext cx="4297045" cy="2694007"/>
          </a:xfrm>
          <a:prstGeom prst="cloudCallout">
            <a:avLst>
              <a:gd name="adj1" fmla="val 20963"/>
              <a:gd name="adj2" fmla="val 704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Student studies </a:t>
            </a:r>
            <a:r>
              <a:rPr lang="nl-BE" dirty="0" err="1" smtClean="0"/>
              <a:t>statistics</a:t>
            </a:r>
            <a:r>
              <a:rPr lang="nl-BE" dirty="0" smtClean="0"/>
              <a:t> for </a:t>
            </a:r>
            <a:r>
              <a:rPr lang="nl-BE" dirty="0" err="1" smtClean="0"/>
              <a:t>reward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 smtClean="0"/>
              <a:t>parents</a:t>
            </a:r>
            <a:r>
              <a:rPr lang="nl-BE" dirty="0" smtClean="0"/>
              <a:t> or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avoid</a:t>
            </a:r>
            <a:r>
              <a:rPr lang="nl-BE" dirty="0" smtClean="0"/>
              <a:t> feeling </a:t>
            </a:r>
            <a:r>
              <a:rPr lang="nl-BE" dirty="0" err="1" smtClean="0"/>
              <a:t>ashamed</a:t>
            </a:r>
            <a:endParaRPr lang="nl-BE" dirty="0"/>
          </a:p>
        </p:txBody>
      </p:sp>
      <p:sp>
        <p:nvSpPr>
          <p:cNvPr id="25" name="Wolkvormige toelichting 24"/>
          <p:cNvSpPr/>
          <p:nvPr/>
        </p:nvSpPr>
        <p:spPr>
          <a:xfrm>
            <a:off x="3994150" y="1841837"/>
            <a:ext cx="4464050" cy="2694007"/>
          </a:xfrm>
          <a:prstGeom prst="cloudCallout">
            <a:avLst>
              <a:gd name="adj1" fmla="val -14844"/>
              <a:gd name="adj2" fmla="val 6085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Student studies </a:t>
            </a:r>
            <a:r>
              <a:rPr lang="nl-BE" dirty="0" err="1" smtClean="0"/>
              <a:t>statistics</a:t>
            </a:r>
            <a:r>
              <a:rPr lang="nl-BE" dirty="0" smtClean="0"/>
              <a:t> </a:t>
            </a:r>
            <a:r>
              <a:rPr lang="nl-BE" dirty="0" err="1" smtClean="0"/>
              <a:t>because</a:t>
            </a:r>
            <a:r>
              <a:rPr lang="nl-BE" dirty="0" smtClean="0"/>
              <a:t>  he/</a:t>
            </a:r>
            <a:r>
              <a:rPr lang="nl-BE" dirty="0" err="1" smtClean="0"/>
              <a:t>she</a:t>
            </a:r>
            <a:r>
              <a:rPr lang="nl-BE" dirty="0" smtClean="0"/>
              <a:t> </a:t>
            </a:r>
            <a:r>
              <a:rPr lang="nl-BE" dirty="0" err="1" smtClean="0"/>
              <a:t>sees</a:t>
            </a:r>
            <a:r>
              <a:rPr lang="nl-BE" dirty="0" smtClean="0"/>
              <a:t> the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nl-BE" dirty="0" err="1" smtClean="0"/>
              <a:t>it</a:t>
            </a:r>
            <a:r>
              <a:rPr lang="nl-BE" dirty="0" smtClean="0"/>
              <a:t> for the </a:t>
            </a:r>
            <a:r>
              <a:rPr lang="nl-BE" dirty="0" err="1" smtClean="0"/>
              <a:t>intrinsically</a:t>
            </a:r>
            <a:r>
              <a:rPr lang="nl-BE" dirty="0" smtClean="0"/>
              <a:t> </a:t>
            </a:r>
            <a:r>
              <a:rPr lang="nl-BE" dirty="0" err="1" smtClean="0"/>
              <a:t>valued</a:t>
            </a:r>
            <a:r>
              <a:rPr lang="nl-BE" dirty="0" smtClean="0"/>
              <a:t> </a:t>
            </a:r>
            <a:r>
              <a:rPr lang="nl-BE" dirty="0" err="1"/>
              <a:t>activity</a:t>
            </a:r>
            <a:r>
              <a:rPr lang="nl-BE" dirty="0"/>
              <a:t> of </a:t>
            </a:r>
            <a:r>
              <a:rPr lang="nl-BE" dirty="0" err="1"/>
              <a:t>empirical</a:t>
            </a:r>
            <a:r>
              <a:rPr lang="nl-BE" dirty="0"/>
              <a:t> </a:t>
            </a:r>
            <a:r>
              <a:rPr lang="nl-BE" dirty="0" err="1"/>
              <a:t>psychology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congruent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who</a:t>
            </a:r>
            <a:r>
              <a:rPr lang="nl-BE" dirty="0"/>
              <a:t> he/</a:t>
            </a:r>
            <a:r>
              <a:rPr lang="nl-BE" dirty="0" err="1"/>
              <a:t>she</a:t>
            </a:r>
            <a:r>
              <a:rPr lang="nl-BE" dirty="0"/>
              <a:t> is</a:t>
            </a:r>
          </a:p>
        </p:txBody>
      </p:sp>
    </p:spTree>
    <p:extLst>
      <p:ext uri="{BB962C8B-B14F-4D97-AF65-F5344CB8AC3E}">
        <p14:creationId xmlns="" xmlns:p14="http://schemas.microsoft.com/office/powerpoint/2010/main" val="49553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  <p:sp>
        <p:nvSpPr>
          <p:cNvPr id="25" name="Nadpis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4004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45" y="952182"/>
            <a:ext cx="6807200" cy="391191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74800" y="4991100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3212976"/>
            <a:ext cx="1806105" cy="3231654"/>
            <a:chOff x="-9413" y="3212976"/>
            <a:chExt cx="1806105" cy="3231654"/>
          </a:xfrm>
        </p:grpSpPr>
        <p:sp>
          <p:nvSpPr>
            <p:cNvPr id="13" name="Tekstvak 12"/>
            <p:cNvSpPr txBox="1"/>
            <p:nvPr/>
          </p:nvSpPr>
          <p:spPr>
            <a:xfrm>
              <a:off x="-9413" y="3212976"/>
              <a:ext cx="180610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  <a:p>
              <a:r>
                <a:rPr lang="nl-BE" sz="1400" dirty="0" smtClean="0"/>
                <a:t>(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lack</a:t>
              </a:r>
              <a:r>
                <a:rPr lang="nl-BE" sz="1400" dirty="0" smtClean="0"/>
                <a:t> of interest or 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felt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; </a:t>
              </a:r>
              <a:r>
                <a:rPr lang="nl-BE" sz="1400" dirty="0" err="1" smtClean="0"/>
                <a:t>fostered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by</a:t>
              </a:r>
              <a:r>
                <a:rPr lang="nl-BE" sz="1400" dirty="0" smtClean="0"/>
                <a:t> important </a:t>
              </a:r>
              <a:r>
                <a:rPr lang="nl-BE" sz="1400" dirty="0" err="1" smtClean="0"/>
                <a:t>others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giving</a:t>
              </a:r>
              <a:r>
                <a:rPr lang="nl-BE" sz="1400" dirty="0" smtClean="0"/>
                <a:t> inconsistent responses, </a:t>
              </a:r>
              <a:r>
                <a:rPr lang="nl-BE" sz="1400" dirty="0" err="1" smtClean="0"/>
                <a:t>indicating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punishing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not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placing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value</a:t>
              </a:r>
              <a:r>
                <a:rPr lang="nl-BE" sz="1400" dirty="0" smtClean="0"/>
                <a:t> on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)</a:t>
              </a:r>
            </a:p>
            <a:p>
              <a:endParaRPr lang="nl-BE" sz="1600" dirty="0" smtClean="0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 flipV="1">
              <a:off x="1502755" y="3717032"/>
              <a:ext cx="29393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 flipH="1">
            <a:off x="2667000" y="4535844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3022600" y="4644598"/>
            <a:ext cx="1562100" cy="2209428"/>
            <a:chOff x="3022600" y="4644598"/>
            <a:chExt cx="1562100" cy="2209428"/>
          </a:xfrm>
        </p:grpSpPr>
        <p:sp>
          <p:nvSpPr>
            <p:cNvPr id="10" name="Tekstvak 9"/>
            <p:cNvSpPr txBox="1"/>
            <p:nvPr/>
          </p:nvSpPr>
          <p:spPr>
            <a:xfrm>
              <a:off x="3022600" y="5038144"/>
              <a:ext cx="1562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 smtClean="0"/>
            </a:p>
            <a:p>
              <a:pPr algn="ctr"/>
              <a:r>
                <a:rPr lang="nl-BE" sz="1200" dirty="0" smtClean="0"/>
                <a:t>(</a:t>
              </a:r>
              <a:r>
                <a:rPr lang="nl-BE" sz="1200" dirty="0" err="1" smtClean="0"/>
                <a:t>due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to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conditional</a:t>
              </a:r>
              <a:r>
                <a:rPr lang="nl-BE" sz="1200" dirty="0" smtClean="0"/>
                <a:t> love, </a:t>
              </a:r>
              <a:r>
                <a:rPr lang="nl-BE" sz="1200" dirty="0" err="1" smtClean="0"/>
                <a:t>esteem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and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emotional</a:t>
              </a:r>
              <a:r>
                <a:rPr lang="nl-BE" sz="1200" dirty="0" smtClean="0"/>
                <a:t> security </a:t>
              </a:r>
              <a:r>
                <a:rPr lang="nl-BE" sz="1200" dirty="0" err="1" smtClean="0"/>
                <a:t>by</a:t>
              </a:r>
              <a:r>
                <a:rPr lang="nl-BE" sz="1200" dirty="0" smtClean="0"/>
                <a:t> important </a:t>
              </a:r>
              <a:r>
                <a:rPr lang="nl-BE" sz="1200" dirty="0" err="1" smtClean="0"/>
                <a:t>others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500245" y="4742621"/>
            <a:ext cx="1405255" cy="1838906"/>
            <a:chOff x="4500245" y="4742621"/>
            <a:chExt cx="1405255" cy="1838906"/>
          </a:xfrm>
        </p:grpSpPr>
        <p:sp>
          <p:nvSpPr>
            <p:cNvPr id="11" name="Tekstvak 10"/>
            <p:cNvSpPr txBox="1"/>
            <p:nvPr/>
          </p:nvSpPr>
          <p:spPr>
            <a:xfrm>
              <a:off x="4500245" y="5258088"/>
              <a:ext cx="1405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consciously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</a:p>
          </p:txBody>
        </p:sp>
        <p:cxnSp>
          <p:nvCxnSpPr>
            <p:cNvPr id="22" name="Rechte verbindingslijn met pijl 21"/>
            <p:cNvCxnSpPr>
              <a:endCxn id="11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16600" y="4644598"/>
            <a:ext cx="1549400" cy="1135797"/>
            <a:chOff x="5816600" y="4644598"/>
            <a:chExt cx="1549400" cy="1135797"/>
          </a:xfrm>
        </p:grpSpPr>
        <p:sp>
          <p:nvSpPr>
            <p:cNvPr id="12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7073900" y="4427091"/>
            <a:ext cx="1778000" cy="1077218"/>
            <a:chOff x="7073900" y="4427091"/>
            <a:chExt cx="1778000" cy="1077218"/>
          </a:xfrm>
        </p:grpSpPr>
        <p:sp>
          <p:nvSpPr>
            <p:cNvPr id="14" name="Tekstvak 13"/>
            <p:cNvSpPr txBox="1"/>
            <p:nvPr/>
          </p:nvSpPr>
          <p:spPr>
            <a:xfrm>
              <a:off x="7264400" y="4427091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enjoyable</a:t>
              </a:r>
              <a:r>
                <a:rPr lang="nl-BE" sz="1600" dirty="0" smtClean="0"/>
                <a:t> 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hoek 22"/>
          <p:cNvSpPr/>
          <p:nvPr/>
        </p:nvSpPr>
        <p:spPr>
          <a:xfrm>
            <a:off x="1835696" y="4779250"/>
            <a:ext cx="1186904" cy="1558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oelichting met afgeronde rechthoek 24"/>
          <p:cNvSpPr/>
          <p:nvPr/>
        </p:nvSpPr>
        <p:spPr>
          <a:xfrm>
            <a:off x="4371019" y="1025238"/>
            <a:ext cx="3800326" cy="3401853"/>
          </a:xfrm>
          <a:prstGeom prst="wedgeRoundRectCallout">
            <a:avLst>
              <a:gd name="adj1" fmla="val -78580"/>
              <a:gd name="adj2" fmla="val 601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The </a:t>
            </a:r>
            <a:r>
              <a:rPr lang="nl-BE" dirty="0" err="1" smtClean="0"/>
              <a:t>problem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external</a:t>
            </a:r>
            <a:r>
              <a:rPr lang="nl-BE" dirty="0" smtClean="0"/>
              <a:t> </a:t>
            </a:r>
            <a:r>
              <a:rPr lang="nl-BE" dirty="0" err="1" smtClean="0"/>
              <a:t>regulation</a:t>
            </a:r>
            <a:r>
              <a:rPr lang="nl-BE" dirty="0" smtClean="0"/>
              <a:t> is </a:t>
            </a:r>
            <a:r>
              <a:rPr lang="nl-BE" dirty="0" err="1" smtClean="0"/>
              <a:t>one</a:t>
            </a:r>
            <a:r>
              <a:rPr lang="nl-BE" dirty="0" smtClean="0"/>
              <a:t> of maintenance </a:t>
            </a:r>
            <a:r>
              <a:rPr lang="nl-BE" dirty="0" err="1" smtClean="0"/>
              <a:t>and</a:t>
            </a:r>
            <a:r>
              <a:rPr lang="nl-BE" dirty="0" smtClean="0"/>
              <a:t> transfer: </a:t>
            </a:r>
            <a:r>
              <a:rPr lang="nl-BE" dirty="0" err="1" smtClean="0"/>
              <a:t>it</a:t>
            </a:r>
            <a:r>
              <a:rPr lang="nl-BE" dirty="0" smtClean="0"/>
              <a:t> counteracts</a:t>
            </a:r>
          </a:p>
          <a:p>
            <a:pPr algn="ctr"/>
            <a:r>
              <a:rPr lang="nl-BE" dirty="0" err="1"/>
              <a:t>g</a:t>
            </a:r>
            <a:r>
              <a:rPr lang="nl-BE" dirty="0" err="1" smtClean="0"/>
              <a:t>reater</a:t>
            </a:r>
            <a:r>
              <a:rPr lang="nl-BE" dirty="0" smtClean="0"/>
              <a:t> </a:t>
            </a:r>
            <a:r>
              <a:rPr lang="nl-BE" dirty="0" err="1" smtClean="0"/>
              <a:t>internalisation</a:t>
            </a:r>
            <a:r>
              <a:rPr lang="nl-BE" dirty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means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the </a:t>
            </a:r>
            <a:r>
              <a:rPr lang="nl-BE" dirty="0" err="1" smtClean="0"/>
              <a:t>reward</a:t>
            </a:r>
            <a:r>
              <a:rPr lang="nl-BE" dirty="0" smtClean="0"/>
              <a:t> or </a:t>
            </a:r>
            <a:r>
              <a:rPr lang="nl-BE" dirty="0" err="1" smtClean="0"/>
              <a:t>punishment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there</a:t>
            </a:r>
            <a:r>
              <a:rPr lang="nl-BE" dirty="0" smtClean="0"/>
              <a:t>, we are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likely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sustain</a:t>
            </a:r>
            <a:r>
              <a:rPr lang="nl-BE" dirty="0" smtClean="0"/>
              <a:t> the </a:t>
            </a:r>
            <a:r>
              <a:rPr lang="nl-BE" dirty="0" err="1" smtClean="0"/>
              <a:t>behaviour</a:t>
            </a:r>
            <a:r>
              <a:rPr lang="nl-BE" dirty="0" smtClean="0"/>
              <a:t> nor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apply</a:t>
            </a:r>
            <a:r>
              <a:rPr lang="nl-BE" dirty="0" smtClean="0"/>
              <a:t> in </a:t>
            </a:r>
            <a:r>
              <a:rPr lang="nl-BE" dirty="0" err="1" smtClean="0"/>
              <a:t>it</a:t>
            </a:r>
            <a:r>
              <a:rPr lang="nl-BE" dirty="0" smtClean="0"/>
              <a:t> new </a:t>
            </a:r>
            <a:r>
              <a:rPr lang="nl-BE" dirty="0" err="1" smtClean="0"/>
              <a:t>situations</a:t>
            </a:r>
            <a:r>
              <a:rPr lang="nl-BE" dirty="0" smtClean="0"/>
              <a:t>.</a:t>
            </a:r>
          </a:p>
          <a:p>
            <a:pPr algn="ctr"/>
            <a:endParaRPr lang="nl-BE" sz="1400" dirty="0" smtClean="0"/>
          </a:p>
          <a:p>
            <a:pPr algn="ctr"/>
            <a:r>
              <a:rPr lang="nl-BE" sz="1400" dirty="0" smtClean="0"/>
              <a:t>(</a:t>
            </a:r>
            <a:r>
              <a:rPr lang="nl-BE" sz="1400" dirty="0" err="1" smtClean="0"/>
              <a:t>Handbook</a:t>
            </a:r>
            <a:r>
              <a:rPr lang="nl-BE" sz="1400" dirty="0" smtClean="0"/>
              <a:t> of </a:t>
            </a:r>
            <a:r>
              <a:rPr lang="nl-BE" sz="1400" dirty="0" err="1" smtClean="0"/>
              <a:t>self</a:t>
            </a:r>
            <a:r>
              <a:rPr lang="nl-BE" sz="1400" dirty="0" smtClean="0"/>
              <a:t> </a:t>
            </a:r>
            <a:r>
              <a:rPr lang="nl-BE" sz="1400" dirty="0" err="1" smtClean="0"/>
              <a:t>and</a:t>
            </a:r>
            <a:r>
              <a:rPr lang="nl-BE" sz="1400" dirty="0" smtClean="0"/>
              <a:t> </a:t>
            </a:r>
            <a:r>
              <a:rPr lang="nl-BE" sz="1400" dirty="0" err="1" smtClean="0"/>
              <a:t>identity</a:t>
            </a:r>
            <a:r>
              <a:rPr lang="nl-BE" sz="1400" dirty="0" smtClean="0"/>
              <a:t>, </a:t>
            </a:r>
            <a:r>
              <a:rPr lang="nl-BE" sz="1400" dirty="0" err="1" smtClean="0"/>
              <a:t>ch</a:t>
            </a:r>
            <a:r>
              <a:rPr lang="nl-BE" sz="1400" dirty="0" smtClean="0"/>
              <a:t>. 11)</a:t>
            </a:r>
            <a:endParaRPr lang="nl-BE" sz="1400" dirty="0"/>
          </a:p>
        </p:txBody>
      </p:sp>
    </p:spTree>
    <p:extLst>
      <p:ext uri="{BB962C8B-B14F-4D97-AF65-F5344CB8AC3E}">
        <p14:creationId xmlns="" xmlns:p14="http://schemas.microsoft.com/office/powerpoint/2010/main" val="1480277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3225800" y="6028094"/>
            <a:ext cx="2895600" cy="365125"/>
          </a:xfrm>
        </p:spPr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2" name="Afbeelding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645" y="623926"/>
            <a:ext cx="6807200" cy="3911918"/>
          </a:xfrm>
          <a:prstGeom prst="rect">
            <a:avLst/>
          </a:prstGeom>
        </p:spPr>
      </p:pic>
      <p:sp>
        <p:nvSpPr>
          <p:cNvPr id="13" name="Tekstvak 8"/>
          <p:cNvSpPr txBox="1"/>
          <p:nvPr/>
        </p:nvSpPr>
        <p:spPr>
          <a:xfrm>
            <a:off x="1676400" y="4662844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2" name="Groep 2"/>
          <p:cNvGrpSpPr/>
          <p:nvPr/>
        </p:nvGrpSpPr>
        <p:grpSpPr>
          <a:xfrm>
            <a:off x="203200" y="4098835"/>
            <a:ext cx="1587500" cy="1294725"/>
            <a:chOff x="101600" y="4427091"/>
            <a:chExt cx="1587500" cy="1294725"/>
          </a:xfrm>
        </p:grpSpPr>
        <p:sp>
          <p:nvSpPr>
            <p:cNvPr id="15" name="Tekstvak 12"/>
            <p:cNvSpPr txBox="1"/>
            <p:nvPr/>
          </p:nvSpPr>
          <p:spPr>
            <a:xfrm>
              <a:off x="101600" y="4644598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>
              <a:off x="1295400" y="4427091"/>
              <a:ext cx="279400" cy="2175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Rechte verbindingslijn met pijl 17"/>
          <p:cNvCxnSpPr/>
          <p:nvPr/>
        </p:nvCxnSpPr>
        <p:spPr>
          <a:xfrm flipH="1">
            <a:off x="2768600" y="4207588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ep 5"/>
          <p:cNvGrpSpPr/>
          <p:nvPr/>
        </p:nvGrpSpPr>
        <p:grpSpPr>
          <a:xfrm>
            <a:off x="3124200" y="4316342"/>
            <a:ext cx="1562100" cy="1936641"/>
            <a:chOff x="3022600" y="4644598"/>
            <a:chExt cx="1562100" cy="1936641"/>
          </a:xfrm>
        </p:grpSpPr>
        <p:sp>
          <p:nvSpPr>
            <p:cNvPr id="19" name="Tekstvak 9"/>
            <p:cNvSpPr txBox="1"/>
            <p:nvPr/>
          </p:nvSpPr>
          <p:spPr>
            <a:xfrm>
              <a:off x="3022600" y="5257800"/>
              <a:ext cx="1562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5386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6"/>
          <p:cNvGrpSpPr/>
          <p:nvPr/>
        </p:nvGrpSpPr>
        <p:grpSpPr>
          <a:xfrm>
            <a:off x="4601845" y="4414365"/>
            <a:ext cx="1405255" cy="1346464"/>
            <a:chOff x="4500245" y="4742621"/>
            <a:chExt cx="1405255" cy="1346464"/>
          </a:xfrm>
        </p:grpSpPr>
        <p:sp>
          <p:nvSpPr>
            <p:cNvPr id="22" name="Tekstvak 10"/>
            <p:cNvSpPr txBox="1"/>
            <p:nvPr/>
          </p:nvSpPr>
          <p:spPr>
            <a:xfrm>
              <a:off x="4500245" y="5258088"/>
              <a:ext cx="14052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  <a:endParaRPr lang="nl-BE" sz="1600" dirty="0"/>
            </a:p>
          </p:txBody>
        </p:sp>
        <p:cxnSp>
          <p:nvCxnSpPr>
            <p:cNvPr id="23" name="Rechte verbindingslijn met pijl 21"/>
            <p:cNvCxnSpPr>
              <a:endCxn id="22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ep 7"/>
          <p:cNvGrpSpPr/>
          <p:nvPr/>
        </p:nvGrpSpPr>
        <p:grpSpPr>
          <a:xfrm>
            <a:off x="5918200" y="4316342"/>
            <a:ext cx="1549400" cy="1135797"/>
            <a:chOff x="5816600" y="4644598"/>
            <a:chExt cx="1549400" cy="1135797"/>
          </a:xfrm>
        </p:grpSpPr>
        <p:sp>
          <p:nvSpPr>
            <p:cNvPr id="25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smtClean="0">
                  <a:solidFill>
                    <a:srgbClr val="C00000"/>
                  </a:solidFill>
                </a:rPr>
                <a:t>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6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14"/>
          <p:cNvGrpSpPr/>
          <p:nvPr/>
        </p:nvGrpSpPr>
        <p:grpSpPr>
          <a:xfrm>
            <a:off x="7175500" y="4098835"/>
            <a:ext cx="1778000" cy="1200329"/>
            <a:chOff x="7073900" y="4427091"/>
            <a:chExt cx="1778000" cy="1200329"/>
          </a:xfrm>
        </p:grpSpPr>
        <p:sp>
          <p:nvSpPr>
            <p:cNvPr id="28" name="Tekstvak 13"/>
            <p:cNvSpPr txBox="1"/>
            <p:nvPr/>
          </p:nvSpPr>
          <p:spPr>
            <a:xfrm>
              <a:off x="7264400" y="4427091"/>
              <a:ext cx="1587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2400" dirty="0" err="1" smtClean="0">
                  <a:solidFill>
                    <a:srgbClr val="C00000"/>
                  </a:solidFill>
                </a:rPr>
                <a:t>enjoyable</a:t>
              </a:r>
              <a:r>
                <a:rPr lang="nl-BE" sz="1600" dirty="0" smtClean="0">
                  <a:solidFill>
                    <a:srgbClr val="C00000"/>
                  </a:solidFill>
                </a:rPr>
                <a:t> </a:t>
              </a:r>
              <a:r>
                <a:rPr lang="nl-BE" sz="1600" dirty="0" smtClean="0"/>
                <a:t>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9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fgeronde rechthoek 16"/>
          <p:cNvSpPr/>
          <p:nvPr/>
        </p:nvSpPr>
        <p:spPr>
          <a:xfrm>
            <a:off x="2086248" y="2048935"/>
            <a:ext cx="6867252" cy="39003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smtClean="0">
                <a:solidFill>
                  <a:schemeClr val="bg1"/>
                </a:solidFill>
              </a:rPr>
              <a:t>A supportive </a:t>
            </a:r>
            <a:r>
              <a:rPr lang="en-US" sz="2700" dirty="0">
                <a:solidFill>
                  <a:schemeClr val="bg1"/>
                </a:solidFill>
              </a:rPr>
              <a:t>environment for the foundations of the intrinsic </a:t>
            </a:r>
            <a:r>
              <a:rPr lang="en-US" sz="2700" dirty="0" smtClean="0">
                <a:solidFill>
                  <a:schemeClr val="bg1"/>
                </a:solidFill>
              </a:rPr>
              <a:t>motivation offers:</a:t>
            </a:r>
            <a:endParaRPr lang="en-US" sz="2700" dirty="0">
              <a:solidFill>
                <a:schemeClr val="bg1"/>
              </a:solidFill>
            </a:endParaRPr>
          </a:p>
          <a:p>
            <a:pPr lvl="1"/>
            <a:r>
              <a:rPr lang="en-US" sz="2700" dirty="0" smtClean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Autonomy</a:t>
            </a:r>
            <a:r>
              <a:rPr lang="en-US" sz="2700" dirty="0" smtClean="0">
                <a:solidFill>
                  <a:schemeClr val="bg1"/>
                </a:solidFill>
              </a:rPr>
              <a:t> (I </a:t>
            </a:r>
            <a:r>
              <a:rPr lang="en-US" sz="2700" dirty="0">
                <a:solidFill>
                  <a:schemeClr val="bg1"/>
                </a:solidFill>
              </a:rPr>
              <a:t>can do the things in the way I like), </a:t>
            </a:r>
          </a:p>
          <a:p>
            <a:pPr lvl="1"/>
            <a:r>
              <a:rPr lang="en-US" sz="2700" dirty="0" smtClean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Mastery </a:t>
            </a:r>
            <a:r>
              <a:rPr lang="en-US" sz="2700" dirty="0" smtClean="0">
                <a:solidFill>
                  <a:schemeClr val="bg1"/>
                </a:solidFill>
              </a:rPr>
              <a:t>(I </a:t>
            </a:r>
            <a:r>
              <a:rPr lang="en-US" sz="2700" dirty="0">
                <a:solidFill>
                  <a:schemeClr val="bg1"/>
                </a:solidFill>
              </a:rPr>
              <a:t>can do things properly) </a:t>
            </a:r>
          </a:p>
          <a:p>
            <a:pPr lvl="1"/>
            <a:r>
              <a:rPr lang="en-US" sz="2700" dirty="0" smtClean="0">
                <a:solidFill>
                  <a:schemeClr val="bg1"/>
                </a:solidFill>
              </a:rPr>
              <a:t>- </a:t>
            </a:r>
            <a:r>
              <a:rPr lang="en-US" sz="2700" b="1" dirty="0" smtClean="0">
                <a:solidFill>
                  <a:schemeClr val="bg1"/>
                </a:solidFill>
              </a:rPr>
              <a:t>Relatedness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(purpose, it is good for others, I am able to do things for others). </a:t>
            </a:r>
          </a:p>
        </p:txBody>
      </p:sp>
    </p:spTree>
    <p:extLst>
      <p:ext uri="{BB962C8B-B14F-4D97-AF65-F5344CB8AC3E}">
        <p14:creationId xmlns="" xmlns:p14="http://schemas.microsoft.com/office/powerpoint/2010/main" val="220167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motivation-2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045" y="952182"/>
            <a:ext cx="6807200" cy="3911918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574800" y="4991100"/>
            <a:ext cx="1562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/>
              <a:t>Do </a:t>
            </a:r>
            <a:r>
              <a:rPr lang="nl-BE" sz="1600" dirty="0" err="1" smtClean="0"/>
              <a:t>it</a:t>
            </a:r>
            <a:r>
              <a:rPr lang="nl-BE" sz="1600" dirty="0" smtClean="0"/>
              <a:t> for </a:t>
            </a:r>
            <a:r>
              <a:rPr lang="nl-BE" sz="1600" dirty="0" err="1" smtClean="0"/>
              <a:t>external</a:t>
            </a:r>
            <a:r>
              <a:rPr lang="nl-BE" sz="1600" dirty="0" smtClean="0"/>
              <a:t> </a:t>
            </a:r>
          </a:p>
          <a:p>
            <a:pPr algn="ctr"/>
            <a:r>
              <a:rPr lang="nl-BE" sz="1600" dirty="0" err="1" smtClean="0"/>
              <a:t>punishment</a:t>
            </a:r>
            <a:r>
              <a:rPr lang="nl-BE" sz="1600" dirty="0" smtClean="0"/>
              <a:t> /</a:t>
            </a:r>
            <a:r>
              <a:rPr lang="nl-BE" sz="1600" dirty="0" err="1" smtClean="0"/>
              <a:t>reward</a:t>
            </a:r>
            <a:endParaRPr lang="nl-BE" sz="1600" dirty="0"/>
          </a:p>
        </p:txBody>
      </p:sp>
      <p:grpSp>
        <p:nvGrpSpPr>
          <p:cNvPr id="3" name="Groep 2"/>
          <p:cNvGrpSpPr/>
          <p:nvPr/>
        </p:nvGrpSpPr>
        <p:grpSpPr>
          <a:xfrm>
            <a:off x="-36512" y="3212976"/>
            <a:ext cx="1806105" cy="3231654"/>
            <a:chOff x="-9413" y="3212976"/>
            <a:chExt cx="1806105" cy="3231654"/>
          </a:xfrm>
        </p:grpSpPr>
        <p:sp>
          <p:nvSpPr>
            <p:cNvPr id="13" name="Tekstvak 12"/>
            <p:cNvSpPr txBox="1"/>
            <p:nvPr/>
          </p:nvSpPr>
          <p:spPr>
            <a:xfrm>
              <a:off x="-9413" y="3212976"/>
              <a:ext cx="180610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err="1" smtClean="0"/>
                <a:t>Don’t</a:t>
              </a:r>
              <a:r>
                <a:rPr lang="nl-BE" sz="1600" dirty="0" smtClean="0"/>
                <a:t> do </a:t>
              </a:r>
              <a:r>
                <a:rPr lang="nl-BE" sz="1600" dirty="0" err="1" smtClean="0"/>
                <a:t>it</a:t>
              </a:r>
              <a:r>
                <a:rPr lang="nl-BE" sz="1600" dirty="0"/>
                <a:t> </a:t>
              </a:r>
              <a:r>
                <a:rPr lang="nl-BE" sz="1600" dirty="0" smtClean="0"/>
                <a:t>or on automatic pilot / zombie mode</a:t>
              </a:r>
            </a:p>
            <a:p>
              <a:r>
                <a:rPr lang="nl-BE" sz="1400" dirty="0" smtClean="0"/>
                <a:t>(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lack</a:t>
              </a:r>
              <a:r>
                <a:rPr lang="nl-BE" sz="1400" dirty="0" smtClean="0"/>
                <a:t> of interest or </a:t>
              </a:r>
              <a:r>
                <a:rPr lang="nl-BE" sz="1400" dirty="0" err="1" smtClean="0"/>
                <a:t>due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to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felt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; </a:t>
              </a:r>
              <a:r>
                <a:rPr lang="nl-BE" sz="1400" dirty="0" err="1" smtClean="0"/>
                <a:t>fostered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by</a:t>
              </a:r>
              <a:r>
                <a:rPr lang="nl-BE" sz="1400" dirty="0" smtClean="0"/>
                <a:t> important </a:t>
              </a:r>
              <a:r>
                <a:rPr lang="nl-BE" sz="1400" dirty="0" err="1" smtClean="0"/>
                <a:t>others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giving</a:t>
              </a:r>
              <a:r>
                <a:rPr lang="nl-BE" sz="1400" dirty="0" smtClean="0"/>
                <a:t> inconsistent responses, </a:t>
              </a:r>
              <a:r>
                <a:rPr lang="nl-BE" sz="1400" dirty="0" err="1" smtClean="0"/>
                <a:t>indicating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incompetence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punishing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, </a:t>
              </a:r>
              <a:r>
                <a:rPr lang="nl-BE" sz="1400" dirty="0" err="1" smtClean="0"/>
                <a:t>not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placing</a:t>
              </a:r>
              <a:r>
                <a:rPr lang="nl-BE" sz="1400" dirty="0" smtClean="0"/>
                <a:t> </a:t>
              </a:r>
              <a:r>
                <a:rPr lang="nl-BE" sz="1400" dirty="0" err="1" smtClean="0"/>
                <a:t>value</a:t>
              </a:r>
              <a:r>
                <a:rPr lang="nl-BE" sz="1400" dirty="0" smtClean="0"/>
                <a:t> on </a:t>
              </a:r>
              <a:r>
                <a:rPr lang="nl-BE" sz="1400" dirty="0" err="1" smtClean="0"/>
                <a:t>it</a:t>
              </a:r>
              <a:r>
                <a:rPr lang="nl-BE" sz="1400" dirty="0" smtClean="0"/>
                <a:t>)</a:t>
              </a:r>
            </a:p>
            <a:p>
              <a:endParaRPr lang="nl-BE" sz="1600" dirty="0" smtClean="0"/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 flipH="1" flipV="1">
              <a:off x="1502755" y="3717032"/>
              <a:ext cx="293937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Rechte verbindingslijn met pijl 17"/>
          <p:cNvCxnSpPr/>
          <p:nvPr/>
        </p:nvCxnSpPr>
        <p:spPr>
          <a:xfrm flipH="1">
            <a:off x="2667000" y="4535844"/>
            <a:ext cx="88900" cy="413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ep 5"/>
          <p:cNvGrpSpPr/>
          <p:nvPr/>
        </p:nvGrpSpPr>
        <p:grpSpPr>
          <a:xfrm>
            <a:off x="3022600" y="4644598"/>
            <a:ext cx="1562100" cy="2209428"/>
            <a:chOff x="3022600" y="4644598"/>
            <a:chExt cx="1562100" cy="2209428"/>
          </a:xfrm>
        </p:grpSpPr>
        <p:sp>
          <p:nvSpPr>
            <p:cNvPr id="10" name="Tekstvak 9"/>
            <p:cNvSpPr txBox="1"/>
            <p:nvPr/>
          </p:nvSpPr>
          <p:spPr>
            <a:xfrm>
              <a:off x="3022600" y="5038144"/>
              <a:ext cx="1562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for</a:t>
              </a:r>
            </a:p>
            <a:p>
              <a:pPr algn="ctr"/>
              <a:r>
                <a:rPr lang="nl-BE" sz="1600" dirty="0" err="1"/>
                <a:t>g</a:t>
              </a:r>
              <a:r>
                <a:rPr lang="nl-BE" sz="1600" dirty="0" err="1" smtClean="0"/>
                <a:t>lory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pride</a:t>
              </a:r>
              <a:r>
                <a:rPr lang="nl-BE" sz="1600" dirty="0" smtClean="0"/>
                <a:t>, </a:t>
              </a:r>
              <a:r>
                <a:rPr lang="nl-BE" sz="1600" dirty="0" err="1" smtClean="0"/>
                <a:t>avoiding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shame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and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fear</a:t>
              </a:r>
              <a:endParaRPr lang="nl-BE" sz="1600" dirty="0" smtClean="0"/>
            </a:p>
            <a:p>
              <a:pPr algn="ctr"/>
              <a:r>
                <a:rPr lang="nl-BE" sz="1200" dirty="0" smtClean="0"/>
                <a:t>(</a:t>
              </a:r>
              <a:r>
                <a:rPr lang="nl-BE" sz="1200" dirty="0" err="1" smtClean="0"/>
                <a:t>due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to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conditional</a:t>
              </a:r>
              <a:r>
                <a:rPr lang="nl-BE" sz="1200" dirty="0" smtClean="0"/>
                <a:t> love, </a:t>
              </a:r>
              <a:r>
                <a:rPr lang="nl-BE" sz="1200" dirty="0" err="1" smtClean="0"/>
                <a:t>esteem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and</a:t>
              </a:r>
              <a:r>
                <a:rPr lang="nl-BE" sz="1200" dirty="0" smtClean="0"/>
                <a:t> </a:t>
              </a:r>
              <a:r>
                <a:rPr lang="nl-BE" sz="1200" dirty="0" err="1" smtClean="0"/>
                <a:t>emotional</a:t>
              </a:r>
              <a:r>
                <a:rPr lang="nl-BE" sz="1200" dirty="0" smtClean="0"/>
                <a:t> security </a:t>
              </a:r>
              <a:r>
                <a:rPr lang="nl-BE" sz="1200" dirty="0" err="1" smtClean="0"/>
                <a:t>by</a:t>
              </a:r>
              <a:r>
                <a:rPr lang="nl-BE" sz="1200" dirty="0" smtClean="0"/>
                <a:t> important </a:t>
              </a:r>
              <a:r>
                <a:rPr lang="nl-BE" sz="1200" dirty="0" err="1" smtClean="0"/>
                <a:t>others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cxnSp>
          <p:nvCxnSpPr>
            <p:cNvPr id="20" name="Rechte verbindingslijn met pijl 19"/>
            <p:cNvCxnSpPr/>
            <p:nvPr/>
          </p:nvCxnSpPr>
          <p:spPr>
            <a:xfrm>
              <a:off x="3803650" y="4644598"/>
              <a:ext cx="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/>
          <p:cNvGrpSpPr/>
          <p:nvPr/>
        </p:nvGrpSpPr>
        <p:grpSpPr>
          <a:xfrm>
            <a:off x="4500245" y="4742621"/>
            <a:ext cx="1405255" cy="1838906"/>
            <a:chOff x="4500245" y="4742621"/>
            <a:chExt cx="1405255" cy="1838906"/>
          </a:xfrm>
        </p:grpSpPr>
        <p:sp>
          <p:nvSpPr>
            <p:cNvPr id="11" name="Tekstvak 10"/>
            <p:cNvSpPr txBox="1"/>
            <p:nvPr/>
          </p:nvSpPr>
          <p:spPr>
            <a:xfrm>
              <a:off x="4500245" y="5258088"/>
              <a:ext cx="14052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your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consciously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recognise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as important</a:t>
              </a:r>
            </a:p>
          </p:txBody>
        </p:sp>
        <p:cxnSp>
          <p:nvCxnSpPr>
            <p:cNvPr id="22" name="Rechte verbindingslijn met pijl 21"/>
            <p:cNvCxnSpPr>
              <a:endCxn id="11" idx="0"/>
            </p:cNvCxnSpPr>
            <p:nvPr/>
          </p:nvCxnSpPr>
          <p:spPr>
            <a:xfrm>
              <a:off x="4902200" y="4742621"/>
              <a:ext cx="300673" cy="515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7"/>
          <p:cNvGrpSpPr/>
          <p:nvPr/>
        </p:nvGrpSpPr>
        <p:grpSpPr>
          <a:xfrm>
            <a:off x="5816600" y="4644598"/>
            <a:ext cx="1549400" cy="1135797"/>
            <a:chOff x="5816600" y="4644598"/>
            <a:chExt cx="1549400" cy="1135797"/>
          </a:xfrm>
        </p:grpSpPr>
        <p:sp>
          <p:nvSpPr>
            <p:cNvPr id="12" name="Tekstvak 11"/>
            <p:cNvSpPr txBox="1"/>
            <p:nvPr/>
          </p:nvSpPr>
          <p:spPr>
            <a:xfrm>
              <a:off x="5816600" y="4949398"/>
              <a:ext cx="1549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fits </a:t>
              </a:r>
              <a:r>
                <a:rPr lang="nl-BE" sz="1600" dirty="0" err="1" smtClean="0"/>
                <a:t>with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who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are</a:t>
              </a:r>
              <a:endParaRPr lang="nl-BE" sz="1600" dirty="0"/>
            </a:p>
          </p:txBody>
        </p:sp>
        <p:cxnSp>
          <p:nvCxnSpPr>
            <p:cNvPr id="24" name="Rechte verbindingslijn met pijl 23"/>
            <p:cNvCxnSpPr/>
            <p:nvPr/>
          </p:nvCxnSpPr>
          <p:spPr>
            <a:xfrm>
              <a:off x="5816600" y="4644598"/>
              <a:ext cx="88900" cy="2693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7073900" y="4427091"/>
            <a:ext cx="1778000" cy="1077218"/>
            <a:chOff x="7073900" y="4427091"/>
            <a:chExt cx="1778000" cy="1077218"/>
          </a:xfrm>
        </p:grpSpPr>
        <p:sp>
          <p:nvSpPr>
            <p:cNvPr id="14" name="Tekstvak 13"/>
            <p:cNvSpPr txBox="1"/>
            <p:nvPr/>
          </p:nvSpPr>
          <p:spPr>
            <a:xfrm>
              <a:off x="7264400" y="4427091"/>
              <a:ext cx="15875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 smtClean="0"/>
                <a:t>Do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because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you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find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it</a:t>
              </a:r>
              <a:r>
                <a:rPr lang="nl-BE" sz="1600" dirty="0" smtClean="0"/>
                <a:t> </a:t>
              </a:r>
              <a:r>
                <a:rPr lang="nl-BE" sz="1600" dirty="0" err="1" smtClean="0"/>
                <a:t>enjoyable</a:t>
              </a:r>
              <a:r>
                <a:rPr lang="nl-BE" sz="1600" dirty="0" smtClean="0"/>
                <a:t> as </a:t>
              </a:r>
              <a:r>
                <a:rPr lang="nl-BE" sz="1600" dirty="0" err="1" smtClean="0"/>
                <a:t>such</a:t>
              </a:r>
              <a:endParaRPr lang="nl-BE" sz="1600" dirty="0"/>
            </a:p>
          </p:txBody>
        </p:sp>
        <p:cxnSp>
          <p:nvCxnSpPr>
            <p:cNvPr id="26" name="Rechte verbindingslijn met pijl 25"/>
            <p:cNvCxnSpPr/>
            <p:nvPr/>
          </p:nvCxnSpPr>
          <p:spPr>
            <a:xfrm>
              <a:off x="7073900" y="4427091"/>
              <a:ext cx="190500" cy="1087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hthoek 22"/>
          <p:cNvSpPr/>
          <p:nvPr/>
        </p:nvSpPr>
        <p:spPr>
          <a:xfrm>
            <a:off x="5905500" y="4481467"/>
            <a:ext cx="2746102" cy="1558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7683500" y="3212976"/>
            <a:ext cx="266700" cy="1214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7670800" y="2281376"/>
            <a:ext cx="134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Link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identity</a:t>
            </a:r>
            <a:r>
              <a:rPr lang="nl-BE" dirty="0" smtClean="0"/>
              <a:t> </a:t>
            </a:r>
            <a:r>
              <a:rPr lang="nl-BE" dirty="0" err="1" smtClean="0"/>
              <a:t>formation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2840044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Identity </a:t>
            </a:r>
            <a:r>
              <a:rPr lang="nl-BE" dirty="0" err="1" smtClean="0"/>
              <a:t>formation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BE" sz="2400" dirty="0" smtClean="0"/>
              <a:t>Identity = “</a:t>
            </a:r>
            <a:r>
              <a:rPr lang="nl-BE" sz="2400" dirty="0" err="1" smtClean="0"/>
              <a:t>organised</a:t>
            </a:r>
            <a:r>
              <a:rPr lang="nl-BE" sz="2400" dirty="0" smtClean="0"/>
              <a:t> systems of goals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affiliations</a:t>
            </a:r>
            <a:r>
              <a:rPr lang="nl-BE" sz="2400" dirty="0" smtClean="0"/>
              <a:t>”</a:t>
            </a:r>
          </a:p>
          <a:p>
            <a:r>
              <a:rPr lang="nl-BE" sz="2400" dirty="0" err="1" smtClean="0"/>
              <a:t>Identities</a:t>
            </a:r>
            <a:r>
              <a:rPr lang="nl-BE" sz="2400" dirty="0" smtClean="0"/>
              <a:t> are </a:t>
            </a:r>
            <a:r>
              <a:rPr lang="nl-BE" sz="2400" dirty="0" err="1" smtClean="0"/>
              <a:t>socially</a:t>
            </a:r>
            <a:r>
              <a:rPr lang="nl-BE" sz="2400" dirty="0" smtClean="0"/>
              <a:t> </a:t>
            </a:r>
            <a:r>
              <a:rPr lang="nl-BE" sz="2400" dirty="0" err="1" smtClean="0"/>
              <a:t>constructed</a:t>
            </a:r>
            <a:r>
              <a:rPr lang="nl-BE" sz="2400" dirty="0" smtClean="0"/>
              <a:t>:</a:t>
            </a:r>
          </a:p>
          <a:p>
            <a:pPr lvl="1"/>
            <a:r>
              <a:rPr lang="nl-BE" sz="2000" dirty="0" smtClean="0"/>
              <a:t>Yes, we do </a:t>
            </a:r>
            <a:r>
              <a:rPr lang="nl-BE" sz="2000" dirty="0" err="1" smtClean="0"/>
              <a:t>come</a:t>
            </a:r>
            <a:r>
              <a:rPr lang="nl-BE" sz="2000" dirty="0" smtClean="0"/>
              <a:t> </a:t>
            </a:r>
            <a:r>
              <a:rPr lang="nl-BE" sz="2000" dirty="0" err="1" smtClean="0"/>
              <a:t>into</a:t>
            </a:r>
            <a:r>
              <a:rPr lang="nl-BE" sz="2000" dirty="0" smtClean="0"/>
              <a:t> the </a:t>
            </a:r>
            <a:r>
              <a:rPr lang="nl-BE" sz="2000" dirty="0" err="1" smtClean="0"/>
              <a:t>world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/>
              <a:t> </a:t>
            </a:r>
            <a:r>
              <a:rPr lang="nl-BE" sz="2000" dirty="0" err="1" smtClean="0"/>
              <a:t>individual</a:t>
            </a:r>
            <a:r>
              <a:rPr lang="nl-BE" sz="2000" dirty="0" smtClean="0"/>
              <a:t> </a:t>
            </a:r>
            <a:r>
              <a:rPr lang="nl-BE" sz="2000" dirty="0" err="1" smtClean="0"/>
              <a:t>proclivities</a:t>
            </a:r>
            <a:r>
              <a:rPr lang="nl-BE" sz="2000" dirty="0" smtClean="0"/>
              <a:t> </a:t>
            </a:r>
            <a:r>
              <a:rPr lang="nl-BE" sz="2000" dirty="0" err="1" smtClean="0"/>
              <a:t>and</a:t>
            </a:r>
            <a:r>
              <a:rPr lang="nl-BE" sz="2000" dirty="0" smtClean="0"/>
              <a:t> </a:t>
            </a:r>
            <a:r>
              <a:rPr lang="nl-BE" sz="2000" dirty="0" err="1" smtClean="0"/>
              <a:t>interests</a:t>
            </a:r>
            <a:endParaRPr lang="nl-BE" sz="2000" dirty="0" smtClean="0"/>
          </a:p>
          <a:p>
            <a:pPr lvl="2"/>
            <a:r>
              <a:rPr lang="nl-BE" sz="1800" dirty="0" smtClean="0"/>
              <a:t>E.g. </a:t>
            </a:r>
            <a:r>
              <a:rPr lang="nl-BE" sz="1800" dirty="0" err="1" smtClean="0"/>
              <a:t>some</a:t>
            </a:r>
            <a:r>
              <a:rPr lang="nl-BE" sz="1800" dirty="0" smtClean="0"/>
              <a:t> </a:t>
            </a:r>
            <a:r>
              <a:rPr lang="nl-BE" sz="1800" dirty="0" err="1" smtClean="0"/>
              <a:t>kids</a:t>
            </a:r>
            <a:r>
              <a:rPr lang="nl-BE" sz="1800" dirty="0" smtClean="0"/>
              <a:t> </a:t>
            </a:r>
            <a:r>
              <a:rPr lang="nl-BE" sz="1800" dirty="0" err="1" smtClean="0"/>
              <a:t>like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draw, </a:t>
            </a:r>
            <a:r>
              <a:rPr lang="nl-BE" sz="1800" dirty="0" err="1" smtClean="0"/>
              <a:t>some</a:t>
            </a:r>
            <a:r>
              <a:rPr lang="nl-BE" sz="1800" dirty="0" smtClean="0"/>
              <a:t> </a:t>
            </a:r>
            <a:r>
              <a:rPr lang="nl-BE" sz="1800" dirty="0" err="1" smtClean="0"/>
              <a:t>kids</a:t>
            </a:r>
            <a:r>
              <a:rPr lang="nl-BE" sz="1800" dirty="0" smtClean="0"/>
              <a:t> </a:t>
            </a:r>
            <a:r>
              <a:rPr lang="nl-BE" sz="1800" dirty="0" err="1" smtClean="0"/>
              <a:t>like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climb</a:t>
            </a:r>
            <a:r>
              <a:rPr lang="nl-BE" sz="1800" dirty="0" smtClean="0"/>
              <a:t> trees…</a:t>
            </a:r>
          </a:p>
          <a:p>
            <a:pPr lvl="1"/>
            <a:r>
              <a:rPr lang="nl-BE" sz="2000" dirty="0" smtClean="0"/>
              <a:t>But </a:t>
            </a:r>
            <a:r>
              <a:rPr lang="nl-BE" sz="2000" dirty="0" err="1" smtClean="0"/>
              <a:t>identity</a:t>
            </a:r>
            <a:r>
              <a:rPr lang="nl-BE" sz="2000" dirty="0" smtClean="0"/>
              <a:t> </a:t>
            </a:r>
            <a:r>
              <a:rPr lang="nl-BE" sz="2000" dirty="0" err="1" smtClean="0"/>
              <a:t>construction</a:t>
            </a:r>
            <a:r>
              <a:rPr lang="nl-BE" sz="2000" dirty="0" smtClean="0"/>
              <a:t> is co-</a:t>
            </a:r>
            <a:r>
              <a:rPr lang="nl-BE" sz="2000" dirty="0" err="1" smtClean="0"/>
              <a:t>determined</a:t>
            </a:r>
            <a:r>
              <a:rPr lang="nl-BE" sz="2000" dirty="0" smtClean="0"/>
              <a:t> </a:t>
            </a:r>
            <a:r>
              <a:rPr lang="nl-BE" sz="2000" dirty="0" err="1" smtClean="0"/>
              <a:t>by</a:t>
            </a:r>
            <a:r>
              <a:rPr lang="nl-BE" sz="2000" dirty="0" smtClean="0"/>
              <a:t> </a:t>
            </a:r>
            <a:r>
              <a:rPr lang="nl-BE" sz="2000" dirty="0" err="1" smtClean="0"/>
              <a:t>socialisation</a:t>
            </a:r>
            <a:r>
              <a:rPr lang="nl-BE" sz="2000" dirty="0" smtClean="0"/>
              <a:t> </a:t>
            </a:r>
            <a:r>
              <a:rPr lang="nl-BE" sz="2000" dirty="0" err="1" smtClean="0"/>
              <a:t>processes</a:t>
            </a:r>
            <a:r>
              <a:rPr lang="nl-BE" sz="2000" dirty="0" smtClean="0"/>
              <a:t>:</a:t>
            </a:r>
          </a:p>
          <a:p>
            <a:pPr lvl="2"/>
            <a:r>
              <a:rPr lang="nl-BE" sz="1800" dirty="0" smtClean="0"/>
              <a:t>We have a </a:t>
            </a:r>
            <a:r>
              <a:rPr lang="nl-BE" sz="1800" dirty="0" err="1" smtClean="0"/>
              <a:t>tendency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view </a:t>
            </a:r>
            <a:r>
              <a:rPr lang="nl-BE" sz="1800" dirty="0" err="1" smtClean="0"/>
              <a:t>ourselves</a:t>
            </a:r>
            <a:r>
              <a:rPr lang="nl-BE" sz="1800" dirty="0" smtClean="0"/>
              <a:t> </a:t>
            </a:r>
            <a:r>
              <a:rPr lang="nl-BE" sz="1800" dirty="0" err="1" smtClean="0"/>
              <a:t>through</a:t>
            </a:r>
            <a:r>
              <a:rPr lang="nl-BE" sz="1800" dirty="0" smtClean="0"/>
              <a:t> the </a:t>
            </a:r>
            <a:r>
              <a:rPr lang="nl-BE" sz="1800" dirty="0" err="1" smtClean="0"/>
              <a:t>eyes</a:t>
            </a:r>
            <a:r>
              <a:rPr lang="nl-BE" sz="1800" dirty="0" smtClean="0"/>
              <a:t> of </a:t>
            </a:r>
            <a:r>
              <a:rPr lang="nl-BE" sz="1800" dirty="0" err="1" smtClean="0"/>
              <a:t>others</a:t>
            </a:r>
            <a:endParaRPr lang="nl-BE" sz="1800" dirty="0" smtClean="0"/>
          </a:p>
          <a:p>
            <a:pPr lvl="2"/>
            <a:r>
              <a:rPr lang="nl-BE" sz="1800" dirty="0" err="1" smtClean="0"/>
              <a:t>Hence</a:t>
            </a:r>
            <a:r>
              <a:rPr lang="nl-BE" sz="1800" dirty="0" smtClean="0"/>
              <a:t> the </a:t>
            </a:r>
            <a:r>
              <a:rPr lang="nl-BE" sz="1800" dirty="0" err="1" smtClean="0"/>
              <a:t>influence</a:t>
            </a:r>
            <a:r>
              <a:rPr lang="nl-BE" sz="1800" dirty="0" smtClean="0"/>
              <a:t> of </a:t>
            </a:r>
            <a:r>
              <a:rPr lang="nl-BE" sz="1800" dirty="0" err="1"/>
              <a:t>s</a:t>
            </a:r>
            <a:r>
              <a:rPr lang="nl-BE" sz="1800" dirty="0" err="1" smtClean="0"/>
              <a:t>ocial</a:t>
            </a:r>
            <a:r>
              <a:rPr lang="nl-BE" sz="1800" dirty="0" smtClean="0"/>
              <a:t> </a:t>
            </a:r>
            <a:r>
              <a:rPr lang="nl-BE" sz="1800" dirty="0" err="1" smtClean="0"/>
              <a:t>pressures</a:t>
            </a:r>
            <a:r>
              <a:rPr lang="nl-BE" sz="1800" dirty="0" smtClean="0"/>
              <a:t>, </a:t>
            </a:r>
            <a:r>
              <a:rPr lang="nl-BE" sz="1800" dirty="0" err="1" smtClean="0"/>
              <a:t>role</a:t>
            </a:r>
            <a:r>
              <a:rPr lang="nl-BE" sz="1800" dirty="0" smtClean="0"/>
              <a:t> </a:t>
            </a:r>
            <a:r>
              <a:rPr lang="nl-BE" sz="1800" dirty="0" err="1" smtClean="0"/>
              <a:t>models</a:t>
            </a:r>
            <a:r>
              <a:rPr lang="nl-BE" sz="1800" dirty="0" smtClean="0"/>
              <a:t>, </a:t>
            </a:r>
            <a:r>
              <a:rPr lang="nl-BE" sz="1800" dirty="0" err="1" smtClean="0"/>
              <a:t>constraints</a:t>
            </a:r>
            <a:r>
              <a:rPr lang="nl-BE" sz="1800" dirty="0" smtClean="0"/>
              <a:t>, </a:t>
            </a:r>
            <a:r>
              <a:rPr lang="nl-BE" sz="1800" dirty="0" err="1" smtClean="0"/>
              <a:t>rewards</a:t>
            </a:r>
            <a:r>
              <a:rPr lang="nl-BE" sz="1800" dirty="0" smtClean="0"/>
              <a:t>,…</a:t>
            </a:r>
            <a:r>
              <a:rPr lang="nl-BE" sz="1800" dirty="0" err="1" smtClean="0"/>
              <a:t>many</a:t>
            </a:r>
            <a:r>
              <a:rPr lang="nl-BE" sz="1800" dirty="0" smtClean="0"/>
              <a:t> of </a:t>
            </a:r>
            <a:r>
              <a:rPr lang="nl-BE" sz="1800" dirty="0" err="1" smtClean="0"/>
              <a:t>which</a:t>
            </a:r>
            <a:r>
              <a:rPr lang="nl-BE" sz="1800" dirty="0" smtClean="0"/>
              <a:t> </a:t>
            </a:r>
            <a:r>
              <a:rPr lang="nl-BE" sz="1800" dirty="0" err="1" smtClean="0"/>
              <a:t>now</a:t>
            </a:r>
            <a:r>
              <a:rPr lang="nl-BE" sz="1800" dirty="0" smtClean="0"/>
              <a:t> </a:t>
            </a:r>
            <a:r>
              <a:rPr lang="nl-BE" sz="1800" dirty="0" err="1" smtClean="0"/>
              <a:t>arrive</a:t>
            </a:r>
            <a:r>
              <a:rPr lang="nl-BE" sz="1800" dirty="0" smtClean="0"/>
              <a:t> via </a:t>
            </a:r>
            <a:r>
              <a:rPr lang="nl-BE" sz="1800" dirty="0" err="1" smtClean="0"/>
              <a:t>mass</a:t>
            </a:r>
            <a:r>
              <a:rPr lang="nl-BE" sz="1800" dirty="0" smtClean="0"/>
              <a:t> media</a:t>
            </a:r>
          </a:p>
          <a:p>
            <a:r>
              <a:rPr lang="nl-BE" sz="2800" dirty="0" smtClean="0"/>
              <a:t>“Identity formation is a process that continues throughout life,….especially when individuals shift social context</a:t>
            </a:r>
            <a:r>
              <a:rPr lang="nl-BE" sz="2800" dirty="0" smtClean="0"/>
              <a:t>…”</a:t>
            </a:r>
            <a:endParaRPr lang="cs-CZ" sz="2800" dirty="0" smtClean="0"/>
          </a:p>
          <a:p>
            <a:r>
              <a:rPr lang="cs-CZ" sz="2800" dirty="0" smtClean="0"/>
              <a:t>Identity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linked</a:t>
            </a:r>
            <a:r>
              <a:rPr lang="cs-CZ" sz="2800" dirty="0" smtClean="0"/>
              <a:t> to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perception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b="1" dirty="0" err="1" smtClean="0"/>
              <a:t>purpose</a:t>
            </a:r>
            <a:r>
              <a:rPr lang="cs-CZ" sz="2800" b="1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actions</a:t>
            </a:r>
            <a:r>
              <a:rPr lang="cs-CZ" sz="2800" dirty="0" smtClean="0"/>
              <a:t>…</a:t>
            </a:r>
            <a:endParaRPr lang="nl-BE" sz="2800" dirty="0" smtClean="0"/>
          </a:p>
          <a:p>
            <a:pPr lvl="2"/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736600" y="6515100"/>
            <a:ext cx="543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Ryan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Deci</a:t>
            </a:r>
            <a:r>
              <a:rPr lang="nl-BE" dirty="0" smtClean="0"/>
              <a:t>, </a:t>
            </a:r>
            <a:r>
              <a:rPr lang="nl-BE" dirty="0" err="1" smtClean="0"/>
              <a:t>ch</a:t>
            </a:r>
            <a:r>
              <a:rPr lang="nl-BE" dirty="0" smtClean="0"/>
              <a:t> 11, </a:t>
            </a:r>
            <a:r>
              <a:rPr lang="nl-BE" dirty="0" err="1" smtClean="0"/>
              <a:t>handbook</a:t>
            </a:r>
            <a:r>
              <a:rPr lang="nl-BE" dirty="0" smtClean="0"/>
              <a:t> of </a:t>
            </a:r>
            <a:r>
              <a:rPr lang="nl-BE" dirty="0" err="1" smtClean="0"/>
              <a:t>self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identity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33372948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655" y="2668155"/>
            <a:ext cx="77724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noProof="0" dirty="0"/>
              <a:t/>
            </a:r>
            <a:br>
              <a:rPr lang="en-GB" noProof="0" dirty="0"/>
            </a:br>
            <a:r>
              <a:rPr lang="en-GB" dirty="0" err="1"/>
              <a:t>C</a:t>
            </a:r>
            <a:r>
              <a:rPr lang="en-GB" noProof="0" dirty="0" err="1"/>
              <a:t>ase</a:t>
            </a:r>
            <a:r>
              <a:rPr lang="en-GB" noProof="0" dirty="0"/>
              <a:t>: Human </a:t>
            </a:r>
            <a:r>
              <a:rPr lang="en-GB" noProof="0" dirty="0" err="1"/>
              <a:t>Centered</a:t>
            </a:r>
            <a:r>
              <a:rPr lang="en-GB" noProof="0" dirty="0"/>
              <a:t> Design in A&amp;E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00" y="4051726"/>
            <a:ext cx="2365374" cy="2691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746" y="3924300"/>
            <a:ext cx="224569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457200" y="467447"/>
            <a:ext cx="8229600" cy="20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800" kern="1200">
                <a:solidFill>
                  <a:srgbClr val="4DA836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00397A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-Frontier Economics, 2013, Reducing violence and aggression in A&amp;E: through a better experience – an impact evaluation for the Design Council.</a:t>
            </a:r>
          </a:p>
          <a:p>
            <a:pPr algn="l"/>
            <a:r>
              <a:rPr lang="en-US" sz="1800" dirty="0"/>
              <a:t>-Design Council, 2011, Reducing violence and aggression in A&amp;E: through a better experience </a:t>
            </a:r>
            <a:r>
              <a:rPr lang="en-US" sz="1800" dirty="0">
                <a:hlinkClick r:id="rId5"/>
              </a:rPr>
              <a:t>http://www.designcouncil.org.uk/projects/reducing-violence-and-aggression-ae</a:t>
            </a:r>
            <a:r>
              <a:rPr lang="en-US" sz="1800" dirty="0"/>
              <a:t> </a:t>
            </a:r>
          </a:p>
          <a:p>
            <a:pPr algn="l"/>
            <a:r>
              <a:rPr lang="en-US" sz="1800" dirty="0">
                <a:hlinkClick r:id="rId6"/>
              </a:rPr>
              <a:t>- http://www.abetteraande.com/</a:t>
            </a:r>
            <a:r>
              <a:rPr lang="en-US" sz="1800" dirty="0"/>
              <a:t> </a:t>
            </a: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xmlns="" val="33004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Imagine</a:t>
            </a:r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08" y="908720"/>
            <a:ext cx="8229600" cy="5076825"/>
          </a:xfrm>
        </p:spPr>
        <p:txBody>
          <a:bodyPr/>
          <a:lstStyle/>
          <a:p>
            <a:r>
              <a:rPr lang="nl-BE" sz="2000" dirty="0" err="1" smtClean="0"/>
              <a:t>Your</a:t>
            </a:r>
            <a:r>
              <a:rPr lang="nl-BE" sz="2000" dirty="0" smtClean="0"/>
              <a:t> </a:t>
            </a:r>
            <a:r>
              <a:rPr lang="nl-BE" sz="2000" dirty="0" err="1" smtClean="0"/>
              <a:t>child</a:t>
            </a:r>
            <a:r>
              <a:rPr lang="nl-BE" sz="2000" dirty="0" smtClean="0"/>
              <a:t> is in second </a:t>
            </a:r>
            <a:r>
              <a:rPr lang="nl-BE" sz="2000" dirty="0" err="1" smtClean="0"/>
              <a:t>year</a:t>
            </a:r>
            <a:r>
              <a:rPr lang="nl-BE" sz="2000" dirty="0" smtClean="0"/>
              <a:t> of </a:t>
            </a:r>
            <a:r>
              <a:rPr lang="nl-BE" sz="2000" dirty="0" err="1" smtClean="0"/>
              <a:t>primary</a:t>
            </a:r>
            <a:r>
              <a:rPr lang="nl-BE" sz="2000" dirty="0" smtClean="0"/>
              <a:t> school</a:t>
            </a:r>
          </a:p>
          <a:p>
            <a:r>
              <a:rPr lang="nl-BE" sz="2000" dirty="0" err="1" smtClean="0"/>
              <a:t>This</a:t>
            </a:r>
            <a:r>
              <a:rPr lang="nl-BE" sz="2000" dirty="0" smtClean="0"/>
              <a:t> is </a:t>
            </a:r>
            <a:r>
              <a:rPr lang="nl-BE" sz="2000" dirty="0" err="1" smtClean="0"/>
              <a:t>when</a:t>
            </a:r>
            <a:r>
              <a:rPr lang="nl-BE" sz="2000" dirty="0" smtClean="0"/>
              <a:t> </a:t>
            </a:r>
            <a:r>
              <a:rPr lang="nl-BE" sz="2000" dirty="0" err="1" smtClean="0"/>
              <a:t>they</a:t>
            </a:r>
            <a:r>
              <a:rPr lang="nl-BE" sz="2000" dirty="0" smtClean="0"/>
              <a:t> start </a:t>
            </a:r>
            <a:r>
              <a:rPr lang="nl-BE" sz="2000" dirty="0" err="1" smtClean="0"/>
              <a:t>learning</a:t>
            </a:r>
            <a:r>
              <a:rPr lang="nl-BE" sz="2000" dirty="0" smtClean="0"/>
              <a:t> ‘</a:t>
            </a:r>
            <a:r>
              <a:rPr lang="nl-BE" sz="2000" dirty="0" err="1" smtClean="0"/>
              <a:t>tables</a:t>
            </a:r>
            <a:r>
              <a:rPr lang="nl-BE" sz="2000" dirty="0" smtClean="0"/>
              <a:t>’ (1x2, 2x2, …)</a:t>
            </a:r>
          </a:p>
          <a:p>
            <a:r>
              <a:rPr lang="nl-BE" sz="2000" dirty="0" err="1" smtClean="0"/>
              <a:t>Imagine</a:t>
            </a:r>
            <a:r>
              <a:rPr lang="nl-BE" sz="2000" dirty="0" smtClean="0"/>
              <a:t> </a:t>
            </a:r>
            <a:r>
              <a:rPr lang="nl-BE" sz="2000" dirty="0" err="1" smtClean="0"/>
              <a:t>your</a:t>
            </a:r>
            <a:r>
              <a:rPr lang="nl-BE" sz="2000" dirty="0" smtClean="0"/>
              <a:t> </a:t>
            </a:r>
            <a:r>
              <a:rPr lang="nl-BE" sz="2000" dirty="0" err="1" smtClean="0"/>
              <a:t>child</a:t>
            </a:r>
            <a:r>
              <a:rPr lang="nl-BE" sz="2000" dirty="0" smtClean="0"/>
              <a:t> is </a:t>
            </a:r>
            <a:r>
              <a:rPr lang="nl-BE" sz="2000" dirty="0" err="1" smtClean="0"/>
              <a:t>not</a:t>
            </a:r>
            <a:r>
              <a:rPr lang="nl-BE" sz="2000" dirty="0" smtClean="0"/>
              <a:t> </a:t>
            </a:r>
            <a:r>
              <a:rPr lang="nl-BE" sz="2000" dirty="0" err="1" smtClean="0"/>
              <a:t>interested</a:t>
            </a:r>
            <a:r>
              <a:rPr lang="nl-BE" sz="2000" dirty="0" smtClean="0"/>
              <a:t> </a:t>
            </a:r>
            <a:r>
              <a:rPr lang="nl-BE" sz="2000" dirty="0" err="1" smtClean="0"/>
              <a:t>much</a:t>
            </a:r>
            <a:r>
              <a:rPr lang="nl-BE" sz="2000" dirty="0" smtClean="0"/>
              <a:t> in </a:t>
            </a:r>
            <a:r>
              <a:rPr lang="nl-BE" sz="2000" dirty="0" err="1" smtClean="0"/>
              <a:t>this</a:t>
            </a:r>
            <a:r>
              <a:rPr lang="nl-BE" sz="2000" dirty="0" smtClean="0"/>
              <a:t> (</a:t>
            </a:r>
            <a:r>
              <a:rPr lang="nl-BE" sz="2000" dirty="0" err="1" smtClean="0"/>
              <a:t>likes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read</a:t>
            </a:r>
            <a:r>
              <a:rPr lang="nl-BE" sz="2000" dirty="0" smtClean="0"/>
              <a:t> </a:t>
            </a:r>
            <a:r>
              <a:rPr lang="nl-BE" sz="2000" dirty="0" err="1" smtClean="0"/>
              <a:t>rather</a:t>
            </a:r>
            <a:r>
              <a:rPr lang="nl-BE" sz="2000" dirty="0" smtClean="0"/>
              <a:t> </a:t>
            </a:r>
            <a:r>
              <a:rPr lang="nl-BE" sz="2000" dirty="0" err="1" smtClean="0"/>
              <a:t>than</a:t>
            </a:r>
            <a:r>
              <a:rPr lang="nl-BE" sz="2000" dirty="0" smtClean="0"/>
              <a:t> do </a:t>
            </a:r>
            <a:r>
              <a:rPr lang="nl-BE" sz="2000" dirty="0" err="1" smtClean="0"/>
              <a:t>numbers</a:t>
            </a:r>
            <a:r>
              <a:rPr lang="nl-BE" sz="2000" dirty="0" smtClean="0"/>
              <a:t>)?  How do </a:t>
            </a:r>
            <a:r>
              <a:rPr lang="nl-BE" sz="2000" dirty="0" err="1" smtClean="0"/>
              <a:t>you</a:t>
            </a:r>
            <a:r>
              <a:rPr lang="nl-BE" sz="2000" dirty="0" smtClean="0"/>
              <a:t> approach </a:t>
            </a:r>
            <a:r>
              <a:rPr lang="nl-BE" sz="2000" dirty="0" err="1" smtClean="0"/>
              <a:t>this</a:t>
            </a:r>
            <a:r>
              <a:rPr lang="nl-BE" sz="2000" dirty="0" smtClean="0"/>
              <a:t>?</a:t>
            </a:r>
          </a:p>
          <a:p>
            <a:pPr lvl="1"/>
            <a:r>
              <a:rPr lang="nl-BE" sz="1800" dirty="0" smtClean="0"/>
              <a:t>A- Show no interest in </a:t>
            </a:r>
            <a:r>
              <a:rPr lang="nl-BE" sz="1800" dirty="0" err="1" smtClean="0"/>
              <a:t>it</a:t>
            </a:r>
            <a:endParaRPr lang="nl-BE" sz="1800" dirty="0" smtClean="0"/>
          </a:p>
          <a:p>
            <a:pPr lvl="1"/>
            <a:r>
              <a:rPr lang="nl-BE" sz="1800" dirty="0" smtClean="0"/>
              <a:t>B- Offer </a:t>
            </a:r>
            <a:r>
              <a:rPr lang="nl-BE" sz="1800" dirty="0" err="1" smtClean="0"/>
              <a:t>reward</a:t>
            </a:r>
            <a:r>
              <a:rPr lang="nl-BE" sz="1800" dirty="0" smtClean="0"/>
              <a:t> </a:t>
            </a:r>
            <a:r>
              <a:rPr lang="nl-BE" sz="1800" dirty="0" err="1" smtClean="0"/>
              <a:t>if</a:t>
            </a:r>
            <a:r>
              <a:rPr lang="nl-BE" sz="1800" dirty="0" smtClean="0"/>
              <a:t> </a:t>
            </a:r>
            <a:r>
              <a:rPr lang="nl-BE" sz="1800" dirty="0" err="1" smtClean="0"/>
              <a:t>child</a:t>
            </a:r>
            <a:r>
              <a:rPr lang="nl-BE" sz="1800" dirty="0" smtClean="0"/>
              <a:t> does the </a:t>
            </a:r>
            <a:r>
              <a:rPr lang="nl-BE" sz="1800" dirty="0" err="1" smtClean="0"/>
              <a:t>tables</a:t>
            </a:r>
            <a:endParaRPr lang="nl-BE" sz="1800" dirty="0" smtClean="0"/>
          </a:p>
          <a:p>
            <a:pPr lvl="1"/>
            <a:r>
              <a:rPr lang="nl-BE" sz="1800" dirty="0" smtClean="0"/>
              <a:t>C- </a:t>
            </a:r>
            <a:r>
              <a:rPr lang="nl-BE" sz="1800" dirty="0" err="1" smtClean="0"/>
              <a:t>Threaten</a:t>
            </a:r>
            <a:r>
              <a:rPr lang="nl-BE" sz="1800" dirty="0" smtClean="0"/>
              <a:t> the </a:t>
            </a:r>
            <a:r>
              <a:rPr lang="nl-BE" sz="1800" dirty="0" err="1" smtClean="0"/>
              <a:t>child</a:t>
            </a:r>
            <a:r>
              <a:rPr lang="nl-BE" sz="1800" dirty="0" smtClean="0"/>
              <a:t> </a:t>
            </a:r>
            <a:r>
              <a:rPr lang="nl-BE" sz="1800" dirty="0" err="1" smtClean="0"/>
              <a:t>with</a:t>
            </a:r>
            <a:r>
              <a:rPr lang="nl-BE" sz="1800" dirty="0" smtClean="0"/>
              <a:t> </a:t>
            </a:r>
            <a:r>
              <a:rPr lang="nl-BE" sz="1800" dirty="0" err="1" smtClean="0"/>
              <a:t>punishment</a:t>
            </a:r>
            <a:endParaRPr lang="nl-BE" sz="1800" dirty="0"/>
          </a:p>
          <a:p>
            <a:pPr lvl="1"/>
            <a:r>
              <a:rPr lang="nl-BE" sz="1800" dirty="0"/>
              <a:t>D</a:t>
            </a:r>
            <a:r>
              <a:rPr lang="nl-BE" sz="1800" dirty="0" smtClean="0"/>
              <a:t>- Make </a:t>
            </a:r>
            <a:r>
              <a:rPr lang="nl-BE" sz="1800" dirty="0" err="1" smtClean="0"/>
              <a:t>clear</a:t>
            </a:r>
            <a:r>
              <a:rPr lang="nl-BE" sz="1800" dirty="0" smtClean="0"/>
              <a:t> </a:t>
            </a:r>
            <a:r>
              <a:rPr lang="nl-BE" sz="1800" dirty="0" err="1" smtClean="0"/>
              <a:t>that</a:t>
            </a:r>
            <a:r>
              <a:rPr lang="nl-BE" sz="1800" dirty="0" smtClean="0"/>
              <a:t> </a:t>
            </a:r>
            <a:r>
              <a:rPr lang="nl-BE" sz="1800" dirty="0" err="1" smtClean="0"/>
              <a:t>you</a:t>
            </a:r>
            <a:r>
              <a:rPr lang="nl-BE" sz="1800" dirty="0" smtClean="0"/>
              <a:t> </a:t>
            </a:r>
            <a:r>
              <a:rPr lang="nl-BE" sz="1800" dirty="0" err="1" smtClean="0"/>
              <a:t>will</a:t>
            </a:r>
            <a:r>
              <a:rPr lang="nl-BE" sz="1800" dirty="0" smtClean="0"/>
              <a:t> </a:t>
            </a:r>
            <a:r>
              <a:rPr lang="nl-BE" sz="1800" dirty="0" err="1" smtClean="0"/>
              <a:t>be</a:t>
            </a:r>
            <a:r>
              <a:rPr lang="nl-BE" sz="1800" dirty="0" smtClean="0"/>
              <a:t> </a:t>
            </a:r>
            <a:r>
              <a:rPr lang="nl-BE" sz="1800" dirty="0" err="1" smtClean="0"/>
              <a:t>proud</a:t>
            </a:r>
            <a:r>
              <a:rPr lang="nl-BE" sz="1800" dirty="0" smtClean="0"/>
              <a:t> </a:t>
            </a:r>
            <a:r>
              <a:rPr lang="nl-BE" sz="1800" dirty="0" err="1" smtClean="0"/>
              <a:t>when</a:t>
            </a:r>
            <a:r>
              <a:rPr lang="nl-BE" sz="1800" dirty="0" smtClean="0"/>
              <a:t> </a:t>
            </a:r>
            <a:r>
              <a:rPr lang="nl-BE" sz="1800" dirty="0" err="1" smtClean="0"/>
              <a:t>they</a:t>
            </a:r>
            <a:r>
              <a:rPr lang="nl-BE" sz="1800" dirty="0" smtClean="0"/>
              <a:t> do </a:t>
            </a:r>
            <a:r>
              <a:rPr lang="nl-BE" sz="1800" dirty="0" err="1" smtClean="0"/>
              <a:t>it</a:t>
            </a:r>
            <a:endParaRPr lang="nl-BE" sz="1800" dirty="0"/>
          </a:p>
          <a:p>
            <a:pPr lvl="1"/>
            <a:r>
              <a:rPr lang="nl-BE" sz="1800" dirty="0"/>
              <a:t>E</a:t>
            </a:r>
            <a:r>
              <a:rPr lang="nl-BE" sz="1800" dirty="0" smtClean="0"/>
              <a:t>- Make </a:t>
            </a:r>
            <a:r>
              <a:rPr lang="nl-BE" sz="1800" dirty="0" err="1" smtClean="0"/>
              <a:t>clear</a:t>
            </a:r>
            <a:r>
              <a:rPr lang="nl-BE" sz="1800" dirty="0" smtClean="0"/>
              <a:t> </a:t>
            </a:r>
            <a:r>
              <a:rPr lang="nl-BE" sz="1800" dirty="0" err="1" smtClean="0"/>
              <a:t>that</a:t>
            </a:r>
            <a:r>
              <a:rPr lang="nl-BE" sz="1800" dirty="0" smtClean="0"/>
              <a:t> </a:t>
            </a:r>
            <a:r>
              <a:rPr lang="nl-BE" sz="1800" dirty="0" err="1" smtClean="0"/>
              <a:t>you</a:t>
            </a:r>
            <a:r>
              <a:rPr lang="nl-BE" sz="1800" dirty="0" smtClean="0"/>
              <a:t> </a:t>
            </a:r>
            <a:r>
              <a:rPr lang="nl-BE" sz="1800" dirty="0" err="1" smtClean="0"/>
              <a:t>will</a:t>
            </a:r>
            <a:r>
              <a:rPr lang="nl-BE" sz="1800" dirty="0" smtClean="0"/>
              <a:t> </a:t>
            </a:r>
            <a:r>
              <a:rPr lang="nl-BE" sz="1800" dirty="0" err="1" smtClean="0"/>
              <a:t>be</a:t>
            </a:r>
            <a:r>
              <a:rPr lang="nl-BE" sz="1800" dirty="0" smtClean="0"/>
              <a:t> </a:t>
            </a:r>
            <a:r>
              <a:rPr lang="nl-BE" sz="1800" dirty="0" err="1" smtClean="0"/>
              <a:t>disappointed</a:t>
            </a:r>
            <a:r>
              <a:rPr lang="nl-BE" sz="1800" dirty="0" smtClean="0"/>
              <a:t> </a:t>
            </a:r>
            <a:r>
              <a:rPr lang="nl-BE" sz="1800" dirty="0" err="1" smtClean="0"/>
              <a:t>when</a:t>
            </a:r>
            <a:r>
              <a:rPr lang="nl-BE" sz="1800" dirty="0" smtClean="0"/>
              <a:t> </a:t>
            </a:r>
            <a:r>
              <a:rPr lang="nl-BE" sz="1800" dirty="0" err="1" smtClean="0"/>
              <a:t>they</a:t>
            </a:r>
            <a:r>
              <a:rPr lang="nl-BE" sz="1800" dirty="0" smtClean="0"/>
              <a:t> </a:t>
            </a:r>
            <a:r>
              <a:rPr lang="nl-BE" sz="1800" dirty="0" err="1" smtClean="0"/>
              <a:t>don’t</a:t>
            </a:r>
            <a:endParaRPr lang="nl-BE" sz="1800" dirty="0" smtClean="0"/>
          </a:p>
          <a:p>
            <a:pPr lvl="1"/>
            <a:r>
              <a:rPr lang="nl-BE" sz="1800" dirty="0" smtClean="0"/>
              <a:t>F- Help </a:t>
            </a:r>
            <a:r>
              <a:rPr lang="nl-BE" sz="1800" dirty="0" err="1" smtClean="0"/>
              <a:t>them</a:t>
            </a:r>
            <a:r>
              <a:rPr lang="nl-BE" sz="1800" dirty="0" smtClean="0"/>
              <a:t> </a:t>
            </a:r>
            <a:r>
              <a:rPr lang="nl-BE" sz="1800" dirty="0" err="1" smtClean="0"/>
              <a:t>think</a:t>
            </a:r>
            <a:r>
              <a:rPr lang="nl-BE" sz="1800" dirty="0" smtClean="0"/>
              <a:t> </a:t>
            </a:r>
            <a:r>
              <a:rPr lang="nl-BE" sz="1800" dirty="0" err="1" smtClean="0"/>
              <a:t>about</a:t>
            </a:r>
            <a:r>
              <a:rPr lang="nl-BE" sz="1800" dirty="0" smtClean="0"/>
              <a:t> </a:t>
            </a:r>
            <a:r>
              <a:rPr lang="nl-BE" sz="1800" dirty="0" err="1" smtClean="0"/>
              <a:t>why</a:t>
            </a:r>
            <a:r>
              <a:rPr lang="nl-BE" sz="1800" dirty="0" smtClean="0"/>
              <a:t> </a:t>
            </a:r>
            <a:r>
              <a:rPr lang="nl-BE" sz="1800" dirty="0" err="1" smtClean="0"/>
              <a:t>it</a:t>
            </a:r>
            <a:r>
              <a:rPr lang="nl-BE" sz="1800" dirty="0" smtClean="0"/>
              <a:t> </a:t>
            </a:r>
            <a:r>
              <a:rPr lang="nl-BE" sz="1800" dirty="0" err="1" smtClean="0"/>
              <a:t>may</a:t>
            </a:r>
            <a:r>
              <a:rPr lang="nl-BE" sz="1800" dirty="0" smtClean="0"/>
              <a:t> </a:t>
            </a:r>
            <a:r>
              <a:rPr lang="nl-BE" sz="1800" dirty="0" err="1" smtClean="0"/>
              <a:t>be</a:t>
            </a:r>
            <a:r>
              <a:rPr lang="nl-BE" sz="1800" dirty="0" smtClean="0"/>
              <a:t> important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them</a:t>
            </a:r>
            <a:endParaRPr lang="nl-BE" sz="1800" dirty="0" smtClean="0"/>
          </a:p>
          <a:p>
            <a:pPr lvl="1"/>
            <a:r>
              <a:rPr lang="nl-BE" sz="1800" dirty="0" smtClean="0"/>
              <a:t>G- </a:t>
            </a:r>
            <a:r>
              <a:rPr lang="nl-BE" sz="1800" dirty="0" err="1" smtClean="0"/>
              <a:t>Recognise</a:t>
            </a:r>
            <a:r>
              <a:rPr lang="nl-BE" sz="1800" dirty="0" smtClean="0"/>
              <a:t> the </a:t>
            </a:r>
            <a:r>
              <a:rPr lang="nl-BE" sz="1800" dirty="0" err="1" smtClean="0"/>
              <a:t>challenge</a:t>
            </a:r>
            <a:r>
              <a:rPr lang="nl-BE" sz="1800" dirty="0"/>
              <a:t> </a:t>
            </a:r>
            <a:r>
              <a:rPr lang="nl-BE" sz="1800" dirty="0" err="1" smtClean="0"/>
              <a:t>they</a:t>
            </a:r>
            <a:r>
              <a:rPr lang="nl-BE" sz="1800" dirty="0" smtClean="0"/>
              <a:t> face but </a:t>
            </a:r>
            <a:r>
              <a:rPr lang="nl-BE" sz="1800" dirty="0" err="1" smtClean="0"/>
              <a:t>express</a:t>
            </a:r>
            <a:r>
              <a:rPr lang="nl-BE" sz="1800" dirty="0" smtClean="0"/>
              <a:t> </a:t>
            </a:r>
            <a:r>
              <a:rPr lang="nl-BE" sz="1800" dirty="0" err="1" smtClean="0"/>
              <a:t>confidence</a:t>
            </a:r>
            <a:r>
              <a:rPr lang="nl-BE" sz="1800" dirty="0" smtClean="0"/>
              <a:t> </a:t>
            </a:r>
            <a:r>
              <a:rPr lang="nl-BE" sz="1800" dirty="0" err="1" smtClean="0"/>
              <a:t>they</a:t>
            </a:r>
            <a:r>
              <a:rPr lang="nl-BE" sz="1800" dirty="0" smtClean="0"/>
              <a:t> </a:t>
            </a:r>
            <a:r>
              <a:rPr lang="nl-BE" sz="1800" dirty="0" err="1" smtClean="0"/>
              <a:t>can</a:t>
            </a:r>
            <a:r>
              <a:rPr lang="nl-BE" sz="1800" dirty="0" smtClean="0"/>
              <a:t> do </a:t>
            </a:r>
            <a:r>
              <a:rPr lang="nl-BE" sz="1800" dirty="0" err="1" smtClean="0"/>
              <a:t>it</a:t>
            </a:r>
            <a:r>
              <a:rPr lang="nl-BE" sz="1800" dirty="0"/>
              <a:t>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that</a:t>
            </a:r>
            <a:r>
              <a:rPr lang="nl-BE" sz="1800" dirty="0" smtClean="0"/>
              <a:t> </a:t>
            </a:r>
            <a:r>
              <a:rPr lang="nl-BE" sz="1800" dirty="0" err="1" smtClean="0"/>
              <a:t>you</a:t>
            </a:r>
            <a:r>
              <a:rPr lang="nl-BE" sz="1800" dirty="0" smtClean="0"/>
              <a:t> are </a:t>
            </a:r>
            <a:r>
              <a:rPr lang="nl-BE" sz="1800" dirty="0" err="1" smtClean="0"/>
              <a:t>there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help </a:t>
            </a:r>
            <a:r>
              <a:rPr lang="nl-BE" sz="1800" dirty="0" err="1" smtClean="0"/>
              <a:t>them</a:t>
            </a:r>
            <a:r>
              <a:rPr lang="nl-BE" sz="1800" dirty="0" smtClean="0"/>
              <a:t>. </a:t>
            </a:r>
            <a:r>
              <a:rPr lang="nl-BE" sz="1800" dirty="0" err="1" smtClean="0"/>
              <a:t>Give</a:t>
            </a:r>
            <a:r>
              <a:rPr lang="nl-BE" sz="1800" dirty="0" smtClean="0"/>
              <a:t> </a:t>
            </a:r>
            <a:r>
              <a:rPr lang="nl-BE" sz="1800" dirty="0" err="1" smtClean="0"/>
              <a:t>positive</a:t>
            </a:r>
            <a:r>
              <a:rPr lang="nl-BE" sz="1800" dirty="0" smtClean="0"/>
              <a:t> </a:t>
            </a:r>
            <a:r>
              <a:rPr lang="nl-BE" sz="1800" dirty="0" err="1" smtClean="0"/>
              <a:t>feed-back</a:t>
            </a:r>
            <a:r>
              <a:rPr lang="nl-BE" sz="1800" dirty="0" smtClean="0"/>
              <a:t> </a:t>
            </a:r>
            <a:r>
              <a:rPr lang="nl-BE" sz="1800" dirty="0" err="1" smtClean="0"/>
              <a:t>when</a:t>
            </a:r>
            <a:r>
              <a:rPr lang="nl-BE" sz="1800" dirty="0" smtClean="0"/>
              <a:t> </a:t>
            </a:r>
            <a:r>
              <a:rPr lang="nl-BE" sz="1800" dirty="0" err="1" smtClean="0"/>
              <a:t>they</a:t>
            </a:r>
            <a:r>
              <a:rPr lang="nl-BE" sz="1800" dirty="0" smtClean="0"/>
              <a:t> start.</a:t>
            </a:r>
          </a:p>
          <a:p>
            <a:pPr lvl="1"/>
            <a:r>
              <a:rPr lang="nl-BE" sz="1800" dirty="0" smtClean="0"/>
              <a:t>H- Help </a:t>
            </a:r>
            <a:r>
              <a:rPr lang="nl-BE" sz="1800" dirty="0" err="1" smtClean="0"/>
              <a:t>them</a:t>
            </a:r>
            <a:r>
              <a:rPr lang="nl-BE" sz="1800" dirty="0" smtClean="0"/>
              <a:t> </a:t>
            </a:r>
            <a:r>
              <a:rPr lang="nl-BE" sz="1800" dirty="0" err="1" smtClean="0"/>
              <a:t>consciously</a:t>
            </a:r>
            <a:r>
              <a:rPr lang="nl-BE" sz="1800" dirty="0" smtClean="0"/>
              <a:t> </a:t>
            </a:r>
            <a:r>
              <a:rPr lang="nl-BE" sz="1800" dirty="0" err="1" smtClean="0"/>
              <a:t>relate</a:t>
            </a:r>
            <a:r>
              <a:rPr lang="nl-BE" sz="1800" dirty="0" smtClean="0"/>
              <a:t> </a:t>
            </a:r>
            <a:r>
              <a:rPr lang="nl-BE" sz="1800" dirty="0" err="1" smtClean="0"/>
              <a:t>tables</a:t>
            </a:r>
            <a:r>
              <a:rPr lang="nl-BE" sz="1800" dirty="0" smtClean="0"/>
              <a:t> </a:t>
            </a:r>
            <a:r>
              <a:rPr lang="nl-BE" sz="1800" dirty="0" err="1" smtClean="0"/>
              <a:t>to</a:t>
            </a:r>
            <a:r>
              <a:rPr lang="nl-BE" sz="1800" dirty="0" smtClean="0"/>
              <a:t> </a:t>
            </a:r>
            <a:r>
              <a:rPr lang="nl-BE" sz="1800" dirty="0" err="1" smtClean="0"/>
              <a:t>their</a:t>
            </a:r>
            <a:r>
              <a:rPr lang="nl-BE" sz="1800" dirty="0" smtClean="0"/>
              <a:t> </a:t>
            </a:r>
            <a:r>
              <a:rPr lang="nl-BE" sz="1800" dirty="0" err="1" smtClean="0"/>
              <a:t>identity</a:t>
            </a:r>
            <a:r>
              <a:rPr lang="nl-BE" sz="1800" dirty="0" smtClean="0"/>
              <a:t> e.g. </a:t>
            </a:r>
            <a:r>
              <a:rPr lang="nl-BE" sz="1800" dirty="0" err="1" smtClean="0"/>
              <a:t>tables</a:t>
            </a:r>
            <a:r>
              <a:rPr lang="nl-BE" sz="1800" dirty="0" smtClean="0"/>
              <a:t> are </a:t>
            </a:r>
            <a:r>
              <a:rPr lang="nl-BE" sz="1800" dirty="0" err="1" smtClean="0"/>
              <a:t>about</a:t>
            </a:r>
            <a:r>
              <a:rPr lang="nl-BE" sz="1800" dirty="0" smtClean="0"/>
              <a:t> persevering </a:t>
            </a:r>
            <a:r>
              <a:rPr lang="nl-BE" sz="1800" dirty="0" err="1" smtClean="0"/>
              <a:t>and</a:t>
            </a:r>
            <a:r>
              <a:rPr lang="nl-BE" sz="1800" dirty="0" smtClean="0"/>
              <a:t> </a:t>
            </a:r>
            <a:r>
              <a:rPr lang="nl-BE" sz="1800" dirty="0" err="1" smtClean="0"/>
              <a:t>this</a:t>
            </a:r>
            <a:r>
              <a:rPr lang="nl-BE" sz="1800" dirty="0" smtClean="0"/>
              <a:t> is in </a:t>
            </a:r>
            <a:r>
              <a:rPr lang="nl-BE" sz="1800" dirty="0" err="1" smtClean="0"/>
              <a:t>your</a:t>
            </a:r>
            <a:r>
              <a:rPr lang="nl-BE" sz="1800" dirty="0" smtClean="0"/>
              <a:t> </a:t>
            </a:r>
            <a:r>
              <a:rPr lang="nl-BE" sz="1800" dirty="0" err="1" smtClean="0"/>
              <a:t>nature</a:t>
            </a:r>
            <a:endParaRPr lang="nl-BE" sz="1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635896" y="2276872"/>
            <a:ext cx="1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Amotivation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076056" y="2924944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External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860032" y="2636912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External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48264" y="3635732"/>
            <a:ext cx="222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Introjected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56176" y="3284984"/>
            <a:ext cx="222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Introjected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732240" y="3933056"/>
            <a:ext cx="210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Identified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972191" y="4293096"/>
            <a:ext cx="15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Identified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381045" y="5230268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rgbClr val="FF0000"/>
                </a:solidFill>
              </a:rPr>
              <a:t>Integrated</a:t>
            </a:r>
            <a:r>
              <a:rPr lang="nl-BE" dirty="0" smtClean="0">
                <a:solidFill>
                  <a:srgbClr val="FF0000"/>
                </a:solidFill>
              </a:rPr>
              <a:t> </a:t>
            </a:r>
            <a:r>
              <a:rPr lang="nl-BE" dirty="0" err="1" smtClean="0">
                <a:solidFill>
                  <a:srgbClr val="FF0000"/>
                </a:solidFill>
              </a:rPr>
              <a:t>regulation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20804" y="5733256"/>
            <a:ext cx="753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i="1" dirty="0" err="1">
                <a:solidFill>
                  <a:srgbClr val="FF0000"/>
                </a:solidFill>
              </a:rPr>
              <a:t>If</a:t>
            </a:r>
            <a:r>
              <a:rPr lang="nl-BE" sz="2400" b="1" i="1" dirty="0">
                <a:solidFill>
                  <a:srgbClr val="FF0000"/>
                </a:solidFill>
              </a:rPr>
              <a:t> </a:t>
            </a:r>
            <a:r>
              <a:rPr lang="nl-BE" sz="2400" b="1" i="1" dirty="0" err="1">
                <a:solidFill>
                  <a:srgbClr val="FF0000"/>
                </a:solidFill>
              </a:rPr>
              <a:t>you</a:t>
            </a:r>
            <a:r>
              <a:rPr lang="nl-BE" sz="2400" b="1" i="1" dirty="0">
                <a:solidFill>
                  <a:srgbClr val="FF0000"/>
                </a:solidFill>
              </a:rPr>
              <a:t> are NOT </a:t>
            </a:r>
            <a:r>
              <a:rPr lang="nl-BE" sz="2400" b="1" i="1" dirty="0" err="1">
                <a:solidFill>
                  <a:srgbClr val="FF0000"/>
                </a:solidFill>
              </a:rPr>
              <a:t>an</a:t>
            </a:r>
            <a:r>
              <a:rPr lang="nl-BE" sz="2400" b="1" i="1" dirty="0">
                <a:solidFill>
                  <a:srgbClr val="FF0000"/>
                </a:solidFill>
              </a:rPr>
              <a:t> important </a:t>
            </a:r>
            <a:r>
              <a:rPr lang="nl-BE" sz="2400" b="1" i="1" dirty="0" err="1">
                <a:solidFill>
                  <a:srgbClr val="FF0000"/>
                </a:solidFill>
              </a:rPr>
              <a:t>other</a:t>
            </a:r>
            <a:r>
              <a:rPr lang="nl-BE" sz="2400" b="1" i="1" dirty="0">
                <a:solidFill>
                  <a:srgbClr val="FF0000"/>
                </a:solidFill>
              </a:rPr>
              <a:t>, none of </a:t>
            </a:r>
            <a:r>
              <a:rPr lang="nl-BE" sz="2400" b="1" i="1" dirty="0" err="1">
                <a:solidFill>
                  <a:srgbClr val="FF0000"/>
                </a:solidFill>
              </a:rPr>
              <a:t>it</a:t>
            </a:r>
            <a:r>
              <a:rPr lang="nl-BE" sz="2400" b="1" i="1" dirty="0">
                <a:solidFill>
                  <a:srgbClr val="FF0000"/>
                </a:solidFill>
              </a:rPr>
              <a:t> </a:t>
            </a:r>
            <a:r>
              <a:rPr lang="nl-BE" sz="2400" b="1" i="1" dirty="0" err="1">
                <a:solidFill>
                  <a:srgbClr val="FF0000"/>
                </a:solidFill>
              </a:rPr>
              <a:t>may</a:t>
            </a:r>
            <a:r>
              <a:rPr lang="nl-BE" sz="2400" b="1" i="1" dirty="0">
                <a:solidFill>
                  <a:srgbClr val="FF0000"/>
                </a:solidFill>
              </a:rPr>
              <a:t> matter!</a:t>
            </a:r>
          </a:p>
          <a:p>
            <a:endParaRPr lang="nl-BE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3092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6" grpId="0"/>
      <p:bldP spid="13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481"/>
            <a:ext cx="8229600" cy="1143000"/>
          </a:xfrm>
        </p:spPr>
        <p:txBody>
          <a:bodyPr/>
          <a:lstStyle/>
          <a:p>
            <a:r>
              <a:rPr lang="nl-BE" dirty="0" smtClean="0"/>
              <a:t>Understanding motivation-5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z="2800" dirty="0"/>
              <a:t>“Taken together, studies in organizations have provided support for the propositions that </a:t>
            </a:r>
            <a:r>
              <a:rPr lang="en-US" sz="2800" b="1" dirty="0"/>
              <a:t>autonomy supportive </a:t>
            </a:r>
            <a:r>
              <a:rPr lang="en-US" sz="2800" dirty="0"/>
              <a:t>(rather than controlling) work environments and managerial methods promote basic need satisfaction, </a:t>
            </a:r>
            <a:r>
              <a:rPr lang="en-US" sz="2800" b="1" dirty="0"/>
              <a:t>intrinsic motivation, and full internalization of extrinsic motivation</a:t>
            </a:r>
            <a:r>
              <a:rPr lang="en-US" sz="2800" dirty="0"/>
              <a:t>, and that these in turn lead to persistence, effective </a:t>
            </a:r>
            <a:r>
              <a:rPr lang="en-US" sz="2800" b="1" dirty="0"/>
              <a:t>performance</a:t>
            </a:r>
            <a:r>
              <a:rPr lang="en-US" sz="2800" dirty="0"/>
              <a:t>, job satisfaction, positive work attitudes, organizational commitment, and psychological </a:t>
            </a:r>
            <a:r>
              <a:rPr lang="en-US" sz="2800" b="1" dirty="0"/>
              <a:t>well-being</a:t>
            </a:r>
            <a:r>
              <a:rPr lang="en-US" sz="2800" dirty="0"/>
              <a:t>” </a:t>
            </a:r>
            <a:r>
              <a:rPr lang="en-US" sz="2800" dirty="0" err="1"/>
              <a:t>Gagné</a:t>
            </a:r>
            <a:r>
              <a:rPr lang="en-US" sz="2800" dirty="0"/>
              <a:t> et al (2005)</a:t>
            </a:r>
            <a:endParaRPr lang="nl-BE" sz="2800" dirty="0"/>
          </a:p>
          <a:p>
            <a:endParaRPr lang="nl-BE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0427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47162"/>
            <a:ext cx="8229600" cy="1143000"/>
          </a:xfrm>
        </p:spPr>
        <p:txBody>
          <a:bodyPr/>
          <a:lstStyle/>
          <a:p>
            <a:r>
              <a:rPr lang="nl-BE" dirty="0"/>
              <a:t>Understanding </a:t>
            </a:r>
            <a:r>
              <a:rPr lang="nl-BE" dirty="0" smtClean="0"/>
              <a:t>motivation-6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0681" y="1124744"/>
            <a:ext cx="8723312" cy="5076825"/>
          </a:xfrm>
        </p:spPr>
        <p:txBody>
          <a:bodyPr/>
          <a:lstStyle/>
          <a:p>
            <a:r>
              <a:rPr lang="nl-BE" sz="2800" dirty="0" err="1" smtClean="0"/>
              <a:t>Crucial</a:t>
            </a:r>
            <a:r>
              <a:rPr lang="nl-BE" sz="2800" dirty="0" smtClean="0"/>
              <a:t> is </a:t>
            </a:r>
            <a:r>
              <a:rPr lang="nl-BE" sz="2800" dirty="0" err="1" smtClean="0"/>
              <a:t>therefore</a:t>
            </a:r>
            <a:r>
              <a:rPr lang="nl-BE" sz="2800" dirty="0" smtClean="0"/>
              <a:t> the environment:</a:t>
            </a:r>
          </a:p>
          <a:p>
            <a:pPr lvl="1"/>
            <a:r>
              <a:rPr lang="nl-BE" sz="2400" dirty="0" err="1" smtClean="0"/>
              <a:t>Autonomy</a:t>
            </a:r>
            <a:r>
              <a:rPr lang="nl-BE" sz="2400" dirty="0" smtClean="0"/>
              <a:t> </a:t>
            </a:r>
            <a:r>
              <a:rPr lang="nl-BE" sz="2400" dirty="0" err="1" smtClean="0"/>
              <a:t>supportive</a:t>
            </a:r>
            <a:r>
              <a:rPr lang="nl-BE" sz="2400" dirty="0" smtClean="0"/>
              <a:t> :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Empathic </a:t>
            </a:r>
            <a:r>
              <a:rPr lang="en-US" sz="2000" dirty="0" smtClean="0"/>
              <a:t>(NOT sympathy, but rather the ability to see things from someone else’s perspective), allow </a:t>
            </a:r>
            <a:r>
              <a:rPr lang="en-US" sz="2000" dirty="0" smtClean="0">
                <a:solidFill>
                  <a:srgbClr val="FF0000"/>
                </a:solidFill>
              </a:rPr>
              <a:t>self-initiative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choice</a:t>
            </a:r>
            <a:r>
              <a:rPr lang="en-US" sz="2000" dirty="0" smtClean="0"/>
              <a:t>, gives </a:t>
            </a:r>
            <a:r>
              <a:rPr lang="en-US" sz="2000" dirty="0" smtClean="0">
                <a:solidFill>
                  <a:srgbClr val="FF0000"/>
                </a:solidFill>
              </a:rPr>
              <a:t>rationale</a:t>
            </a:r>
            <a:r>
              <a:rPr lang="en-US" sz="2000" dirty="0" smtClean="0"/>
              <a:t> if choices are limited, no excessive pressure, positive </a:t>
            </a:r>
            <a:r>
              <a:rPr lang="en-US" sz="2000" dirty="0" smtClean="0">
                <a:solidFill>
                  <a:srgbClr val="FF0000"/>
                </a:solidFill>
              </a:rPr>
              <a:t>feed-back</a:t>
            </a:r>
            <a:r>
              <a:rPr lang="en-US" sz="2000" dirty="0" smtClean="0"/>
              <a:t>, support of </a:t>
            </a:r>
            <a:r>
              <a:rPr lang="en-US" sz="2000" dirty="0" smtClean="0">
                <a:solidFill>
                  <a:srgbClr val="FF0000"/>
                </a:solidFill>
              </a:rPr>
              <a:t>growth</a:t>
            </a:r>
            <a:r>
              <a:rPr lang="en-US" sz="2000" dirty="0" smtClean="0"/>
              <a:t> of competences, good </a:t>
            </a:r>
            <a:r>
              <a:rPr lang="en-US" sz="2000" dirty="0" smtClean="0">
                <a:solidFill>
                  <a:srgbClr val="FF0000"/>
                </a:solidFill>
              </a:rPr>
              <a:t>relational</a:t>
            </a:r>
            <a:r>
              <a:rPr lang="en-US" sz="2000" dirty="0" smtClean="0"/>
              <a:t> base…. </a:t>
            </a:r>
          </a:p>
          <a:p>
            <a:pPr lvl="1"/>
            <a:r>
              <a:rPr lang="nl-BE" sz="2400" dirty="0" smtClean="0"/>
              <a:t>Controlling:</a:t>
            </a:r>
          </a:p>
          <a:p>
            <a:pPr lvl="2"/>
            <a:r>
              <a:rPr lang="en-US" sz="2000" dirty="0" smtClean="0"/>
              <a:t>Very salient</a:t>
            </a:r>
            <a:r>
              <a:rPr lang="en-US" sz="2000" dirty="0"/>
              <a:t> </a:t>
            </a:r>
            <a:r>
              <a:rPr lang="en-US" sz="2000" dirty="0" smtClean="0"/>
              <a:t>rewards, deadlines, controlling language, naming and shaming etc.  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0D4B1-61D4-4C6F-B245-2B2DEB95FFE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March 09, 2002">
            <a:hlinkClick r:id="rId2" tooltip="March 09, 200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5709"/>
            <a:ext cx="7992888" cy="236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5798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Reading</a:t>
            </a:r>
            <a:r>
              <a:rPr lang="cs-CZ" dirty="0" smtClean="0"/>
              <a:t>/</a:t>
            </a:r>
            <a:r>
              <a:rPr lang="cs-CZ" dirty="0" err="1" smtClean="0"/>
              <a:t>Watching</a:t>
            </a:r>
            <a:r>
              <a:rPr lang="cs-CZ" dirty="0" smtClean="0"/>
              <a:t> </a:t>
            </a:r>
            <a:r>
              <a:rPr lang="cs-CZ" dirty="0" err="1" smtClean="0"/>
              <a:t>reflexions</a:t>
            </a:r>
            <a:endParaRPr lang="en-GB" noProof="0" dirty="0"/>
          </a:p>
        </p:txBody>
      </p:sp>
      <p:sp>
        <p:nvSpPr>
          <p:cNvPr id="22530" name="AutoShape 2" descr="VÃ½sledek obrÃ¡zku pro dan ar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VÃ½sledek obrÃ¡zku pro dan ar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4" name="Picture 6" descr="VÃ½sledek obrÃ¡zku pro dan ari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2979760" cy="1564374"/>
          </a:xfrm>
          <a:prstGeom prst="rect">
            <a:avLst/>
          </a:prstGeom>
          <a:noFill/>
        </p:spPr>
      </p:pic>
      <p:sp>
        <p:nvSpPr>
          <p:cNvPr id="22536" name="AutoShape 8" descr="VÃ½sledek obrÃ¡zku pro daniel p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8" name="AutoShape 10" descr="VÃ½sledek obrÃ¡zku pro daniel p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40" name="Picture 12" descr="https://scontent-vie1-1.xx.fbcdn.net/v/t1.0-1/p320x320/23843076_1915715135110747_1612524944926113124_n.jpg?_nc_cat=0&amp;oh=f2a786e227f61095b1ca5f9d248fb6a8&amp;oe=5B56B1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160240" cy="2160241"/>
          </a:xfrm>
          <a:prstGeom prst="rect">
            <a:avLst/>
          </a:prstGeom>
          <a:noFill/>
        </p:spPr>
      </p:pic>
      <p:sp>
        <p:nvSpPr>
          <p:cNvPr id="22542" name="AutoShape 14" descr="VÃ½sledek obrÃ¡zku pro frank van massenho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Obrázek 10" descr="frank_V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013176"/>
            <a:ext cx="2733675" cy="16764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83968" y="1556792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Dan </a:t>
            </a:r>
            <a:r>
              <a:rPr lang="cs-CZ" sz="2800" dirty="0" err="1" smtClean="0"/>
              <a:t>Ariely</a:t>
            </a:r>
            <a:endParaRPr lang="en-GB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5976" y="3501008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Daniel Pink</a:t>
            </a:r>
            <a:endParaRPr lang="en-GB" sz="28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5661248"/>
            <a:ext cx="3513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Frank van </a:t>
            </a:r>
            <a:r>
              <a:rPr lang="cs-CZ" sz="2800" dirty="0" err="1" smtClean="0"/>
              <a:t>Massenhove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Reading reflections</a:t>
            </a:r>
            <a:endParaRPr lang="en-GB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Split into groups</a:t>
            </a:r>
          </a:p>
          <a:p>
            <a:r>
              <a:rPr lang="en-GB" noProof="0" dirty="0" smtClean="0"/>
              <a:t>Do exercise </a:t>
            </a:r>
            <a:r>
              <a:rPr lang="cs-CZ" noProof="0" dirty="0" smtClean="0"/>
              <a:t>6</a:t>
            </a:r>
            <a:r>
              <a:rPr lang="en-GB" noProof="0" dirty="0" smtClean="0"/>
              <a:t>-</a:t>
            </a:r>
            <a:r>
              <a:rPr lang="cs-CZ" noProof="0" dirty="0" smtClean="0"/>
              <a:t>2</a:t>
            </a:r>
            <a:r>
              <a:rPr lang="en-GB" noProof="0" dirty="0" smtClean="0"/>
              <a:t>, </a:t>
            </a:r>
            <a:r>
              <a:rPr lang="en-GB" noProof="0" dirty="0" smtClean="0"/>
              <a:t>first individually and then discuss within groups</a:t>
            </a:r>
          </a:p>
          <a:p>
            <a:r>
              <a:rPr lang="cs-CZ" noProof="0" dirty="0" err="1" smtClean="0"/>
              <a:t>Motivation</a:t>
            </a:r>
            <a:r>
              <a:rPr lang="cs-CZ" noProof="0" dirty="0" smtClean="0"/>
              <a:t> 1.0 = </a:t>
            </a:r>
            <a:r>
              <a:rPr lang="cs-CZ" noProof="0" dirty="0" err="1" smtClean="0"/>
              <a:t>biological</a:t>
            </a:r>
            <a:r>
              <a:rPr lang="cs-CZ" noProof="0" dirty="0" smtClean="0"/>
              <a:t> drive</a:t>
            </a:r>
          </a:p>
          <a:p>
            <a:r>
              <a:rPr lang="cs-CZ" dirty="0" err="1" smtClean="0"/>
              <a:t>Motivation</a:t>
            </a:r>
            <a:r>
              <a:rPr lang="cs-CZ" dirty="0" smtClean="0"/>
              <a:t> 2.0 = </a:t>
            </a:r>
            <a:r>
              <a:rPr lang="cs-CZ" dirty="0" err="1" smtClean="0"/>
              <a:t>reward</a:t>
            </a:r>
            <a:r>
              <a:rPr lang="cs-CZ" dirty="0" smtClean="0"/>
              <a:t>-</a:t>
            </a:r>
            <a:r>
              <a:rPr lang="cs-CZ" dirty="0" err="1" smtClean="0"/>
              <a:t>and</a:t>
            </a:r>
            <a:r>
              <a:rPr lang="cs-CZ" dirty="0" smtClean="0"/>
              <a:t>-</a:t>
            </a:r>
            <a:r>
              <a:rPr lang="cs-CZ" dirty="0" err="1" smtClean="0"/>
              <a:t>punishment</a:t>
            </a:r>
            <a:r>
              <a:rPr lang="cs-CZ" dirty="0" smtClean="0"/>
              <a:t> </a:t>
            </a:r>
            <a:r>
              <a:rPr lang="cs-CZ" dirty="0" smtClean="0"/>
              <a:t>drive</a:t>
            </a:r>
          </a:p>
          <a:p>
            <a:r>
              <a:rPr lang="cs-CZ" dirty="0" err="1" smtClean="0"/>
              <a:t>Motivation</a:t>
            </a:r>
            <a:r>
              <a:rPr lang="cs-CZ" dirty="0" smtClean="0"/>
              <a:t> 3.0 = 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endParaRPr lang="cs-CZ" noProof="0" dirty="0" smtClean="0"/>
          </a:p>
          <a:p>
            <a:endParaRPr lang="en-GB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aways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links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topics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End of topic</a:t>
            </a:r>
            <a:endParaRPr lang="en-GB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noProof="0" dirty="0" smtClean="0"/>
              <a:t>#</a:t>
            </a:r>
            <a:r>
              <a:rPr lang="cs-CZ" b="1" noProof="0" dirty="0" smtClean="0"/>
              <a:t>6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en-GB" sz="3200" b="1" noProof="0" dirty="0" smtClean="0"/>
              <a:t> </a:t>
            </a:r>
            <a:r>
              <a:rPr lang="en-GB" sz="2800" b="1" dirty="0" smtClean="0"/>
              <a:t>Accountability: Paradigm shift from accountability overload to accountability for learning</a:t>
            </a:r>
            <a:endParaRPr lang="en-GB" sz="3600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590550" y="304800"/>
            <a:ext cx="8229600" cy="738188"/>
          </a:xfrm>
        </p:spPr>
        <p:txBody>
          <a:bodyPr>
            <a:normAutofit fontScale="90000"/>
          </a:bodyPr>
          <a:lstStyle/>
          <a:p>
            <a:r>
              <a:rPr lang="nl-BE"/>
              <a:t>Accountability for what?</a:t>
            </a:r>
          </a:p>
        </p:txBody>
      </p:sp>
      <p:pic>
        <p:nvPicPr>
          <p:cNvPr id="44035" name="Picture 3" descr="d:\gebruikersgegevens\wauterbe\Bureaublad\7024_stri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866123" cy="276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1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590550" y="1793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nl-BE"/>
              <a:t>Accountability for what?</a:t>
            </a:r>
          </a:p>
        </p:txBody>
      </p:sp>
      <p:sp>
        <p:nvSpPr>
          <p:cNvPr id="41987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514FC8C-59D7-45F3-846B-D54AC7DBA98A}" type="slidenum">
              <a:rPr lang="nl-BE" sz="1400">
                <a:solidFill>
                  <a:prstClr val="black"/>
                </a:solidFill>
              </a:rPr>
              <a:pPr/>
              <a:t>49</a:t>
            </a:fld>
            <a:endParaRPr lang="nl-BE" sz="1400" dirty="0">
              <a:solidFill>
                <a:prstClr val="black"/>
              </a:solidFill>
            </a:endParaRPr>
          </a:p>
        </p:txBody>
      </p:sp>
      <p:pic>
        <p:nvPicPr>
          <p:cNvPr id="41988" name="Picture 2" descr="d:\gebruikersgegevens\wauterbe\Bureaublad\FunnySalesCartoonsTrainingReinforcementDilbertQprojectionsforeca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8685211" cy="255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0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99" y="1531350"/>
            <a:ext cx="5392701" cy="240993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3799" y="4673913"/>
            <a:ext cx="5400035" cy="239368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8322" y="3458097"/>
            <a:ext cx="3769747" cy="1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72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229600" cy="776288"/>
          </a:xfrm>
        </p:spPr>
        <p:txBody>
          <a:bodyPr/>
          <a:lstStyle/>
          <a:p>
            <a:r>
              <a:rPr lang="nl-BE"/>
              <a:t>Accountability for what?</a:t>
            </a:r>
          </a:p>
        </p:txBody>
      </p:sp>
      <p:sp>
        <p:nvSpPr>
          <p:cNvPr id="46083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973CB54-86C4-4BD7-B848-018C6B082C81}" type="slidenum">
              <a:rPr lang="nl-BE">
                <a:solidFill>
                  <a:prstClr val="black"/>
                </a:solidFill>
              </a:rPr>
              <a:pPr/>
              <a:t>50</a:t>
            </a:fld>
            <a:endParaRPr lang="nl-BE">
              <a:solidFill>
                <a:prstClr val="black"/>
              </a:solidFill>
            </a:endParaRPr>
          </a:p>
        </p:txBody>
      </p:sp>
      <p:pic>
        <p:nvPicPr>
          <p:cNvPr id="46084" name="Picture 4" descr="d:\gebruikersgegevens\wauterbe\Bureaublad\23900_strip_sunda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89836" cy="38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09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noProof="0" dirty="0" smtClean="0"/>
              <a:t>#</a:t>
            </a:r>
            <a:r>
              <a:rPr lang="cs-CZ" b="1" noProof="0" dirty="0" smtClean="0"/>
              <a:t>6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en-GB" sz="3200" b="1" noProof="0" dirty="0" smtClean="0"/>
              <a:t> </a:t>
            </a:r>
            <a:r>
              <a:rPr lang="en-GB" sz="2800" b="1" dirty="0" smtClean="0"/>
              <a:t>Accountability: Paradigm shift from accountability overload to accountability for learning</a:t>
            </a:r>
            <a:endParaRPr lang="en-GB" sz="3600" noProof="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381642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Public organisations has to be accountable for their actions and meeting their purpose. Historically, different aspects of accountability were stressed: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Honest and Fair (</a:t>
            </a:r>
            <a:r>
              <a:rPr lang="en-GB" dirty="0" smtClean="0">
                <a:solidFill>
                  <a:schemeClr val="tx1"/>
                </a:solidFill>
              </a:rPr>
              <a:t>Focus on preventing distortion, bias and abuse of office and  on proper  procedures), </a:t>
            </a:r>
            <a:r>
              <a:rPr lang="en-GB" b="1" dirty="0" smtClean="0">
                <a:solidFill>
                  <a:schemeClr val="tx1"/>
                </a:solidFill>
              </a:rPr>
              <a:t>Lean and Purposeful (</a:t>
            </a:r>
            <a:r>
              <a:rPr lang="en-GB" dirty="0" smtClean="0">
                <a:solidFill>
                  <a:schemeClr val="tx1"/>
                </a:solidFill>
              </a:rPr>
              <a:t>Match narrowly defined tasks with resources (time and money) as tightly as possible, cutting any slack) and </a:t>
            </a:r>
            <a:r>
              <a:rPr lang="en-GB" b="1" dirty="0" smtClean="0">
                <a:solidFill>
                  <a:schemeClr val="tx1"/>
                </a:solidFill>
              </a:rPr>
              <a:t>Robust, Resilient, Adaptive </a:t>
            </a:r>
            <a:r>
              <a:rPr lang="en-GB" dirty="0" smtClean="0">
                <a:solidFill>
                  <a:schemeClr val="tx1"/>
                </a:solidFill>
              </a:rPr>
              <a:t>Being able to adapt rapidly to changing environments, to withstand shocks, to keep operating even  in a crisis. These aspects are contradictory and  when not balanced, problems emerge. Good way to maintain </a:t>
            </a:r>
            <a:r>
              <a:rPr lang="en-GB" dirty="0" smtClean="0">
                <a:solidFill>
                  <a:schemeClr val="tx1"/>
                </a:solidFill>
              </a:rPr>
              <a:t>balance </a:t>
            </a:r>
            <a:r>
              <a:rPr lang="en-GB" dirty="0" smtClean="0">
                <a:solidFill>
                  <a:schemeClr val="tx1"/>
                </a:solidFill>
              </a:rPr>
              <a:t>is to reframe all aspects of accountability by </a:t>
            </a:r>
            <a:r>
              <a:rPr lang="en-GB" b="1" dirty="0" smtClean="0">
                <a:solidFill>
                  <a:schemeClr val="tx1"/>
                </a:solidFill>
              </a:rPr>
              <a:t>accountability for learning.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What to do in the next week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7056784" cy="55446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Compulsory reading - </a:t>
            </a:r>
            <a:r>
              <a:rPr lang="en-US" sz="2400" dirty="0" err="1" smtClean="0">
                <a:hlinkClick r:id="rId2"/>
              </a:rPr>
              <a:t>Veselý</a:t>
            </a:r>
            <a:r>
              <a:rPr lang="en-US" sz="2400" dirty="0" smtClean="0">
                <a:hlinkClick r:id="rId2"/>
              </a:rPr>
              <a:t>, A. - Accountability in Central and Eastern Europe: concept and </a:t>
            </a:r>
            <a:r>
              <a:rPr lang="en-US" sz="2400" dirty="0" smtClean="0">
                <a:hlinkClick r:id="rId2"/>
              </a:rPr>
              <a:t>reality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part of </a:t>
            </a:r>
            <a:r>
              <a:rPr lang="en-US" sz="2400" dirty="0" err="1" smtClean="0"/>
              <a:t>Arnošt</a:t>
            </a:r>
            <a:r>
              <a:rPr lang="en-US" sz="2400" dirty="0" smtClean="0"/>
              <a:t> </a:t>
            </a:r>
            <a:r>
              <a:rPr lang="en-US" sz="2400" dirty="0" err="1" smtClean="0"/>
              <a:t>Veselý's</a:t>
            </a:r>
            <a:r>
              <a:rPr lang="en-US" sz="2400" dirty="0" smtClean="0"/>
              <a:t> article on Accountability - parts "The concept of accountability", "Accountability overload and professional disorientation" and "Accountability trap and accountability asymmetry". </a:t>
            </a:r>
          </a:p>
          <a:p>
            <a:r>
              <a:rPr lang="en-US" sz="2400" dirty="0" smtClean="0">
                <a:hlinkClick r:id="rId3"/>
              </a:rPr>
              <a:t>Compulsory </a:t>
            </a:r>
            <a:r>
              <a:rPr lang="en-US" sz="2400" dirty="0" smtClean="0">
                <a:hlinkClick r:id="rId3"/>
              </a:rPr>
              <a:t>reading - Hood, C. (1991). A Public Management for all </a:t>
            </a:r>
            <a:r>
              <a:rPr lang="en-US" sz="2400" dirty="0" smtClean="0">
                <a:hlinkClick r:id="rId3"/>
              </a:rPr>
              <a:t>Seasons?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Hood, C. (1991). A Public Management for all Seasons? Public Administration, 69(1). (14 pp)</a:t>
            </a:r>
          </a:p>
          <a:p>
            <a:r>
              <a:rPr lang="en-US" sz="2400" u="sng" dirty="0" smtClean="0">
                <a:hlinkClick r:id="rId4"/>
              </a:rPr>
              <a:t>Compulsory </a:t>
            </a:r>
            <a:r>
              <a:rPr lang="en-US" sz="2400" u="sng" dirty="0" smtClean="0">
                <a:hlinkClick r:id="rId4"/>
              </a:rPr>
              <a:t>reading - Perrin, B. (2015). Bringing accountability up to date with the realities of public sector management in the 21st </a:t>
            </a:r>
            <a:r>
              <a:rPr lang="en-US" sz="2400" u="sng" dirty="0" smtClean="0">
                <a:hlinkClick r:id="rId4"/>
              </a:rPr>
              <a:t>century</a:t>
            </a:r>
            <a:endParaRPr lang="en-US" sz="2400" dirty="0" smtClean="0"/>
          </a:p>
          <a:p>
            <a:r>
              <a:rPr lang="en-US" sz="2400" b="1" dirty="0" smtClean="0"/>
              <a:t>Read</a:t>
            </a:r>
            <a:r>
              <a:rPr lang="en-US" sz="2400" dirty="0" smtClean="0"/>
              <a:t> Perrin, B. (2015). Bringing accountability up to date with the realities of public sector management in the 21st century: New View of Accountability. Canadian Public Administration 58(1)·March 2015. DOI: 10.1111/capa.12107 (17 pp)</a:t>
            </a:r>
          </a:p>
          <a:p>
            <a:endParaRPr lang="en-GB" i="1" noProof="0" dirty="0"/>
          </a:p>
        </p:txBody>
      </p:sp>
      <p:pic>
        <p:nvPicPr>
          <p:cNvPr id="4" name="Obrázek 3" descr="ISS-385-version1-_ok8446_vyrez_134_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980728"/>
            <a:ext cx="1296144" cy="1731416"/>
          </a:xfrm>
          <a:prstGeom prst="rect">
            <a:avLst/>
          </a:prstGeom>
        </p:spPr>
      </p:pic>
      <p:pic>
        <p:nvPicPr>
          <p:cNvPr id="5" name="Obrázek 4" descr="christopherhood200p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780928"/>
            <a:ext cx="1440160" cy="1440160"/>
          </a:xfrm>
          <a:prstGeom prst="rect">
            <a:avLst/>
          </a:prstGeom>
        </p:spPr>
      </p:pic>
      <p:pic>
        <p:nvPicPr>
          <p:cNvPr id="6" name="Obrázek 5" descr="perr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437112"/>
            <a:ext cx="1656183" cy="1656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Homework </a:t>
            </a:r>
            <a:r>
              <a:rPr lang="en-GB" noProof="0" dirty="0" smtClean="0"/>
              <a:t>#</a:t>
            </a:r>
            <a:r>
              <a:rPr lang="cs-CZ" noProof="0" dirty="0" smtClean="0"/>
              <a:t>6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You have just been </a:t>
            </a:r>
            <a:r>
              <a:rPr lang="en-US" sz="2800" dirty="0" err="1" smtClean="0"/>
              <a:t>appointe</a:t>
            </a:r>
            <a:r>
              <a:rPr lang="cs-CZ" sz="2800" dirty="0" smtClean="0"/>
              <a:t>d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deputy</a:t>
            </a:r>
            <a:r>
              <a:rPr lang="cs-CZ" sz="2800" dirty="0" smtClean="0"/>
              <a:t> </a:t>
            </a:r>
            <a:r>
              <a:rPr lang="cs-CZ" sz="2800" dirty="0" err="1" smtClean="0"/>
              <a:t>minister</a:t>
            </a:r>
            <a:r>
              <a:rPr lang="cs-CZ" sz="2800" dirty="0" smtClean="0"/>
              <a:t> (</a:t>
            </a:r>
            <a:r>
              <a:rPr lang="cs-CZ" sz="2800" dirty="0" err="1" smtClean="0"/>
              <a:t>say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Ministry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Labour</a:t>
            </a:r>
            <a:r>
              <a:rPr lang="cs-CZ" sz="2800" dirty="0" smtClean="0"/>
              <a:t>). </a:t>
            </a:r>
            <a:r>
              <a:rPr lang="cs-CZ" sz="2800" dirty="0" err="1" smtClean="0"/>
              <a:t>There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executive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(</a:t>
            </a:r>
            <a:r>
              <a:rPr lang="cs-CZ" sz="2800" dirty="0" err="1" smtClean="0"/>
              <a:t>say</a:t>
            </a:r>
            <a:r>
              <a:rPr lang="cs-CZ" sz="2800" dirty="0" smtClean="0"/>
              <a:t> Public </a:t>
            </a:r>
            <a:r>
              <a:rPr lang="cs-CZ" sz="2800" dirty="0" err="1" smtClean="0"/>
              <a:t>employment</a:t>
            </a:r>
            <a:r>
              <a:rPr lang="cs-CZ" sz="2800" dirty="0" smtClean="0"/>
              <a:t> </a:t>
            </a:r>
            <a:r>
              <a:rPr lang="cs-CZ" sz="2800" dirty="0" err="1" smtClean="0"/>
              <a:t>service</a:t>
            </a:r>
            <a:r>
              <a:rPr lang="cs-CZ" sz="2800" dirty="0" smtClean="0"/>
              <a:t>) in </a:t>
            </a:r>
            <a:r>
              <a:rPr lang="cs-CZ" sz="2800" dirty="0" err="1" smtClean="0"/>
              <a:t>your</a:t>
            </a:r>
            <a:r>
              <a:rPr lang="cs-CZ" sz="2800" dirty="0" smtClean="0"/>
              <a:t> portfolio. </a:t>
            </a:r>
            <a:r>
              <a:rPr lang="cs-CZ" sz="2800" dirty="0" err="1" smtClean="0"/>
              <a:t>Technically</a:t>
            </a:r>
            <a:r>
              <a:rPr lang="cs-CZ" sz="2800" dirty="0" smtClean="0"/>
              <a:t>, </a:t>
            </a:r>
            <a:r>
              <a:rPr lang="cs-CZ" sz="2800" dirty="0" err="1" smtClean="0"/>
              <a:t>you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direct</a:t>
            </a:r>
            <a:r>
              <a:rPr lang="cs-CZ" sz="2800" dirty="0" smtClean="0"/>
              <a:t> </a:t>
            </a:r>
            <a:r>
              <a:rPr lang="cs-CZ" sz="2800" dirty="0" err="1" smtClean="0"/>
              <a:t>supervisor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CEO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both</a:t>
            </a:r>
            <a:r>
              <a:rPr lang="cs-CZ" sz="2800" dirty="0" smtClean="0"/>
              <a:t> </a:t>
            </a:r>
            <a:r>
              <a:rPr lang="cs-CZ" sz="2800" dirty="0" err="1" smtClean="0"/>
              <a:t>political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managerial</a:t>
            </a:r>
            <a:r>
              <a:rPr lang="cs-CZ" sz="2800" dirty="0" smtClean="0"/>
              <a:t> </a:t>
            </a:r>
            <a:r>
              <a:rPr lang="cs-CZ" sz="2800" dirty="0" err="1" smtClean="0"/>
              <a:t>responsibility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. </a:t>
            </a:r>
          </a:p>
          <a:p>
            <a:pPr>
              <a:buNone/>
            </a:pPr>
            <a:r>
              <a:rPr lang="cs-CZ" sz="2800" dirty="0" err="1" smtClean="0"/>
              <a:t>How</a:t>
            </a:r>
            <a:r>
              <a:rPr lang="cs-CZ" sz="2800" dirty="0" smtClean="0"/>
              <a:t> </a:t>
            </a:r>
            <a:r>
              <a:rPr lang="cs-CZ" sz="2800" dirty="0" err="1" smtClean="0"/>
              <a:t>would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set </a:t>
            </a:r>
            <a:r>
              <a:rPr lang="cs-CZ" sz="2800" dirty="0" err="1" smtClean="0"/>
              <a:t>up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accountability</a:t>
            </a:r>
            <a:r>
              <a:rPr lang="cs-CZ" sz="2800" dirty="0" smtClean="0"/>
              <a:t> </a:t>
            </a:r>
            <a:r>
              <a:rPr lang="cs-CZ" sz="2800" dirty="0" err="1" smtClean="0"/>
              <a:t>relation</a:t>
            </a:r>
            <a:r>
              <a:rPr lang="cs-CZ" sz="2800" dirty="0" smtClean="0"/>
              <a:t> </a:t>
            </a:r>
            <a:r>
              <a:rPr lang="cs-CZ" sz="2800" dirty="0" err="1" smtClean="0"/>
              <a:t>between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CEO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subordinated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? </a:t>
            </a: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will</a:t>
            </a:r>
            <a:r>
              <a:rPr lang="cs-CZ" sz="2800" dirty="0" smtClean="0"/>
              <a:t> </a:t>
            </a:r>
            <a:r>
              <a:rPr lang="cs-CZ" sz="2800" dirty="0" err="1" smtClean="0"/>
              <a:t>require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agency</a:t>
            </a:r>
            <a:r>
              <a:rPr lang="cs-CZ" sz="2800" dirty="0" smtClean="0"/>
              <a:t> to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sure</a:t>
            </a:r>
            <a:r>
              <a:rPr lang="cs-CZ" sz="2800" dirty="0" smtClean="0"/>
              <a:t> </a:t>
            </a:r>
            <a:r>
              <a:rPr lang="cs-CZ" sz="2800" dirty="0" err="1" smtClean="0"/>
              <a:t>they</a:t>
            </a:r>
            <a:r>
              <a:rPr lang="cs-CZ" sz="2800" dirty="0" smtClean="0"/>
              <a:t> are </a:t>
            </a:r>
            <a:r>
              <a:rPr lang="cs-CZ" sz="2800" dirty="0" err="1" smtClean="0"/>
              <a:t>doing</a:t>
            </a:r>
            <a:r>
              <a:rPr lang="cs-CZ" sz="2800" dirty="0" smtClean="0"/>
              <a:t> a </a:t>
            </a:r>
            <a:r>
              <a:rPr lang="cs-CZ" sz="2800" dirty="0" err="1" smtClean="0"/>
              <a:t>good</a:t>
            </a:r>
            <a:r>
              <a:rPr lang="cs-CZ" sz="2800" dirty="0" smtClean="0"/>
              <a:t> </a:t>
            </a:r>
            <a:r>
              <a:rPr lang="cs-CZ" sz="2800" dirty="0" err="1" smtClean="0"/>
              <a:t>job</a:t>
            </a:r>
            <a:r>
              <a:rPr lang="cs-CZ" sz="2800" dirty="0" smtClean="0"/>
              <a:t>?</a:t>
            </a:r>
          </a:p>
        </p:txBody>
      </p:sp>
      <p:sp>
        <p:nvSpPr>
          <p:cNvPr id="17410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AutoShape 6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Homework </a:t>
            </a:r>
            <a:r>
              <a:rPr lang="en-GB" noProof="0" dirty="0" smtClean="0"/>
              <a:t>#</a:t>
            </a:r>
            <a:r>
              <a:rPr lang="cs-CZ" noProof="0" dirty="0" smtClean="0"/>
              <a:t>6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6886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 err="1" smtClean="0"/>
              <a:t>Your</a:t>
            </a:r>
            <a:r>
              <a:rPr lang="cs-CZ" sz="2400" dirty="0" smtClean="0"/>
              <a:t> </a:t>
            </a:r>
            <a:r>
              <a:rPr lang="cs-CZ" sz="2400" dirty="0" err="1" smtClean="0"/>
              <a:t>task</a:t>
            </a:r>
            <a:r>
              <a:rPr lang="cs-CZ" sz="2400" dirty="0" smtClean="0"/>
              <a:t>:</a:t>
            </a:r>
          </a:p>
          <a:p>
            <a:pPr>
              <a:buFontTx/>
              <a:buChar char="-"/>
            </a:pPr>
            <a:r>
              <a:rPr lang="cs-CZ" sz="2400" dirty="0" err="1" smtClean="0"/>
              <a:t>Write</a:t>
            </a:r>
            <a:r>
              <a:rPr lang="cs-CZ" sz="2400" dirty="0" smtClean="0"/>
              <a:t> </a:t>
            </a:r>
            <a:r>
              <a:rPr lang="cs-CZ" sz="2400" dirty="0" err="1" smtClean="0"/>
              <a:t>several</a:t>
            </a:r>
            <a:r>
              <a:rPr lang="cs-CZ" sz="2400" dirty="0" smtClean="0"/>
              <a:t> </a:t>
            </a:r>
            <a:r>
              <a:rPr lang="cs-CZ" sz="2400" dirty="0" err="1" smtClean="0"/>
              <a:t>points</a:t>
            </a:r>
            <a:r>
              <a:rPr lang="cs-CZ" sz="2400" dirty="0" smtClean="0"/>
              <a:t> on </a:t>
            </a:r>
            <a:r>
              <a:rPr lang="cs-CZ" sz="2400" dirty="0" err="1" smtClean="0"/>
              <a:t>what</a:t>
            </a:r>
            <a:r>
              <a:rPr lang="cs-CZ" sz="2400" dirty="0" smtClean="0"/>
              <a:t>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require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agency</a:t>
            </a:r>
            <a:r>
              <a:rPr lang="cs-CZ" sz="2400" dirty="0" smtClean="0"/>
              <a:t>. </a:t>
            </a:r>
          </a:p>
          <a:p>
            <a:pPr>
              <a:buFontTx/>
              <a:buChar char="-"/>
            </a:pPr>
            <a:r>
              <a:rPr lang="cs-CZ" sz="2400" dirty="0" err="1" smtClean="0"/>
              <a:t>Then</a:t>
            </a:r>
            <a:r>
              <a:rPr lang="cs-CZ" sz="2400" dirty="0" smtClean="0"/>
              <a:t> </a:t>
            </a:r>
            <a:r>
              <a:rPr lang="cs-CZ" sz="2400" dirty="0" err="1" smtClean="0"/>
              <a:t>explain</a:t>
            </a:r>
            <a:r>
              <a:rPr lang="cs-CZ" sz="2400" dirty="0" smtClean="0"/>
              <a:t> </a:t>
            </a:r>
            <a:r>
              <a:rPr lang="cs-CZ" sz="2400" dirty="0" err="1" smtClean="0"/>
              <a:t>why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ask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these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 </a:t>
            </a:r>
            <a:r>
              <a:rPr lang="cs-CZ" sz="2400" dirty="0" err="1" smtClean="0"/>
              <a:t>would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use these in </a:t>
            </a:r>
            <a:r>
              <a:rPr lang="cs-CZ" sz="2400" dirty="0" err="1" smtClean="0"/>
              <a:t>your</a:t>
            </a:r>
            <a:r>
              <a:rPr lang="cs-CZ" sz="2400" dirty="0" smtClean="0"/>
              <a:t> </a:t>
            </a:r>
            <a:r>
              <a:rPr lang="cs-CZ" sz="2400" dirty="0" err="1" smtClean="0"/>
              <a:t>job</a:t>
            </a:r>
            <a:r>
              <a:rPr lang="cs-CZ" sz="2400" dirty="0" smtClean="0"/>
              <a:t>. </a:t>
            </a:r>
          </a:p>
          <a:p>
            <a:pPr>
              <a:buFontTx/>
              <a:buChar char="-"/>
            </a:pPr>
            <a:r>
              <a:rPr lang="cs-CZ" sz="2400" dirty="0" smtClean="0"/>
              <a:t>As </a:t>
            </a:r>
            <a:r>
              <a:rPr lang="cs-CZ" sz="2400" dirty="0" err="1" smtClean="0"/>
              <a:t>usual</a:t>
            </a:r>
            <a:r>
              <a:rPr lang="cs-CZ" sz="2400" dirty="0" smtClean="0"/>
              <a:t> 550 – 650 </a:t>
            </a:r>
            <a:r>
              <a:rPr lang="cs-CZ" sz="2400" dirty="0" err="1" smtClean="0"/>
              <a:t>words</a:t>
            </a:r>
            <a:endParaRPr lang="cs-CZ" sz="2400" dirty="0" smtClean="0"/>
          </a:p>
          <a:p>
            <a:pPr>
              <a:buNone/>
            </a:pPr>
            <a:r>
              <a:rPr lang="cs-CZ" sz="2400" dirty="0" err="1" smtClean="0"/>
              <a:t>Hints</a:t>
            </a:r>
            <a:r>
              <a:rPr lang="cs-CZ" sz="2400" dirty="0" smtClean="0"/>
              <a:t>: </a:t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may</a:t>
            </a:r>
            <a:r>
              <a:rPr lang="cs-CZ" sz="2400" dirty="0" smtClean="0"/>
              <a:t> </a:t>
            </a:r>
            <a:r>
              <a:rPr lang="cs-CZ" sz="2400" dirty="0" err="1" smtClean="0"/>
              <a:t>wish</a:t>
            </a:r>
            <a:r>
              <a:rPr lang="cs-CZ" sz="2400" dirty="0" smtClean="0"/>
              <a:t> to </a:t>
            </a:r>
            <a:r>
              <a:rPr lang="cs-CZ" sz="2400" dirty="0" err="1" smtClean="0"/>
              <a:t>formulate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questions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will</a:t>
            </a:r>
            <a:r>
              <a:rPr lang="cs-CZ" sz="2400" dirty="0" smtClean="0"/>
              <a:t> (</a:t>
            </a:r>
            <a:r>
              <a:rPr lang="cs-CZ" sz="2400" dirty="0" err="1" smtClean="0"/>
              <a:t>frequently</a:t>
            </a:r>
            <a:r>
              <a:rPr lang="cs-CZ" sz="2400" dirty="0" smtClean="0"/>
              <a:t>) </a:t>
            </a:r>
            <a:r>
              <a:rPr lang="cs-CZ" sz="2400" dirty="0" err="1" smtClean="0"/>
              <a:t>ask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CEO.</a:t>
            </a:r>
          </a:p>
          <a:p>
            <a:pPr>
              <a:buNone/>
            </a:pPr>
            <a:r>
              <a:rPr lang="cs-CZ" sz="2400" dirty="0" smtClean="0"/>
              <a:t>-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may</a:t>
            </a:r>
            <a:r>
              <a:rPr lang="cs-CZ" sz="2400" dirty="0" smtClean="0"/>
              <a:t> use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above</a:t>
            </a:r>
            <a:r>
              <a:rPr lang="cs-CZ" sz="2400" dirty="0" smtClean="0"/>
              <a:t> (Ministry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Labour</a:t>
            </a:r>
            <a:r>
              <a:rPr lang="cs-CZ" sz="2400" dirty="0" smtClean="0"/>
              <a:t> – Public </a:t>
            </a:r>
            <a:r>
              <a:rPr lang="cs-CZ" sz="2400" dirty="0" err="1" smtClean="0"/>
              <a:t>employment</a:t>
            </a:r>
            <a:r>
              <a:rPr lang="cs-CZ" sz="2400" dirty="0" smtClean="0"/>
              <a:t> </a:t>
            </a:r>
            <a:r>
              <a:rPr lang="cs-CZ" sz="2400" dirty="0" err="1" smtClean="0"/>
              <a:t>service</a:t>
            </a:r>
            <a:r>
              <a:rPr lang="cs-CZ" sz="2400" dirty="0" smtClean="0"/>
              <a:t>) </a:t>
            </a:r>
            <a:r>
              <a:rPr lang="cs-CZ" sz="2400" dirty="0" err="1" smtClean="0"/>
              <a:t>or</a:t>
            </a:r>
            <a:r>
              <a:rPr lang="cs-CZ" sz="2400" dirty="0" smtClean="0"/>
              <a:t> use </a:t>
            </a:r>
            <a:r>
              <a:rPr lang="cs-CZ" sz="2400" dirty="0" err="1" smtClean="0"/>
              <a:t>another</a:t>
            </a:r>
            <a:r>
              <a:rPr lang="cs-CZ" sz="2400" dirty="0" smtClean="0"/>
              <a:t> </a:t>
            </a:r>
            <a:r>
              <a:rPr lang="cs-CZ" sz="2400" dirty="0" err="1" smtClean="0"/>
              <a:t>similar</a:t>
            </a:r>
            <a:r>
              <a:rPr lang="cs-CZ" sz="2400" dirty="0" smtClean="0"/>
              <a:t> </a:t>
            </a:r>
            <a:r>
              <a:rPr lang="cs-CZ" sz="2400" dirty="0" err="1" smtClean="0"/>
              <a:t>example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a public </a:t>
            </a:r>
            <a:r>
              <a:rPr lang="cs-CZ" sz="2400" dirty="0" err="1" smtClean="0"/>
              <a:t>agency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supervising</a:t>
            </a:r>
            <a:r>
              <a:rPr lang="cs-CZ" sz="2400" dirty="0" smtClean="0"/>
              <a:t> body. </a:t>
            </a:r>
            <a:endParaRPr lang="en-US" sz="2400" dirty="0" smtClean="0"/>
          </a:p>
        </p:txBody>
      </p:sp>
      <p:sp>
        <p:nvSpPr>
          <p:cNvPr id="17410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4" name="AutoShape 6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Výsledek obrázku pro pas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May </a:t>
            </a:r>
            <a:r>
              <a:rPr lang="cs-CZ" dirty="0" smtClean="0"/>
              <a:t>10th, last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together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7938" name="AutoShape 2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0" name="AutoShape 4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2" name="AutoShape 6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944" name="AutoShape 8" descr="Výsledek obrázku pro registrační znač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54172"/>
            <a:ext cx="2996531" cy="57847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4727" y="2590800"/>
            <a:ext cx="6834833" cy="26072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013200" y="18415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err="1"/>
              <a:t>Ethnographic</a:t>
            </a:r>
            <a:r>
              <a:rPr lang="nl-BE" sz="3200" dirty="0"/>
              <a:t> research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2586" y="4813114"/>
            <a:ext cx="2137178" cy="22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2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4867"/>
            <a:ext cx="4782791" cy="51063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6245" y="2690988"/>
            <a:ext cx="4564409" cy="245601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700"/>
          </a:xfrm>
        </p:spPr>
        <p:txBody>
          <a:bodyPr/>
          <a:lstStyle/>
          <a:p>
            <a:r>
              <a:rPr lang="nl-BE" sz="3600" dirty="0" err="1"/>
              <a:t>Violence</a:t>
            </a:r>
            <a:r>
              <a:rPr lang="nl-BE" sz="3600" dirty="0"/>
              <a:t> </a:t>
            </a:r>
            <a:r>
              <a:rPr lang="nl-BE" sz="3600" dirty="0" err="1"/>
              <a:t>and</a:t>
            </a:r>
            <a:r>
              <a:rPr lang="nl-BE" sz="3600" dirty="0"/>
              <a:t> </a:t>
            </a:r>
            <a:r>
              <a:rPr lang="nl-BE" sz="3600" dirty="0" err="1"/>
              <a:t>agression</a:t>
            </a:r>
            <a:r>
              <a:rPr lang="nl-BE" sz="3600" dirty="0"/>
              <a:t> in A&amp;E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3453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9253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1525"/>
            <a:ext cx="79533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400" y="1526128"/>
            <a:ext cx="1917700" cy="1601861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4433887" y="3060700"/>
            <a:ext cx="0" cy="138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52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500" y="156873"/>
            <a:ext cx="8229600" cy="647700"/>
          </a:xfrm>
        </p:spPr>
        <p:txBody>
          <a:bodyPr/>
          <a:lstStyle/>
          <a:p>
            <a:r>
              <a:rPr lang="nl-BE" sz="3200" dirty="0" err="1"/>
              <a:t>Violence</a:t>
            </a:r>
            <a:r>
              <a:rPr lang="nl-BE" sz="3200" dirty="0"/>
              <a:t> </a:t>
            </a:r>
            <a:r>
              <a:rPr lang="nl-BE" sz="3200" dirty="0" err="1"/>
              <a:t>and</a:t>
            </a:r>
            <a:r>
              <a:rPr lang="nl-BE" sz="3200" dirty="0"/>
              <a:t> </a:t>
            </a:r>
            <a:r>
              <a:rPr lang="nl-BE" sz="3200" dirty="0" err="1"/>
              <a:t>agression</a:t>
            </a:r>
            <a:r>
              <a:rPr lang="nl-BE" sz="3200" dirty="0"/>
              <a:t> in A&amp;E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A0D4B1-61D4-4C6F-B245-2B2DEB95FF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80" y="1332733"/>
            <a:ext cx="7322319" cy="55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880773"/>
            <a:ext cx="2785406" cy="773684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 flipV="1">
            <a:off x="2044700" y="1654457"/>
            <a:ext cx="419100" cy="225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98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1830</Words>
  <Application>Microsoft Office PowerPoint</Application>
  <PresentationFormat>Předvádění na obrazovce (4:3)</PresentationFormat>
  <Paragraphs>245</Paragraphs>
  <Slides>55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sady Office</vt:lpstr>
      <vt:lpstr>Public Management for 21st Century</vt:lpstr>
      <vt:lpstr>Final group discussions</vt:lpstr>
      <vt:lpstr>HW feedback</vt:lpstr>
      <vt:lpstr> Case: Human Centered Design in A&amp;E</vt:lpstr>
      <vt:lpstr>Violence and agression in A&amp;E</vt:lpstr>
      <vt:lpstr>Snímek 6</vt:lpstr>
      <vt:lpstr>Violence and agression in A&amp;E</vt:lpstr>
      <vt:lpstr>Violence and agression in A&amp;E</vt:lpstr>
      <vt:lpstr>Violence and agression in A&amp;E</vt:lpstr>
      <vt:lpstr>Violence and agression in A&amp;E</vt:lpstr>
      <vt:lpstr>Snímek 11</vt:lpstr>
      <vt:lpstr>Violence and agression in A&amp;E</vt:lpstr>
      <vt:lpstr>Snímek 13</vt:lpstr>
      <vt:lpstr>Violence and agression in A&amp;E</vt:lpstr>
      <vt:lpstr>Snímek 15</vt:lpstr>
      <vt:lpstr>Snímek 16</vt:lpstr>
      <vt:lpstr>Violence and agression in A&amp;E</vt:lpstr>
      <vt:lpstr>Violence and agression in A&amp;E</vt:lpstr>
      <vt:lpstr>Snímek 19</vt:lpstr>
      <vt:lpstr>Violence and agression in A&amp;E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Violence and agression in A&amp;E</vt:lpstr>
      <vt:lpstr>Violence and agression in A&amp;E</vt:lpstr>
      <vt:lpstr>Violence and agression in A&amp;E</vt:lpstr>
      <vt:lpstr>Leftovers from last time</vt:lpstr>
      <vt:lpstr>Understanding motivation-2</vt:lpstr>
      <vt:lpstr>Understanding motivation-2</vt:lpstr>
      <vt:lpstr>Understanding motivation-2</vt:lpstr>
      <vt:lpstr>Snímek 35</vt:lpstr>
      <vt:lpstr>Understanding motivation-2</vt:lpstr>
      <vt:lpstr>Snímek 37</vt:lpstr>
      <vt:lpstr>Understanding motivation-2</vt:lpstr>
      <vt:lpstr>Identity formation</vt:lpstr>
      <vt:lpstr>Imagine…</vt:lpstr>
      <vt:lpstr>Understanding motivation-5</vt:lpstr>
      <vt:lpstr>Understanding motivation-6</vt:lpstr>
      <vt:lpstr>Reading/Watching reflexions</vt:lpstr>
      <vt:lpstr>Reading reflections</vt:lpstr>
      <vt:lpstr>Take aways</vt:lpstr>
      <vt:lpstr>End of topic</vt:lpstr>
      <vt:lpstr>#6  Accountability: Paradigm shift from accountability overload to accountability for learning</vt:lpstr>
      <vt:lpstr>Accountability for what?</vt:lpstr>
      <vt:lpstr>Accountability for what?</vt:lpstr>
      <vt:lpstr>Accountability for what?</vt:lpstr>
      <vt:lpstr>#6  Accountability: Paradigm shift from accountability overload to accountability for learning</vt:lpstr>
      <vt:lpstr>What to do in the next week</vt:lpstr>
      <vt:lpstr>Homework #6</vt:lpstr>
      <vt:lpstr>Homework #6</vt:lpstr>
      <vt:lpstr>See you next week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Vláďa</dc:creator>
  <cp:lastModifiedBy>Vláďa</cp:lastModifiedBy>
  <cp:revision>13</cp:revision>
  <dcterms:created xsi:type="dcterms:W3CDTF">2018-02-28T10:09:13Z</dcterms:created>
  <dcterms:modified xsi:type="dcterms:W3CDTF">2018-05-03T13:18:33Z</dcterms:modified>
</cp:coreProperties>
</file>