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9" r:id="rId4"/>
    <p:sldId id="267" r:id="rId5"/>
    <p:sldId id="261" r:id="rId6"/>
    <p:sldId id="268" r:id="rId7"/>
    <p:sldId id="260" r:id="rId8"/>
    <p:sldId id="270" r:id="rId9"/>
    <p:sldId id="262" r:id="rId10"/>
    <p:sldId id="263" r:id="rId11"/>
    <p:sldId id="271" r:id="rId12"/>
    <p:sldId id="272" r:id="rId13"/>
    <p:sldId id="264" r:id="rId14"/>
    <p:sldId id="273" r:id="rId15"/>
    <p:sldId id="265" r:id="rId16"/>
    <p:sldId id="266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144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FE38E-6437-4B4C-8C7F-D59AE27C0472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68EF-F855-467E-A040-B7312C3FA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908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FE38E-6437-4B4C-8C7F-D59AE27C0472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68EF-F855-467E-A040-B7312C3FA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258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FE38E-6437-4B4C-8C7F-D59AE27C0472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68EF-F855-467E-A040-B7312C3FA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1685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FE38E-6437-4B4C-8C7F-D59AE27C0472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68EF-F855-467E-A040-B7312C3FA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918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FE38E-6437-4B4C-8C7F-D59AE27C0472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68EF-F855-467E-A040-B7312C3FA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500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FE38E-6437-4B4C-8C7F-D59AE27C0472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68EF-F855-467E-A040-B7312C3FA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4914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FE38E-6437-4B4C-8C7F-D59AE27C0472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68EF-F855-467E-A040-B7312C3FA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330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FE38E-6437-4B4C-8C7F-D59AE27C0472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68EF-F855-467E-A040-B7312C3FA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8214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FE38E-6437-4B4C-8C7F-D59AE27C0472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68EF-F855-467E-A040-B7312C3FA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2247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FE38E-6437-4B4C-8C7F-D59AE27C0472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68EF-F855-467E-A040-B7312C3FA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875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FE38E-6437-4B4C-8C7F-D59AE27C0472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68EF-F855-467E-A040-B7312C3FA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040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FE38E-6437-4B4C-8C7F-D59AE27C0472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F68EF-F855-467E-A040-B7312C3FA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99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upload.wikimedia.org/wikipedia/commons/f/fd/Reynolds.clive.750pix.jpg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yoxmr08dXA" TargetMode="External"/><Relationship Id="rId2" Type="http://schemas.openxmlformats.org/officeDocument/2006/relationships/hyperlink" Target="http://www.youtube.com/watch?v=dTBjKBWkya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yPrC0W1YnZs" TargetMode="External"/><Relationship Id="rId4" Type="http://schemas.openxmlformats.org/officeDocument/2006/relationships/hyperlink" Target="https://www.youtube.com/watch?v=49HTIoCccDY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East India Company | History, John Company, Battle of Plassey, Definition,  &amp; Facts | Britannica">
            <a:extLst>
              <a:ext uri="{FF2B5EF4-FFF2-40B4-BE49-F238E27FC236}">
                <a16:creationId xmlns:a16="http://schemas.microsoft.com/office/drawing/2014/main" id="{4259D49F-AE18-63EB-0F91-03CC336F5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4" r="21000" b="6447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Rectangle 615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5000" b="1" dirty="0"/>
              <a:t>Angličané </a:t>
            </a:r>
            <a:br>
              <a:rPr lang="cs-CZ" sz="5000" b="1" dirty="0"/>
            </a:br>
            <a:r>
              <a:rPr lang="cs-CZ" sz="5000" b="1" dirty="0"/>
              <a:t>a Indie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endParaRPr lang="cs-CZ" sz="2000"/>
          </a:p>
        </p:txBody>
      </p:sp>
      <p:sp>
        <p:nvSpPr>
          <p:cNvPr id="6155" name="Rectangle 615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157" name="Rectangle 615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172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Britové v Indii v 18. století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Po </a:t>
            </a:r>
            <a:r>
              <a:rPr lang="cs-CZ" b="1" dirty="0"/>
              <a:t>sedmileté válce a Pařížském míru (1763)</a:t>
            </a:r>
            <a:r>
              <a:rPr lang="cs-CZ" dirty="0"/>
              <a:t> se Velká Británie stala nejsilnější koloniální mocností světa. V Indii se postupně prosazovala </a:t>
            </a:r>
            <a:r>
              <a:rPr lang="cs-CZ" b="1" dirty="0"/>
              <a:t>Východoindická společnost</a:t>
            </a:r>
            <a:r>
              <a:rPr lang="cs-CZ" dirty="0"/>
              <a:t>, která už nebyla jen obchodní organizací, ale stále více zasahovala i do místní politiky.</a:t>
            </a:r>
          </a:p>
          <a:p>
            <a:r>
              <a:rPr lang="cs-CZ" dirty="0"/>
              <a:t>Rozhodující zlom nastal po </a:t>
            </a:r>
            <a:r>
              <a:rPr lang="cs-CZ" b="1" dirty="0"/>
              <a:t>bitvě u </a:t>
            </a:r>
            <a:r>
              <a:rPr lang="cs-CZ" b="1" dirty="0" err="1"/>
              <a:t>Plassey</a:t>
            </a:r>
            <a:r>
              <a:rPr lang="cs-CZ" b="1" dirty="0"/>
              <a:t> (1757)</a:t>
            </a:r>
            <a:r>
              <a:rPr lang="cs-CZ" dirty="0"/>
              <a:t>, kdy Britové získali kontrolu nad </a:t>
            </a:r>
            <a:r>
              <a:rPr lang="cs-CZ" b="1" dirty="0"/>
              <a:t>Bengálskem</a:t>
            </a:r>
            <a:r>
              <a:rPr lang="cs-CZ" dirty="0"/>
              <a:t>, jednou z nejbohatších oblastí Indie. Místní vládci sice zůstávali formálně u moci, ale jejich postavení záviselo na podpoře Východoindické společnosti.</a:t>
            </a:r>
          </a:p>
          <a:p>
            <a:r>
              <a:rPr lang="cs-CZ" dirty="0"/>
              <a:t>Britští představitelé začali zasahovat do místní politiky a mohli </a:t>
            </a:r>
            <a:r>
              <a:rPr lang="cs-CZ" b="1" dirty="0"/>
              <a:t>svrhávat a dosazovat vládce podle svých zájmů</a:t>
            </a:r>
            <a:r>
              <a:rPr lang="cs-CZ" dirty="0"/>
              <a:t>. Bengálsko se stalo zdrojem obrovských příjmů a mnoho britských úředníků zde rychle zbohatlo.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4960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533EA7-A21B-CD5B-D2BB-987FAB232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Spory o bohatství z Indie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6878AA-F409-7661-BB36-35B2E7E2D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Obrovské zisky z Bengálska vyvolaly spory uvnitř samotné </a:t>
            </a:r>
            <a:r>
              <a:rPr lang="cs-CZ" b="1" dirty="0"/>
              <a:t>Východoindické společnosti</a:t>
            </a:r>
            <a:r>
              <a:rPr lang="cs-CZ" dirty="0"/>
              <a:t>. V Indii bohatli jednotliví úředníci, zatímco akcionáři v Londýně měli pocit, že z těchto zisků mají příliš malý podíl.</a:t>
            </a:r>
          </a:p>
          <a:p>
            <a:r>
              <a:rPr lang="cs-CZ" dirty="0"/>
              <a:t>Vedl se proto spor o to, </a:t>
            </a:r>
            <a:r>
              <a:rPr lang="cs-CZ" b="1" dirty="0"/>
              <a:t>kdo bude kontrolovat bohatství z Indie – jednotlivci, obchodní společnost, nebo britský stát</a:t>
            </a:r>
            <a:r>
              <a:rPr lang="cs-CZ" dirty="0"/>
              <a:t>. Postupně začal do správy Indie zasahovat i britský parlament.</a:t>
            </a:r>
          </a:p>
          <a:p>
            <a:r>
              <a:rPr lang="cs-CZ" dirty="0"/>
              <a:t>Roku </a:t>
            </a:r>
            <a:r>
              <a:rPr lang="cs-CZ" b="1" dirty="0"/>
              <a:t>1773 přijal parlament tzv. </a:t>
            </a:r>
            <a:r>
              <a:rPr lang="cs-CZ" b="1" dirty="0" err="1"/>
              <a:t>Regulating</a:t>
            </a:r>
            <a:r>
              <a:rPr lang="cs-CZ" b="1" dirty="0"/>
              <a:t> </a:t>
            </a:r>
            <a:r>
              <a:rPr lang="cs-CZ" b="1" dirty="0" err="1"/>
              <a:t>Act</a:t>
            </a:r>
            <a:r>
              <a:rPr lang="cs-CZ" dirty="0"/>
              <a:t>, který posílil kontrolu vlády nad správou Indie a zřídil úřad </a:t>
            </a:r>
            <a:r>
              <a:rPr lang="cs-CZ" b="1" dirty="0"/>
              <a:t>generálního guvernéra v Kalkatě</a:t>
            </a:r>
            <a:r>
              <a:rPr lang="cs-CZ" dirty="0"/>
              <a:t>. Britská vláda tak začala postupně omezovat autonomii Východoindické společnosti.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6217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79477870-C64A-4E35-8F2F-05B7114F3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E0DD1DF-B869-C061-B908-DBFDCCA95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anchor="b">
            <a:normAutofit/>
          </a:bodyPr>
          <a:lstStyle/>
          <a:p>
            <a:r>
              <a:rPr lang="cs-CZ" sz="5200" b="1" dirty="0"/>
              <a:t>Robert Clive</a:t>
            </a:r>
          </a:p>
        </p:txBody>
      </p:sp>
      <p:sp>
        <p:nvSpPr>
          <p:cNvPr id="7177" name="!!accent">
            <a:extLst>
              <a:ext uri="{FF2B5EF4-FFF2-40B4-BE49-F238E27FC236}">
                <a16:creationId xmlns:a16="http://schemas.microsoft.com/office/drawing/2014/main" id="{8AEA628B-C8FF-4D0B-B111-F101F580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9" name="Rectangle 7178">
            <a:extLst>
              <a:ext uri="{FF2B5EF4-FFF2-40B4-BE49-F238E27FC236}">
                <a16:creationId xmlns:a16="http://schemas.microsoft.com/office/drawing/2014/main" id="{42663BD0-064C-40FC-A331-F49FCA953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96A872-6AB9-57D3-0506-31937C40A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458" y="3355848"/>
            <a:ext cx="6268770" cy="2825496"/>
          </a:xfrm>
        </p:spPr>
        <p:txBody>
          <a:bodyPr>
            <a:normAutofit/>
          </a:bodyPr>
          <a:lstStyle/>
          <a:p>
            <a:r>
              <a:rPr lang="cs-CZ" sz="1500" dirty="0"/>
              <a:t>Jednou z nejvýznamnějších postav britského vzestupu v Indii byl </a:t>
            </a:r>
            <a:r>
              <a:rPr lang="cs-CZ" sz="1500" b="1" dirty="0"/>
              <a:t>Robert Clive</a:t>
            </a:r>
            <a:r>
              <a:rPr lang="cs-CZ" sz="1500" dirty="0"/>
              <a:t>. Do Indie odešel jako obyčejný písař Východoindické společnosti, ale během konfliktů mezi Británií a Francií vstoupil do armády a projevil mimořádné vojenské schopnosti.</a:t>
            </a:r>
          </a:p>
          <a:p>
            <a:r>
              <a:rPr lang="cs-CZ" sz="1500" dirty="0"/>
              <a:t>Jeho vítězství v </a:t>
            </a:r>
            <a:r>
              <a:rPr lang="cs-CZ" sz="1500" b="1" dirty="0"/>
              <a:t>bitvě u </a:t>
            </a:r>
            <a:r>
              <a:rPr lang="cs-CZ" sz="1500" b="1" dirty="0" err="1"/>
              <a:t>Plassey</a:t>
            </a:r>
            <a:r>
              <a:rPr lang="cs-CZ" sz="1500" b="1" dirty="0"/>
              <a:t> (1757)</a:t>
            </a:r>
            <a:r>
              <a:rPr lang="cs-CZ" sz="1500" dirty="0"/>
              <a:t> otevřelo Britům cestu k ovládnutí Bengálska. Clive se stal vojenským hrdinou, ale zároveň i velmi bohatým mužem díky darům a příjmům z regionu.</a:t>
            </a:r>
          </a:p>
          <a:p>
            <a:r>
              <a:rPr lang="cs-CZ" sz="1500" dirty="0"/>
              <a:t>Později byl znovu vyslán do Indie, aby omezil korupci a stabilizoval správu Bengálska. V Británii se stal symbolem tzv. </a:t>
            </a:r>
            <a:r>
              <a:rPr lang="cs-CZ" sz="1500" b="1" dirty="0"/>
              <a:t>„nabobů“</a:t>
            </a:r>
            <a:r>
              <a:rPr lang="cs-CZ" sz="1500" dirty="0"/>
              <a:t> – lidí, kteří se vraceli z Indie s obrovským bohatstvím. Jeho kariéra tak dobře ukazuje, jak byly počátky britského impéria v Indii spojeny s mocí, bohatstvím i kontroverzemi.</a:t>
            </a:r>
          </a:p>
          <a:p>
            <a:endParaRPr lang="cs-CZ" sz="1500" dirty="0"/>
          </a:p>
        </p:txBody>
      </p:sp>
      <p:pic>
        <p:nvPicPr>
          <p:cNvPr id="7170" name="Picture 2" descr="Portrait of Robert Clive - Wikipedia">
            <a:extLst>
              <a:ext uri="{FF2B5EF4-FFF2-40B4-BE49-F238E27FC236}">
                <a16:creationId xmlns:a16="http://schemas.microsoft.com/office/drawing/2014/main" id="{AB2332E7-A77A-3DA1-7CE6-3663A6C0A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0"/>
          <a:stretch>
            <a:fillRect/>
          </a:stretch>
        </p:blipFill>
        <p:spPr bwMode="auto">
          <a:xfrm>
            <a:off x="7684006" y="10"/>
            <a:ext cx="4507993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112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4" name="Rectangle 820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199" name="Picture 7" descr="File:Reynolds.clive.750pix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56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161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9694DA-A9F1-56E9-7363-0D0C8FF2B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Regulating Act a </a:t>
            </a:r>
            <a:r>
              <a:rPr lang="en-US" b="1" dirty="0" err="1"/>
              <a:t>počátky</a:t>
            </a:r>
            <a:r>
              <a:rPr lang="en-US" b="1" dirty="0"/>
              <a:t> </a:t>
            </a:r>
            <a:r>
              <a:rPr lang="en-US" b="1" dirty="0" err="1"/>
              <a:t>britské</a:t>
            </a:r>
            <a:r>
              <a:rPr lang="en-US" b="1" dirty="0"/>
              <a:t> </a:t>
            </a:r>
            <a:r>
              <a:rPr lang="en-US" b="1" dirty="0" err="1"/>
              <a:t>správy</a:t>
            </a:r>
            <a:r>
              <a:rPr lang="en-US" b="1" dirty="0"/>
              <a:t> Indie (1773)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EFB5F1-B4CB-C18E-9F16-21FCCB0EE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Roku </a:t>
            </a:r>
            <a:r>
              <a:rPr lang="cs-CZ" b="1" dirty="0"/>
              <a:t>1773 přijal britský parlament zákon </a:t>
            </a:r>
            <a:r>
              <a:rPr lang="cs-CZ" b="1" dirty="0" err="1"/>
              <a:t>Regulating</a:t>
            </a:r>
            <a:r>
              <a:rPr lang="cs-CZ" b="1" dirty="0"/>
              <a:t> </a:t>
            </a:r>
            <a:r>
              <a:rPr lang="cs-CZ" b="1" dirty="0" err="1"/>
              <a:t>Act</a:t>
            </a:r>
            <a:r>
              <a:rPr lang="cs-CZ" dirty="0"/>
              <a:t>, jehož cílem bylo omezit korupci a chaos ve správě britských držav v Indii a posílit </a:t>
            </a:r>
            <a:r>
              <a:rPr lang="cs-CZ" b="1" dirty="0"/>
              <a:t>kontrolu britského státu nad Východoindickou společností</a:t>
            </a:r>
            <a:r>
              <a:rPr lang="cs-CZ" dirty="0"/>
              <a:t>.</a:t>
            </a:r>
          </a:p>
          <a:p>
            <a:r>
              <a:rPr lang="cs-CZ" dirty="0"/>
              <a:t>Zákon zřídil úřad </a:t>
            </a:r>
            <a:r>
              <a:rPr lang="cs-CZ" b="1" dirty="0"/>
              <a:t>generálního guvernéra Bengálska se sídlem v Kalkatě</a:t>
            </a:r>
            <a:r>
              <a:rPr lang="cs-CZ" dirty="0"/>
              <a:t>, který předsedal čtyřčlenné radě a měl řídit hlavní rozhodnutí v britských državách. Pod jeho autoritu byla postupně podřízena i další dvě hlavní správní centra společnosti – </a:t>
            </a:r>
            <a:r>
              <a:rPr lang="cs-CZ" b="1" dirty="0"/>
              <a:t>Madrás a Bombaj</a:t>
            </a:r>
            <a:r>
              <a:rPr lang="cs-CZ" dirty="0"/>
              <a:t>.</a:t>
            </a:r>
          </a:p>
          <a:p>
            <a:r>
              <a:rPr lang="cs-CZ" dirty="0"/>
              <a:t>Prvním generálním guvernérem se stal </a:t>
            </a:r>
            <a:r>
              <a:rPr lang="cs-CZ" b="1" dirty="0"/>
              <a:t>Warren </a:t>
            </a:r>
            <a:r>
              <a:rPr lang="cs-CZ" b="1" dirty="0" err="1"/>
              <a:t>Hastings</a:t>
            </a:r>
            <a:r>
              <a:rPr lang="cs-CZ" dirty="0"/>
              <a:t>, zkušený úředník Východoindické společnosti, který se snažil stabilizovat správu Indie a zároveň projevoval zájem o </a:t>
            </a:r>
            <a:r>
              <a:rPr lang="cs-CZ" b="1" dirty="0"/>
              <a:t>indickou kulturu, právo a tradice</a:t>
            </a:r>
            <a:r>
              <a:rPr lang="cs-CZ" dirty="0"/>
              <a:t>.</a:t>
            </a:r>
          </a:p>
          <a:p>
            <a:r>
              <a:rPr lang="cs-CZ" dirty="0"/>
              <a:t>Jeho vláda však byla kontroverzní. Po návratu do Anglie roku </a:t>
            </a:r>
            <a:r>
              <a:rPr lang="cs-CZ" b="1" dirty="0"/>
              <a:t>1785</a:t>
            </a:r>
            <a:r>
              <a:rPr lang="cs-CZ" dirty="0"/>
              <a:t> byl obviněn ze zneužívání moci a korupce. Následoval dlouhý </a:t>
            </a:r>
            <a:r>
              <a:rPr lang="cs-CZ" b="1" dirty="0"/>
              <a:t>impeachment vedený Edmundem Burkem</a:t>
            </a:r>
            <a:r>
              <a:rPr lang="cs-CZ" dirty="0"/>
              <a:t>, který trval téměř sedm let a roku </a:t>
            </a:r>
            <a:r>
              <a:rPr lang="cs-CZ" b="1" dirty="0"/>
              <a:t>1795 skončil </a:t>
            </a:r>
            <a:r>
              <a:rPr lang="cs-CZ" b="1" dirty="0" err="1"/>
              <a:t>Hastingsovým</a:t>
            </a:r>
            <a:r>
              <a:rPr lang="cs-CZ" b="1" dirty="0"/>
              <a:t> osvobozením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0873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337" y="440531"/>
            <a:ext cx="4622800" cy="597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561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Dokument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http://www.youtube.com/watch?v=dTBjKBWkya0</a:t>
            </a:r>
            <a:endParaRPr lang="cs-CZ" dirty="0"/>
          </a:p>
          <a:p>
            <a:r>
              <a:rPr lang="cs-CZ" dirty="0">
                <a:hlinkClick r:id="rId3"/>
              </a:rPr>
              <a:t>https://www.youtube.com/watch?v=xyoxmr08dXA</a:t>
            </a:r>
            <a:endParaRPr lang="cs-CZ" dirty="0"/>
          </a:p>
          <a:p>
            <a:endParaRPr lang="cs-CZ" dirty="0"/>
          </a:p>
          <a:p>
            <a:r>
              <a:rPr lang="cs-CZ" dirty="0">
                <a:hlinkClick r:id="rId4"/>
              </a:rPr>
              <a:t>https://www.youtube.com/watch?v=49HTIoCccDY</a:t>
            </a:r>
            <a:r>
              <a:rPr lang="cs-CZ" dirty="0"/>
              <a:t> </a:t>
            </a:r>
          </a:p>
          <a:p>
            <a:r>
              <a:rPr lang="cs-CZ" dirty="0">
                <a:hlinkClick r:id="rId5"/>
              </a:rPr>
              <a:t>https://www.youtube.com/watch?v=yPrC0W1YnZs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12504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7" name="Rectangle 3086">
            <a:extLst>
              <a:ext uri="{FF2B5EF4-FFF2-40B4-BE49-F238E27FC236}">
                <a16:creationId xmlns:a16="http://schemas.microsoft.com/office/drawing/2014/main" id="{7742A528-B5BC-48B8-92DE-9C2B44451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7" name="Picture 5" descr="European_settlements_in_India_1501-17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" b="2"/>
          <a:stretch>
            <a:fillRect/>
          </a:stretch>
        </p:blipFill>
        <p:spPr bwMode="auto">
          <a:xfrm>
            <a:off x="1366347" y="433410"/>
            <a:ext cx="9459306" cy="5854700"/>
          </a:xfrm>
          <a:custGeom>
            <a:avLst/>
            <a:gdLst/>
            <a:ahLst/>
            <a:cxnLst/>
            <a:rect l="l" t="t" r="r" b="b"/>
            <a:pathLst>
              <a:path w="8500451" h="5783926">
                <a:moveTo>
                  <a:pt x="4814568" y="604"/>
                </a:moveTo>
                <a:cubicBezTo>
                  <a:pt x="5041344" y="3294"/>
                  <a:pt x="5267019" y="14348"/>
                  <a:pt x="5493575" y="21000"/>
                </a:cubicBezTo>
                <a:cubicBezTo>
                  <a:pt x="5987120" y="36130"/>
                  <a:pt x="6483273" y="35607"/>
                  <a:pt x="6977859" y="46564"/>
                </a:cubicBezTo>
                <a:cubicBezTo>
                  <a:pt x="7286195" y="53346"/>
                  <a:pt x="7590877" y="77867"/>
                  <a:pt x="7880953" y="154038"/>
                </a:cubicBezTo>
                <a:cubicBezTo>
                  <a:pt x="7921646" y="164993"/>
                  <a:pt x="7967557" y="167081"/>
                  <a:pt x="7998861" y="193166"/>
                </a:cubicBezTo>
                <a:cubicBezTo>
                  <a:pt x="8033815" y="222382"/>
                  <a:pt x="8019729" y="265163"/>
                  <a:pt x="7968600" y="273511"/>
                </a:cubicBezTo>
                <a:cubicBezTo>
                  <a:pt x="7903386" y="284466"/>
                  <a:pt x="7836607" y="287597"/>
                  <a:pt x="7764609" y="294901"/>
                </a:cubicBezTo>
                <a:cubicBezTo>
                  <a:pt x="7792260" y="335073"/>
                  <a:pt x="7859040" y="304814"/>
                  <a:pt x="7876257" y="354899"/>
                </a:cubicBezTo>
                <a:cubicBezTo>
                  <a:pt x="7799043" y="389332"/>
                  <a:pt x="7705656" y="366898"/>
                  <a:pt x="7631049" y="400810"/>
                </a:cubicBezTo>
                <a:cubicBezTo>
                  <a:pt x="7633137" y="424287"/>
                  <a:pt x="7649831" y="426374"/>
                  <a:pt x="7663396" y="432635"/>
                </a:cubicBezTo>
                <a:cubicBezTo>
                  <a:pt x="7676961" y="438373"/>
                  <a:pt x="7710871" y="430026"/>
                  <a:pt x="7696264" y="462894"/>
                </a:cubicBezTo>
                <a:cubicBezTo>
                  <a:pt x="7541315" y="482719"/>
                  <a:pt x="7393147" y="550021"/>
                  <a:pt x="7229849" y="540630"/>
                </a:cubicBezTo>
                <a:cubicBezTo>
                  <a:pt x="7431755" y="558890"/>
                  <a:pt x="7602355" y="633496"/>
                  <a:pt x="7780782" y="683059"/>
                </a:cubicBezTo>
                <a:cubicBezTo>
                  <a:pt x="7773479" y="741491"/>
                  <a:pt x="7701483" y="718014"/>
                  <a:pt x="7680613" y="759751"/>
                </a:cubicBezTo>
                <a:cubicBezTo>
                  <a:pt x="7794869" y="788967"/>
                  <a:pt x="7904429" y="823401"/>
                  <a:pt x="7998861" y="880789"/>
                </a:cubicBezTo>
                <a:cubicBezTo>
                  <a:pt x="8083901" y="932439"/>
                  <a:pt x="8164765" y="989306"/>
                  <a:pt x="8257111" y="1031566"/>
                </a:cubicBezTo>
                <a:cubicBezTo>
                  <a:pt x="8354150" y="1075912"/>
                  <a:pt x="8413103" y="1132779"/>
                  <a:pt x="8402148" y="1229819"/>
                </a:cubicBezTo>
                <a:cubicBezTo>
                  <a:pt x="8397452" y="1269468"/>
                  <a:pt x="8409973" y="1302859"/>
                  <a:pt x="8453275" y="1318510"/>
                </a:cubicBezTo>
                <a:cubicBezTo>
                  <a:pt x="8507013" y="1337814"/>
                  <a:pt x="8501275" y="1367029"/>
                  <a:pt x="8499187" y="1411897"/>
                </a:cubicBezTo>
                <a:cubicBezTo>
                  <a:pt x="8496056" y="1465634"/>
                  <a:pt x="8468406" y="1486504"/>
                  <a:pt x="8419885" y="1504764"/>
                </a:cubicBezTo>
                <a:cubicBezTo>
                  <a:pt x="8350497" y="1530327"/>
                  <a:pt x="8349975" y="1569978"/>
                  <a:pt x="8368237" y="1617454"/>
                </a:cubicBezTo>
                <a:cubicBezTo>
                  <a:pt x="8378149" y="1643540"/>
                  <a:pt x="8393278" y="1664409"/>
                  <a:pt x="8415713" y="1683712"/>
                </a:cubicBezTo>
                <a:cubicBezTo>
                  <a:pt x="8493448" y="1751014"/>
                  <a:pt x="8492927" y="1752056"/>
                  <a:pt x="8416755" y="1831880"/>
                </a:cubicBezTo>
                <a:cubicBezTo>
                  <a:pt x="8396408" y="1853269"/>
                  <a:pt x="8374496" y="1867356"/>
                  <a:pt x="8383888" y="1901790"/>
                </a:cubicBezTo>
                <a:cubicBezTo>
                  <a:pt x="8415713" y="2016046"/>
                  <a:pt x="8411538" y="2016046"/>
                  <a:pt x="8283717" y="2053609"/>
                </a:cubicBezTo>
                <a:cubicBezTo>
                  <a:pt x="8254501" y="2062479"/>
                  <a:pt x="8215373" y="2054653"/>
                  <a:pt x="8198678" y="2087521"/>
                </a:cubicBezTo>
                <a:cubicBezTo>
                  <a:pt x="8209113" y="2111521"/>
                  <a:pt x="8184591" y="2690625"/>
                  <a:pt x="8207547" y="2700017"/>
                </a:cubicBezTo>
                <a:cubicBezTo>
                  <a:pt x="8387017" y="2773578"/>
                  <a:pt x="8409451" y="2860184"/>
                  <a:pt x="8269632" y="2996352"/>
                </a:cubicBezTo>
                <a:cubicBezTo>
                  <a:pt x="8175722" y="3087653"/>
                  <a:pt x="8186677" y="3236864"/>
                  <a:pt x="8225807" y="3330251"/>
                </a:cubicBezTo>
                <a:cubicBezTo>
                  <a:pt x="8373452" y="3371467"/>
                  <a:pt x="8341107" y="3481027"/>
                  <a:pt x="8370845" y="3577023"/>
                </a:cubicBezTo>
                <a:cubicBezTo>
                  <a:pt x="8392757" y="3649020"/>
                  <a:pt x="8306673" y="3639107"/>
                  <a:pt x="8310847" y="3671976"/>
                </a:cubicBezTo>
                <a:cubicBezTo>
                  <a:pt x="8365105" y="3711626"/>
                  <a:pt x="8437624" y="3724148"/>
                  <a:pt x="8479884" y="3778406"/>
                </a:cubicBezTo>
                <a:cubicBezTo>
                  <a:pt x="8403713" y="3818056"/>
                  <a:pt x="8365105" y="3873880"/>
                  <a:pt x="8322845" y="3929703"/>
                </a:cubicBezTo>
                <a:cubicBezTo>
                  <a:pt x="8254501" y="4020482"/>
                  <a:pt x="8161635" y="4097174"/>
                  <a:pt x="8063031" y="4166563"/>
                </a:cubicBezTo>
                <a:cubicBezTo>
                  <a:pt x="8012947" y="4649674"/>
                  <a:pt x="7851215" y="5156783"/>
                  <a:pt x="7833475" y="5181825"/>
                </a:cubicBezTo>
                <a:cubicBezTo>
                  <a:pt x="7760436" y="5174520"/>
                  <a:pt x="7618528" y="5466682"/>
                  <a:pt x="7495403" y="5493812"/>
                </a:cubicBezTo>
                <a:cubicBezTo>
                  <a:pt x="7366017" y="5523550"/>
                  <a:pt x="5441925" y="5797973"/>
                  <a:pt x="5148199" y="5783364"/>
                </a:cubicBezTo>
                <a:cubicBezTo>
                  <a:pt x="3551743" y="5705628"/>
                  <a:pt x="3505310" y="5598155"/>
                  <a:pt x="3505310" y="5598155"/>
                </a:cubicBezTo>
                <a:cubicBezTo>
                  <a:pt x="3505310" y="5598155"/>
                  <a:pt x="3596089" y="5571548"/>
                  <a:pt x="3675390" y="5541287"/>
                </a:cubicBezTo>
                <a:cubicBezTo>
                  <a:pt x="3627392" y="5542853"/>
                  <a:pt x="3579395" y="5543896"/>
                  <a:pt x="3531919" y="5542331"/>
                </a:cubicBezTo>
                <a:cubicBezTo>
                  <a:pt x="3164108" y="5531375"/>
                  <a:pt x="3500093" y="5511028"/>
                  <a:pt x="3138022" y="5469291"/>
                </a:cubicBezTo>
                <a:cubicBezTo>
                  <a:pt x="2527092" y="5398860"/>
                  <a:pt x="2618913" y="5380598"/>
                  <a:pt x="2058068" y="5181825"/>
                </a:cubicBezTo>
                <a:cubicBezTo>
                  <a:pt x="2008504" y="5164086"/>
                  <a:pt x="1660519" y="5056613"/>
                  <a:pt x="1447659" y="5044613"/>
                </a:cubicBezTo>
                <a:cubicBezTo>
                  <a:pt x="1391313" y="5041483"/>
                  <a:pt x="1329751" y="5042527"/>
                  <a:pt x="1281230" y="4977311"/>
                </a:cubicBezTo>
                <a:cubicBezTo>
                  <a:pt x="1429920" y="4979399"/>
                  <a:pt x="1557741" y="4979399"/>
                  <a:pt x="1696518" y="4945487"/>
                </a:cubicBezTo>
                <a:cubicBezTo>
                  <a:pt x="1622434" y="4898532"/>
                  <a:pt x="1537394" y="4938705"/>
                  <a:pt x="1478440" y="4905836"/>
                </a:cubicBezTo>
                <a:cubicBezTo>
                  <a:pt x="1423138" y="4875577"/>
                  <a:pt x="1375140" y="4871404"/>
                  <a:pt x="1318795" y="4919401"/>
                </a:cubicBezTo>
                <a:cubicBezTo>
                  <a:pt x="1289578" y="4944443"/>
                  <a:pt x="1237928" y="4939747"/>
                  <a:pt x="1208190" y="4925140"/>
                </a:cubicBezTo>
                <a:cubicBezTo>
                  <a:pt x="1049066" y="4846360"/>
                  <a:pt x="1052718" y="4847404"/>
                  <a:pt x="875857" y="4867751"/>
                </a:cubicBezTo>
                <a:cubicBezTo>
                  <a:pt x="763166" y="4880272"/>
                  <a:pt x="648388" y="4902706"/>
                  <a:pt x="545088" y="4889141"/>
                </a:cubicBezTo>
                <a:cubicBezTo>
                  <a:pt x="532045" y="4859403"/>
                  <a:pt x="543522" y="4845839"/>
                  <a:pt x="558131" y="4841666"/>
                </a:cubicBezTo>
                <a:cubicBezTo>
                  <a:pt x="796034" y="4776973"/>
                  <a:pt x="840379" y="4702889"/>
                  <a:pt x="1081413" y="4662717"/>
                </a:cubicBezTo>
                <a:cubicBezTo>
                  <a:pt x="1099151" y="4617327"/>
                  <a:pt x="1011503" y="4609500"/>
                  <a:pt x="1052718" y="4564633"/>
                </a:cubicBezTo>
                <a:cubicBezTo>
                  <a:pt x="1127846" y="4529678"/>
                  <a:pt x="1216016" y="4570894"/>
                  <a:pt x="1290622" y="4525505"/>
                </a:cubicBezTo>
                <a:cubicBezTo>
                  <a:pt x="1277579" y="4493158"/>
                  <a:pt x="1214972" y="4516636"/>
                  <a:pt x="1217581" y="4482202"/>
                </a:cubicBezTo>
                <a:cubicBezTo>
                  <a:pt x="1220712" y="4442552"/>
                  <a:pt x="1264536" y="4448813"/>
                  <a:pt x="1294796" y="4451421"/>
                </a:cubicBezTo>
                <a:cubicBezTo>
                  <a:pt x="1441398" y="4464985"/>
                  <a:pt x="1568696" y="4390902"/>
                  <a:pt x="1709040" y="4365860"/>
                </a:cubicBezTo>
                <a:cubicBezTo>
                  <a:pt x="1559306" y="4303253"/>
                  <a:pt x="686474" y="4353338"/>
                  <a:pt x="530479" y="4334034"/>
                </a:cubicBezTo>
                <a:cubicBezTo>
                  <a:pt x="367182" y="4314210"/>
                  <a:pt x="107367" y="4261516"/>
                  <a:pt x="174146" y="4244821"/>
                </a:cubicBezTo>
                <a:cubicBezTo>
                  <a:pt x="249796" y="4225518"/>
                  <a:pt x="519524" y="3996484"/>
                  <a:pt x="596216" y="3986050"/>
                </a:cubicBezTo>
                <a:cubicBezTo>
                  <a:pt x="685430" y="3974050"/>
                  <a:pt x="703169" y="3957876"/>
                  <a:pt x="820554" y="3875967"/>
                </a:cubicBezTo>
                <a:cubicBezTo>
                  <a:pt x="897769" y="3822230"/>
                  <a:pt x="576391" y="3939094"/>
                  <a:pt x="451179" y="3901009"/>
                </a:cubicBezTo>
                <a:cubicBezTo>
                  <a:pt x="405268" y="3886923"/>
                  <a:pt x="729255" y="3738233"/>
                  <a:pt x="729255" y="3711105"/>
                </a:cubicBezTo>
                <a:cubicBezTo>
                  <a:pt x="729255" y="3682409"/>
                  <a:pt x="700038" y="3676150"/>
                  <a:pt x="672387" y="3676150"/>
                </a:cubicBezTo>
                <a:cubicBezTo>
                  <a:pt x="610824" y="3676150"/>
                  <a:pt x="629606" y="3651106"/>
                  <a:pt x="568043" y="3652673"/>
                </a:cubicBezTo>
                <a:cubicBezTo>
                  <a:pt x="748558" y="3580154"/>
                  <a:pt x="860205" y="3599458"/>
                  <a:pt x="1038632" y="3533198"/>
                </a:cubicBezTo>
                <a:cubicBezTo>
                  <a:pt x="1125760" y="3500852"/>
                  <a:pt x="817425" y="3393378"/>
                  <a:pt x="907160" y="3365206"/>
                </a:cubicBezTo>
                <a:cubicBezTo>
                  <a:pt x="941071" y="3354249"/>
                  <a:pt x="986461" y="3365727"/>
                  <a:pt x="1009938" y="3327120"/>
                </a:cubicBezTo>
                <a:cubicBezTo>
                  <a:pt x="972897" y="3296340"/>
                  <a:pt x="923855" y="3309904"/>
                  <a:pt x="886812" y="3322425"/>
                </a:cubicBezTo>
                <a:cubicBezTo>
                  <a:pt x="792381" y="3354772"/>
                  <a:pt x="799165" y="3346946"/>
                  <a:pt x="789773" y="3322947"/>
                </a:cubicBezTo>
                <a:cubicBezTo>
                  <a:pt x="758993" y="3241037"/>
                  <a:pt x="682822" y="3267123"/>
                  <a:pt x="615520" y="3280688"/>
                </a:cubicBezTo>
                <a:cubicBezTo>
                  <a:pt x="412050" y="3321382"/>
                  <a:pt x="205972" y="3309904"/>
                  <a:pt x="3023" y="3351641"/>
                </a:cubicBezTo>
                <a:cubicBezTo>
                  <a:pt x="-18888" y="3356337"/>
                  <a:pt x="83890" y="3262949"/>
                  <a:pt x="132409" y="3251993"/>
                </a:cubicBezTo>
                <a:cubicBezTo>
                  <a:pt x="185103" y="3240516"/>
                  <a:pt x="249796" y="3248863"/>
                  <a:pt x="287360" y="3195127"/>
                </a:cubicBezTo>
                <a:cubicBezTo>
                  <a:pt x="220579" y="3181561"/>
                  <a:pt x="144410" y="3207647"/>
                  <a:pt x="78150" y="3164866"/>
                </a:cubicBezTo>
                <a:cubicBezTo>
                  <a:pt x="225276" y="3105913"/>
                  <a:pt x="371878" y="3107999"/>
                  <a:pt x="498655" y="3069914"/>
                </a:cubicBezTo>
                <a:cubicBezTo>
                  <a:pt x="510133" y="2999483"/>
                  <a:pt x="426658" y="3025046"/>
                  <a:pt x="396399" y="2984874"/>
                </a:cubicBezTo>
                <a:cubicBezTo>
                  <a:pt x="1351140" y="2916007"/>
                  <a:pt x="817946" y="2712537"/>
                  <a:pt x="658822" y="2601411"/>
                </a:cubicBezTo>
                <a:cubicBezTo>
                  <a:pt x="605607" y="2564370"/>
                  <a:pt x="1164888" y="2388551"/>
                  <a:pt x="1183148" y="2383856"/>
                </a:cubicBezTo>
                <a:cubicBezTo>
                  <a:pt x="1229581" y="2372900"/>
                  <a:pt x="1413747" y="2380725"/>
                  <a:pt x="1451311" y="2366639"/>
                </a:cubicBezTo>
                <a:cubicBezTo>
                  <a:pt x="1499309" y="2348901"/>
                  <a:pt x="1340706" y="2318120"/>
                  <a:pt x="1376184" y="2296729"/>
                </a:cubicBezTo>
                <a:cubicBezTo>
                  <a:pt x="1625043" y="2145953"/>
                  <a:pt x="1642780" y="1919006"/>
                  <a:pt x="1572870" y="1902834"/>
                </a:cubicBezTo>
                <a:cubicBezTo>
                  <a:pt x="1500353" y="1886138"/>
                  <a:pt x="1429399" y="1899181"/>
                  <a:pt x="1362097" y="1926311"/>
                </a:cubicBezTo>
                <a:cubicBezTo>
                  <a:pt x="1252536" y="1970656"/>
                  <a:pt x="493960" y="1907528"/>
                  <a:pt x="281620" y="1943006"/>
                </a:cubicBezTo>
                <a:cubicBezTo>
                  <a:pt x="249274" y="1948223"/>
                  <a:pt x="205451" y="1971700"/>
                  <a:pt x="174669" y="1927876"/>
                </a:cubicBezTo>
                <a:cubicBezTo>
                  <a:pt x="393269" y="1785969"/>
                  <a:pt x="673952" y="1826663"/>
                  <a:pt x="918115" y="1730145"/>
                </a:cubicBezTo>
                <a:cubicBezTo>
                  <a:pt x="822119" y="1663886"/>
                  <a:pt x="724558" y="1667017"/>
                  <a:pt x="624389" y="1676929"/>
                </a:cubicBezTo>
                <a:cubicBezTo>
                  <a:pt x="598304" y="1679538"/>
                  <a:pt x="562826" y="1683190"/>
                  <a:pt x="556565" y="1655539"/>
                </a:cubicBezTo>
                <a:cubicBezTo>
                  <a:pt x="548739" y="1620584"/>
                  <a:pt x="590999" y="1614323"/>
                  <a:pt x="618650" y="1600237"/>
                </a:cubicBezTo>
                <a:cubicBezTo>
                  <a:pt x="660909" y="1578325"/>
                  <a:pt x="723515" y="1604410"/>
                  <a:pt x="775165" y="1544413"/>
                </a:cubicBezTo>
                <a:cubicBezTo>
                  <a:pt x="618650" y="1558500"/>
                  <a:pt x="486656" y="1583021"/>
                  <a:pt x="348401" y="1624758"/>
                </a:cubicBezTo>
                <a:cubicBezTo>
                  <a:pt x="360400" y="1587717"/>
                  <a:pt x="402137" y="1570499"/>
                  <a:pt x="378660" y="1539719"/>
                </a:cubicBezTo>
                <a:cubicBezTo>
                  <a:pt x="360922" y="1516763"/>
                  <a:pt x="310316" y="1505806"/>
                  <a:pt x="336402" y="1463025"/>
                </a:cubicBezTo>
                <a:cubicBezTo>
                  <a:pt x="409963" y="1417636"/>
                  <a:pt x="514307" y="1429636"/>
                  <a:pt x="576913" y="1364421"/>
                </a:cubicBezTo>
                <a:cubicBezTo>
                  <a:pt x="665605" y="1271556"/>
                  <a:pt x="803338" y="1239731"/>
                  <a:pt x="911856" y="1171908"/>
                </a:cubicBezTo>
                <a:cubicBezTo>
                  <a:pt x="947853" y="1149995"/>
                  <a:pt x="1184192" y="1073303"/>
                  <a:pt x="1247841" y="1048782"/>
                </a:cubicBezTo>
                <a:cubicBezTo>
                  <a:pt x="1336532" y="1014349"/>
                  <a:pt x="1437746" y="1002349"/>
                  <a:pt x="1524872" y="939221"/>
                </a:cubicBezTo>
                <a:cubicBezTo>
                  <a:pt x="1439310" y="926178"/>
                  <a:pt x="1369923" y="985133"/>
                  <a:pt x="1267145" y="956439"/>
                </a:cubicBezTo>
                <a:cubicBezTo>
                  <a:pt x="1429920" y="895398"/>
                  <a:pt x="1579131" y="867746"/>
                  <a:pt x="1697039" y="783749"/>
                </a:cubicBezTo>
                <a:cubicBezTo>
                  <a:pt x="1711648" y="773315"/>
                  <a:pt x="1740342" y="776446"/>
                  <a:pt x="1762255" y="772794"/>
                </a:cubicBezTo>
                <a:cubicBezTo>
                  <a:pt x="1992852" y="735752"/>
                  <a:pt x="2224495" y="704449"/>
                  <a:pt x="2452486" y="650712"/>
                </a:cubicBezTo>
                <a:cubicBezTo>
                  <a:pt x="2504136" y="638191"/>
                  <a:pt x="2595436" y="635061"/>
                  <a:pt x="2586045" y="590193"/>
                </a:cubicBezTo>
                <a:cubicBezTo>
                  <a:pt x="2571959" y="522891"/>
                  <a:pt x="2486919" y="570889"/>
                  <a:pt x="2432138" y="577150"/>
                </a:cubicBezTo>
                <a:cubicBezTo>
                  <a:pt x="2262059" y="597497"/>
                  <a:pt x="2091979" y="632974"/>
                  <a:pt x="1919291" y="613149"/>
                </a:cubicBezTo>
                <a:cubicBezTo>
                  <a:pt x="2035633" y="588107"/>
                  <a:pt x="2151455" y="562542"/>
                  <a:pt x="2267799" y="537499"/>
                </a:cubicBezTo>
                <a:cubicBezTo>
                  <a:pt x="2134238" y="546368"/>
                  <a:pt x="2017896" y="487936"/>
                  <a:pt x="1887988" y="514022"/>
                </a:cubicBezTo>
                <a:cubicBezTo>
                  <a:pt x="1846250" y="522370"/>
                  <a:pt x="1802427" y="495762"/>
                  <a:pt x="1798252" y="454546"/>
                </a:cubicBezTo>
                <a:cubicBezTo>
                  <a:pt x="1793557" y="421678"/>
                  <a:pt x="1832686" y="407071"/>
                  <a:pt x="1862424" y="396636"/>
                </a:cubicBezTo>
                <a:cubicBezTo>
                  <a:pt x="1938595" y="370028"/>
                  <a:pt x="1999113" y="291250"/>
                  <a:pt x="2096675" y="332987"/>
                </a:cubicBezTo>
                <a:cubicBezTo>
                  <a:pt x="2158237" y="267250"/>
                  <a:pt x="2256320" y="256816"/>
                  <a:pt x="2335621" y="239600"/>
                </a:cubicBezTo>
                <a:cubicBezTo>
                  <a:pt x="2588654" y="185341"/>
                  <a:pt x="2845338" y="143081"/>
                  <a:pt x="3102023" y="107082"/>
                </a:cubicBezTo>
                <a:cubicBezTo>
                  <a:pt x="3270538" y="83605"/>
                  <a:pt x="3444270" y="93518"/>
                  <a:pt x="3611219" y="63780"/>
                </a:cubicBezTo>
                <a:cubicBezTo>
                  <a:pt x="3937814" y="5869"/>
                  <a:pt x="4262322" y="7436"/>
                  <a:pt x="4587352" y="1175"/>
                </a:cubicBezTo>
                <a:cubicBezTo>
                  <a:pt x="4663262" y="-260"/>
                  <a:pt x="4738976" y="-293"/>
                  <a:pt x="4814568" y="60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540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Significance of the Portuguese rule in India - FOTIS EDU">
            <a:extLst>
              <a:ext uri="{FF2B5EF4-FFF2-40B4-BE49-F238E27FC236}">
                <a16:creationId xmlns:a16="http://schemas.microsoft.com/office/drawing/2014/main" id="{2DA0D78F-F2C4-94EF-1A44-A089CCC62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0" r="2391" b="-1"/>
          <a:stretch>
            <a:fillRect/>
          </a:stretch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78BFEAD-B8FC-FCAB-DE68-9E3BAE430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13824" cy="1899912"/>
          </a:xfrm>
        </p:spPr>
        <p:txBody>
          <a:bodyPr>
            <a:normAutofit/>
          </a:bodyPr>
          <a:lstStyle/>
          <a:p>
            <a:r>
              <a:rPr lang="cs-CZ" sz="4000" b="1" dirty="0"/>
              <a:t>Boj velmocí o Indii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FC38A5-934F-6A96-8F69-18EFCB6FC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4427"/>
            <a:ext cx="5954486" cy="4272536"/>
          </a:xfrm>
        </p:spPr>
        <p:txBody>
          <a:bodyPr>
            <a:normAutofit lnSpcReduction="10000"/>
          </a:bodyPr>
          <a:lstStyle/>
          <a:p>
            <a:r>
              <a:rPr lang="cs-CZ" sz="1600" b="1" dirty="0"/>
              <a:t>Portugalci</a:t>
            </a:r>
            <a:br>
              <a:rPr lang="cs-CZ" sz="1600" dirty="0"/>
            </a:br>
            <a:r>
              <a:rPr lang="cs-CZ" sz="1600" dirty="0" err="1"/>
              <a:t>Portugalci</a:t>
            </a:r>
            <a:r>
              <a:rPr lang="cs-CZ" sz="1600" dirty="0"/>
              <a:t> byli první Evropané v Indii poté, co </a:t>
            </a:r>
            <a:r>
              <a:rPr lang="cs-CZ" sz="1600" dirty="0" err="1"/>
              <a:t>Vasco</a:t>
            </a:r>
            <a:r>
              <a:rPr lang="cs-CZ" sz="1600" dirty="0"/>
              <a:t> da Gama roku 1498 objevil námořní cestu do Indie. Jejich hlavním centrem se stala </a:t>
            </a:r>
            <a:r>
              <a:rPr lang="cs-CZ" sz="1600" dirty="0" err="1"/>
              <a:t>Goa</a:t>
            </a:r>
            <a:r>
              <a:rPr lang="cs-CZ" sz="1600" dirty="0"/>
              <a:t> (1510), ale jejich moc zůstala omezená především na pobřežní oblasti.</a:t>
            </a:r>
          </a:p>
          <a:p>
            <a:r>
              <a:rPr lang="cs-CZ" sz="1600" b="1" dirty="0"/>
              <a:t>Nizozemci</a:t>
            </a:r>
            <a:br>
              <a:rPr lang="cs-CZ" sz="1600" dirty="0"/>
            </a:br>
            <a:r>
              <a:rPr lang="cs-CZ" sz="1600" dirty="0"/>
              <a:t>Nizozemská Východoindická společnost byla založena roku 1602 a zaměřovala se hlavně na obchod s kořením v Indonésii. V Indii měli jen několik obchodních stanic a jejich politický vliv zde zůstal omezený.</a:t>
            </a:r>
          </a:p>
          <a:p>
            <a:r>
              <a:rPr lang="cs-CZ" sz="1600" b="1" dirty="0"/>
              <a:t>Francouzi</a:t>
            </a:r>
            <a:br>
              <a:rPr lang="cs-CZ" sz="1600" dirty="0"/>
            </a:br>
            <a:r>
              <a:rPr lang="cs-CZ" sz="1600" dirty="0"/>
              <a:t>Francouzská Východoindická společnost vznikla roku 1664 a založila kolonie například v </a:t>
            </a:r>
            <a:r>
              <a:rPr lang="cs-CZ" sz="1600" dirty="0" err="1"/>
              <a:t>Pondichéry</a:t>
            </a:r>
            <a:r>
              <a:rPr lang="cs-CZ" sz="1600" dirty="0"/>
              <a:t> a </a:t>
            </a:r>
            <a:r>
              <a:rPr lang="cs-CZ" sz="1600" dirty="0" err="1"/>
              <a:t>Chandernagore</a:t>
            </a:r>
            <a:r>
              <a:rPr lang="cs-CZ" sz="1600" dirty="0"/>
              <a:t>. V 18. století se Francouzi stali hlavními rivaly Britů v boji o vliv v Indii.</a:t>
            </a:r>
          </a:p>
          <a:p>
            <a:r>
              <a:rPr lang="cs-CZ" sz="1600" b="1" dirty="0" err="1"/>
              <a:t>Porč</a:t>
            </a:r>
            <a:r>
              <a:rPr lang="cs-CZ" sz="1600" b="1" dirty="0"/>
              <a:t> Angličané/Britové?</a:t>
            </a:r>
            <a:br>
              <a:rPr lang="cs-CZ" sz="1600" dirty="0"/>
            </a:br>
            <a:r>
              <a:rPr lang="cs-CZ" sz="1600" dirty="0"/>
              <a:t>Britové nakonec získali rozhodující převahu díky silnému loďstvu, finanční síle Východoindické společnosti a vítězství nad Francií během sedmileté války (1756–1763).</a:t>
            </a:r>
          </a:p>
          <a:p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3763454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Počátky anglické přítomnosti v Indii (16.–17. století)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Anglie začala budovat silné loďstvo již za vlády </a:t>
            </a:r>
            <a:r>
              <a:rPr lang="cs-CZ" b="1" dirty="0"/>
              <a:t>Jindřicha VII.</a:t>
            </a:r>
            <a:r>
              <a:rPr lang="cs-CZ" dirty="0"/>
              <a:t>, který položil základy královského námořnictva a nechal vybudovat loděnice i námořní základny. Za vlády </a:t>
            </a:r>
            <a:r>
              <a:rPr lang="cs-CZ" b="1" dirty="0"/>
              <a:t>Alžběty I. (1558–1603)</a:t>
            </a:r>
            <a:r>
              <a:rPr lang="cs-CZ" dirty="0"/>
              <a:t> se Anglie stále více orientovala na obchod a námořní expanzi do světa místo nákladných válek v Evropě.</a:t>
            </a:r>
          </a:p>
          <a:p>
            <a:r>
              <a:rPr lang="cs-CZ" dirty="0"/>
              <a:t>Na konci 16. století se Angličané začali zajímat o obchod s Indií a Dálným východem. Impulzem byly informace o slabosti portugalské moci v Indickém oceánu i rostoucí ceny koření, zejména pepře, které určovali nizozemští obchodníci.</a:t>
            </a:r>
          </a:p>
          <a:p>
            <a:r>
              <a:rPr lang="cs-CZ" dirty="0"/>
              <a:t>Skupina londýnských obchodníků proto požádala královnu Alžbětu I. o obchodní privilegia. Dne </a:t>
            </a:r>
            <a:r>
              <a:rPr lang="cs-CZ" b="1" dirty="0"/>
              <a:t>31. prosince 1600 </a:t>
            </a:r>
            <a:r>
              <a:rPr lang="cs-CZ" dirty="0"/>
              <a:t>vydala královská charta, která založila </a:t>
            </a:r>
            <a:r>
              <a:rPr lang="cs-CZ" b="1" dirty="0"/>
              <a:t>Anglickou Východoindickou společnost </a:t>
            </a:r>
            <a:r>
              <a:rPr lang="cs-CZ" dirty="0"/>
              <a:t>a udělila jí monopol na obchod s oblastmi v Indickém oceánu.</a:t>
            </a:r>
          </a:p>
          <a:p>
            <a:r>
              <a:rPr lang="cs-CZ" dirty="0"/>
              <a:t>Roku </a:t>
            </a:r>
            <a:r>
              <a:rPr lang="cs-CZ" b="1" dirty="0"/>
              <a:t>1601 </a:t>
            </a:r>
            <a:r>
              <a:rPr lang="cs-CZ" dirty="0"/>
              <a:t>vyplula první flotila vedená kapitánem </a:t>
            </a:r>
            <a:r>
              <a:rPr lang="cs-CZ" b="1" dirty="0"/>
              <a:t>Jamesem </a:t>
            </a:r>
            <a:r>
              <a:rPr lang="cs-CZ" b="1" dirty="0" err="1"/>
              <a:t>Lancasterem</a:t>
            </a:r>
            <a:r>
              <a:rPr lang="cs-CZ" dirty="0"/>
              <a:t>. Zpočátku směřovaly anglické výpravy především do oblasti „ostrovů koření“. </a:t>
            </a:r>
          </a:p>
          <a:p>
            <a:r>
              <a:rPr lang="cs-CZ" dirty="0"/>
              <a:t>Teprve roku </a:t>
            </a:r>
            <a:r>
              <a:rPr lang="cs-CZ" b="1" dirty="0"/>
              <a:t>1608 </a:t>
            </a:r>
            <a:r>
              <a:rPr lang="cs-CZ" u="sng" dirty="0"/>
              <a:t>dorazila anglická loď poprvé k indickému pobřeží</a:t>
            </a:r>
            <a:r>
              <a:rPr lang="cs-CZ" dirty="0"/>
              <a:t>, čímž začala trvalá přítomnost Angličanů v Indii.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9740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Visiting the Taj Mahal | Insight Guides Blog">
            <a:extLst>
              <a:ext uri="{FF2B5EF4-FFF2-40B4-BE49-F238E27FC236}">
                <a16:creationId xmlns:a16="http://schemas.microsoft.com/office/drawing/2014/main" id="{B9874161-E406-F5EF-B0E8-314479707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0" r="18092" b="-1"/>
          <a:stretch>
            <a:fillRect/>
          </a:stretch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41248" y="1302017"/>
            <a:ext cx="5387967" cy="5263787"/>
          </a:xfrm>
        </p:spPr>
        <p:txBody>
          <a:bodyPr>
            <a:normAutofit fontScale="92500" lnSpcReduction="10000"/>
          </a:bodyPr>
          <a:lstStyle/>
          <a:p>
            <a:r>
              <a:rPr lang="cs-CZ" sz="1800" dirty="0"/>
              <a:t>První kroky Angličanů v Indii narážely nejen na odpor Portugalců, ale také na skutečnost, že vstupovali do prostoru ovládaného </a:t>
            </a:r>
            <a:r>
              <a:rPr lang="cs-CZ" sz="1800" b="1" dirty="0" err="1"/>
              <a:t>Mughalskou</a:t>
            </a:r>
            <a:r>
              <a:rPr lang="cs-CZ" sz="1800" b="1" dirty="0"/>
              <a:t> říší.</a:t>
            </a:r>
            <a:r>
              <a:rPr lang="cs-CZ" sz="1800" dirty="0"/>
              <a:t> </a:t>
            </a:r>
          </a:p>
          <a:p>
            <a:r>
              <a:rPr lang="cs-CZ" sz="1800" dirty="0"/>
              <a:t>Tato říše existovala od počátku 16. století až do poloviny 19. století a kolem roku 1700 ovládala většinu indického subkontinentu. Byla významnou vojenskou, administrativní i hospodářskou mocností.</a:t>
            </a:r>
          </a:p>
          <a:p>
            <a:r>
              <a:rPr lang="cs-CZ" sz="1800" dirty="0"/>
              <a:t>Angličané proto zpočátku nemohli vystupovat jako dobyvatelé a museli jednat s </a:t>
            </a:r>
            <a:r>
              <a:rPr lang="cs-CZ" sz="1800" dirty="0" err="1"/>
              <a:t>mughalským</a:t>
            </a:r>
            <a:r>
              <a:rPr lang="cs-CZ" sz="1800" dirty="0"/>
              <a:t> dvorem. </a:t>
            </a:r>
          </a:p>
          <a:p>
            <a:r>
              <a:rPr lang="cs-CZ" sz="1800" dirty="0"/>
              <a:t>V letech </a:t>
            </a:r>
            <a:r>
              <a:rPr lang="cs-CZ" sz="1800" b="1" dirty="0"/>
              <a:t>1615–1618</a:t>
            </a:r>
            <a:r>
              <a:rPr lang="cs-CZ" sz="1800" dirty="0"/>
              <a:t> pobýval u císaře </a:t>
            </a:r>
            <a:r>
              <a:rPr lang="cs-CZ" sz="1800" b="1" dirty="0" err="1"/>
              <a:t>Džahángíra</a:t>
            </a:r>
            <a:r>
              <a:rPr lang="cs-CZ" sz="1800" dirty="0"/>
              <a:t> v </a:t>
            </a:r>
            <a:r>
              <a:rPr lang="cs-CZ" sz="1800" dirty="0" err="1"/>
              <a:t>Ágře</a:t>
            </a:r>
            <a:r>
              <a:rPr lang="cs-CZ" sz="1800" dirty="0"/>
              <a:t> anglický vyslanec </a:t>
            </a:r>
            <a:r>
              <a:rPr lang="cs-CZ" sz="1800" b="1" dirty="0"/>
              <a:t>sir Thomas </a:t>
            </a:r>
            <a:r>
              <a:rPr lang="cs-CZ" sz="1800" b="1" dirty="0" err="1"/>
              <a:t>Roe</a:t>
            </a:r>
            <a:r>
              <a:rPr lang="cs-CZ" sz="1800" dirty="0"/>
              <a:t>, který se snažil získat pro Východoindickou společnost výhodnější obchodní postavení. </a:t>
            </a:r>
            <a:r>
              <a:rPr lang="cs-CZ" sz="1800" dirty="0" err="1"/>
              <a:t>Mughalové</a:t>
            </a:r>
            <a:r>
              <a:rPr lang="cs-CZ" sz="1800" dirty="0"/>
              <a:t> však Angličany nevnímali jako velmoc, ale jen jako jednu z evropských skupin usilujících o obchodní privilegia.</a:t>
            </a:r>
          </a:p>
          <a:p>
            <a:r>
              <a:rPr lang="cs-CZ" sz="1800" dirty="0"/>
              <a:t>V této době zůstávala </a:t>
            </a:r>
            <a:r>
              <a:rPr lang="cs-CZ" sz="1800" dirty="0" err="1"/>
              <a:t>Mughalská</a:t>
            </a:r>
            <a:r>
              <a:rPr lang="cs-CZ" sz="1800" dirty="0"/>
              <a:t> říše velmi silná. Za vlády císaře </a:t>
            </a:r>
            <a:r>
              <a:rPr lang="cs-CZ" sz="1800" b="1" dirty="0" err="1"/>
              <a:t>Šáhdžahána</a:t>
            </a:r>
            <a:r>
              <a:rPr lang="cs-CZ" sz="1800" b="1" dirty="0"/>
              <a:t> (1628–1658)</a:t>
            </a:r>
            <a:r>
              <a:rPr lang="cs-CZ" sz="1800" dirty="0"/>
              <a:t> vznikly slavné stavby jako </a:t>
            </a:r>
            <a:r>
              <a:rPr lang="cs-CZ" sz="1800" b="1" dirty="0" err="1"/>
              <a:t>Tádž</a:t>
            </a:r>
            <a:r>
              <a:rPr lang="cs-CZ" sz="1800" b="1" dirty="0"/>
              <a:t> </a:t>
            </a:r>
            <a:r>
              <a:rPr lang="cs-CZ" sz="1800" b="1" dirty="0" err="1"/>
              <a:t>Mahal</a:t>
            </a:r>
            <a:r>
              <a:rPr lang="cs-CZ" sz="1800" b="1" dirty="0"/>
              <a:t>, Červená pevnost v Dillí nebo Perlová mešita v </a:t>
            </a:r>
            <a:r>
              <a:rPr lang="cs-CZ" sz="1800" b="1" dirty="0" err="1"/>
              <a:t>Ágře</a:t>
            </a:r>
            <a:r>
              <a:rPr lang="cs-CZ" sz="1800" dirty="0"/>
              <a:t>. Jeho nástupce </a:t>
            </a:r>
            <a:r>
              <a:rPr lang="cs-CZ" sz="1800" b="1" dirty="0" err="1"/>
              <a:t>Aurangzeb</a:t>
            </a:r>
            <a:r>
              <a:rPr lang="cs-CZ" sz="1800" dirty="0"/>
              <a:t> sice říši ještě územně rozšířil, ale zároveň se začaly prohlubovat problémy – povstání, vysoké vojenské výdaje a finanční potíže.</a:t>
            </a:r>
          </a:p>
          <a:p>
            <a:endParaRPr lang="cs-CZ" sz="11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20229" cy="1009913"/>
          </a:xfrm>
        </p:spPr>
        <p:txBody>
          <a:bodyPr>
            <a:normAutofit/>
          </a:bodyPr>
          <a:lstStyle/>
          <a:p>
            <a:r>
              <a:rPr lang="cs-CZ" b="1" dirty="0" err="1"/>
              <a:t>Mughalská</a:t>
            </a:r>
            <a:r>
              <a:rPr lang="cs-CZ" b="1" dirty="0"/>
              <a:t> říše a první kontakty s Angličany</a:t>
            </a:r>
          </a:p>
        </p:txBody>
      </p:sp>
    </p:spTree>
    <p:extLst>
      <p:ext uri="{BB962C8B-B14F-4D97-AF65-F5344CB8AC3E}">
        <p14:creationId xmlns:p14="http://schemas.microsoft.com/office/powerpoint/2010/main" val="3387276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cs-CZ" sz="4100" b="1"/>
              <a:t>Upevňování anglických pozic v Indii</a:t>
            </a:r>
          </a:p>
        </p:txBody>
      </p:sp>
      <p:pic>
        <p:nvPicPr>
          <p:cNvPr id="2050" name="Picture 2" descr="India under Colonial Rule, 1752-1933 | British Online Archives (BOA)">
            <a:extLst>
              <a:ext uri="{FF2B5EF4-FFF2-40B4-BE49-F238E27FC236}">
                <a16:creationId xmlns:a16="http://schemas.microsoft.com/office/drawing/2014/main" id="{D5B065C8-141F-5EE5-4EC3-B7A5FCFA6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2" r="10937"/>
          <a:stretch>
            <a:fillRect/>
          </a:stretch>
        </p:blipFill>
        <p:spPr bwMode="auto">
          <a:xfrm>
            <a:off x="21" y="10"/>
            <a:ext cx="5878266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61408" y="1911302"/>
            <a:ext cx="5592390" cy="4764505"/>
          </a:xfrm>
        </p:spPr>
        <p:txBody>
          <a:bodyPr>
            <a:normAutofit lnSpcReduction="10000"/>
          </a:bodyPr>
          <a:lstStyle/>
          <a:p>
            <a:r>
              <a:rPr lang="cs-CZ" sz="1800" dirty="0"/>
              <a:t>Roku </a:t>
            </a:r>
            <a:r>
              <a:rPr lang="cs-CZ" sz="1800" b="1" dirty="0"/>
              <a:t>1639</a:t>
            </a:r>
            <a:r>
              <a:rPr lang="cs-CZ" sz="1800" dirty="0"/>
              <a:t> získala Východoindická společnost pozemek na </a:t>
            </a:r>
            <a:r>
              <a:rPr lang="cs-CZ" sz="1800" dirty="0" err="1"/>
              <a:t>koromandelském</a:t>
            </a:r>
            <a:r>
              <a:rPr lang="cs-CZ" sz="1800" dirty="0"/>
              <a:t> pobřeží, kde vybudovala </a:t>
            </a:r>
            <a:r>
              <a:rPr lang="cs-CZ" sz="1800" b="1" dirty="0" err="1"/>
              <a:t>Fort</a:t>
            </a:r>
            <a:r>
              <a:rPr lang="cs-CZ" sz="1800" b="1" dirty="0"/>
              <a:t> St. George</a:t>
            </a:r>
            <a:r>
              <a:rPr lang="cs-CZ" sz="1800" dirty="0"/>
              <a:t> a město </a:t>
            </a:r>
            <a:r>
              <a:rPr lang="cs-CZ" sz="1800" b="1" dirty="0"/>
              <a:t>Madras</a:t>
            </a:r>
            <a:r>
              <a:rPr lang="cs-CZ" sz="1800" dirty="0"/>
              <a:t>, které se stalo hlavním centrem anglické přítomnosti v jižní Indii.</a:t>
            </a:r>
          </a:p>
          <a:p>
            <a:r>
              <a:rPr lang="cs-CZ" sz="1800" dirty="0"/>
              <a:t>Dalším důležitým krokem bylo získání </a:t>
            </a:r>
            <a:r>
              <a:rPr lang="cs-CZ" sz="1800" b="1" dirty="0"/>
              <a:t>Bombaje</a:t>
            </a:r>
            <a:r>
              <a:rPr lang="cs-CZ" sz="1800" dirty="0"/>
              <a:t>. Ta přešla k Anglii roku </a:t>
            </a:r>
            <a:r>
              <a:rPr lang="cs-CZ" sz="1800" b="1" dirty="0"/>
              <a:t>1661</a:t>
            </a:r>
            <a:r>
              <a:rPr lang="cs-CZ" sz="1800" dirty="0"/>
              <a:t> jako součást věna portugalské princezny Kateřiny z </a:t>
            </a:r>
            <a:r>
              <a:rPr lang="cs-CZ" sz="1800" dirty="0" err="1"/>
              <a:t>Braganzy</a:t>
            </a:r>
            <a:r>
              <a:rPr lang="cs-CZ" sz="1800" dirty="0"/>
              <a:t> při sňatku s králem Karlem II. Roku </a:t>
            </a:r>
            <a:r>
              <a:rPr lang="cs-CZ" sz="1800" b="1" dirty="0"/>
              <a:t>1668</a:t>
            </a:r>
            <a:r>
              <a:rPr lang="cs-CZ" sz="1800" dirty="0"/>
              <a:t> byla Bombaj pronajata Východoindické společnosti.</a:t>
            </a:r>
          </a:p>
          <a:p>
            <a:r>
              <a:rPr lang="cs-CZ" sz="1800" dirty="0"/>
              <a:t>Na konci 17. století se však ukázalo, že britská moc má své limity. V letech </a:t>
            </a:r>
            <a:r>
              <a:rPr lang="cs-CZ" sz="1800" b="1" dirty="0"/>
              <a:t>1686–1690</a:t>
            </a:r>
            <a:r>
              <a:rPr lang="cs-CZ" sz="1800" dirty="0"/>
              <a:t> se Angličané pokusili prosadit své zájmy vojensky proti </a:t>
            </a:r>
            <a:r>
              <a:rPr lang="cs-CZ" sz="1800" dirty="0" err="1"/>
              <a:t>Mughalům</a:t>
            </a:r>
            <a:r>
              <a:rPr lang="cs-CZ" sz="1800" dirty="0"/>
              <a:t>, ale byli poraženi. </a:t>
            </a:r>
          </a:p>
          <a:p>
            <a:r>
              <a:rPr lang="cs-CZ" sz="1800" dirty="0"/>
              <a:t>Tato epizoda ukazuje, že v </a:t>
            </a:r>
            <a:r>
              <a:rPr lang="cs-CZ" sz="1800" b="1" dirty="0"/>
              <a:t>17. století byli Britové v Indii stále jen obchodními aktéry</a:t>
            </a:r>
            <a:r>
              <a:rPr lang="cs-CZ" sz="1800" dirty="0"/>
              <a:t>, kteří se museli přizpůsobovat pravidlům silné </a:t>
            </a:r>
            <a:r>
              <a:rPr lang="cs-CZ" sz="1800" dirty="0" err="1"/>
              <a:t>Mughalské</a:t>
            </a:r>
            <a:r>
              <a:rPr lang="cs-CZ" sz="1800" dirty="0"/>
              <a:t> říše. Teprve její oslabení v </a:t>
            </a:r>
            <a:r>
              <a:rPr lang="cs-CZ" sz="1800" b="1" dirty="0"/>
              <a:t>18. století</a:t>
            </a:r>
            <a:r>
              <a:rPr lang="cs-CZ" sz="1800" dirty="0"/>
              <a:t> otevřelo cestu k britskému mocenskému vzestupu.</a:t>
            </a: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133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Rectangle 7177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0" name="Rectangle 7179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Mughal Empire | Map and Timeline">
            <a:extLst>
              <a:ext uri="{FF2B5EF4-FFF2-40B4-BE49-F238E27FC236}">
                <a16:creationId xmlns:a16="http://schemas.microsoft.com/office/drawing/2014/main" id="{8A6895CB-B0B0-6BE0-D494-BF6683144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97" y="889735"/>
            <a:ext cx="8291477" cy="507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82" name="Straight Connector 7181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3" name="Picture 5" descr="IslamIndiaMughalEmpi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88627" y="643467"/>
            <a:ext cx="4025095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76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E461E-CDD5-B21E-BCCC-65C57D1AB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Angličané a Bengálsko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ECF01C-4E4C-4B1C-B3B3-5D8BE354A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Po neúspěšné válce s </a:t>
            </a:r>
            <a:r>
              <a:rPr lang="cs-CZ" dirty="0" err="1"/>
              <a:t>Mughalskou</a:t>
            </a:r>
            <a:r>
              <a:rPr lang="cs-CZ" dirty="0"/>
              <a:t> říší </a:t>
            </a:r>
            <a:r>
              <a:rPr lang="cs-CZ" b="1" dirty="0"/>
              <a:t>(1686–1690)</a:t>
            </a:r>
            <a:r>
              <a:rPr lang="cs-CZ" dirty="0"/>
              <a:t> se Východoindická společnost snažila obnovit své postavení v Bengálsku a vybudovat stabilnější základnu. Roku </a:t>
            </a:r>
            <a:r>
              <a:rPr lang="cs-CZ" b="1" dirty="0"/>
              <a:t>1690</a:t>
            </a:r>
            <a:r>
              <a:rPr lang="cs-CZ" dirty="0"/>
              <a:t> vzniklo nové anglické sídlo na řece </a:t>
            </a:r>
            <a:r>
              <a:rPr lang="cs-CZ" dirty="0" err="1"/>
              <a:t>Huglí</a:t>
            </a:r>
            <a:r>
              <a:rPr lang="cs-CZ" dirty="0"/>
              <a:t> v místě pozdější </a:t>
            </a:r>
            <a:r>
              <a:rPr lang="cs-CZ" b="1" dirty="0"/>
              <a:t>Kalkaty</a:t>
            </a:r>
            <a:r>
              <a:rPr lang="cs-CZ" dirty="0"/>
              <a:t>, tradičně spojované se jménem </a:t>
            </a:r>
            <a:r>
              <a:rPr lang="cs-CZ" b="1" dirty="0"/>
              <a:t>Joba </a:t>
            </a:r>
            <a:r>
              <a:rPr lang="cs-CZ" b="1" dirty="0" err="1"/>
              <a:t>Charnocka</a:t>
            </a:r>
            <a:r>
              <a:rPr lang="cs-CZ" dirty="0"/>
              <a:t>.</a:t>
            </a:r>
          </a:p>
          <a:p>
            <a:r>
              <a:rPr lang="cs-CZ" dirty="0"/>
              <a:t>Vybrané místo nebylo příliš příznivé – šlo o vlhkou oblast na dolním toku řeky. Jeho výhodou však byla </a:t>
            </a:r>
            <a:r>
              <a:rPr lang="cs-CZ" b="1" dirty="0"/>
              <a:t>strategická poloha</a:t>
            </a:r>
            <a:r>
              <a:rPr lang="cs-CZ" dirty="0"/>
              <a:t>, která umožňovala kontrolovat říční dopravu a přístup do bohatého Bengálska.</a:t>
            </a:r>
          </a:p>
          <a:p>
            <a:r>
              <a:rPr lang="cs-CZ" dirty="0"/>
              <a:t>V letech </a:t>
            </a:r>
            <a:r>
              <a:rPr lang="cs-CZ" b="1" dirty="0"/>
              <a:t>1696–1702</a:t>
            </a:r>
            <a:r>
              <a:rPr lang="cs-CZ" dirty="0"/>
              <a:t> zde Angličané vybudovali pevnost </a:t>
            </a:r>
            <a:r>
              <a:rPr lang="cs-CZ" b="1" dirty="0" err="1"/>
              <a:t>Fort</a:t>
            </a:r>
            <a:r>
              <a:rPr lang="cs-CZ" b="1" dirty="0"/>
              <a:t> William</a:t>
            </a:r>
            <a:r>
              <a:rPr lang="cs-CZ" dirty="0"/>
              <a:t> a kolem ní postupně vyrostlo město Kalkata. Z obchodní stanice se tak stala </a:t>
            </a:r>
            <a:r>
              <a:rPr lang="cs-CZ" b="1" dirty="0"/>
              <a:t>stálá základna Východoindické společnosti</a:t>
            </a:r>
            <a:r>
              <a:rPr lang="cs-CZ" dirty="0"/>
              <a:t>, která se později proměnila v hlavní centrum britské moci v Bengálsku.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2860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How the British East India Company Went from Commercial to Territorial |  TheCollector">
            <a:extLst>
              <a:ext uri="{FF2B5EF4-FFF2-40B4-BE49-F238E27FC236}">
                <a16:creationId xmlns:a16="http://schemas.microsoft.com/office/drawing/2014/main" id="{0F623035-4B3C-5054-7ED3-EDF092B03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7" t="9091" r="13288" b="1"/>
          <a:stretch>
            <a:fillRect/>
          </a:stretch>
        </p:blipFill>
        <p:spPr bwMode="auto">
          <a:xfrm>
            <a:off x="3526970" y="10"/>
            <a:ext cx="866502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2474" y="1161288"/>
            <a:ext cx="6605842" cy="1124712"/>
          </a:xfrm>
        </p:spPr>
        <p:txBody>
          <a:bodyPr anchor="b">
            <a:normAutofit/>
          </a:bodyPr>
          <a:lstStyle/>
          <a:p>
            <a:r>
              <a:rPr lang="pl-PL" sz="3600" b="1" dirty="0"/>
              <a:t>Boj o monopol indického obchodu</a:t>
            </a:r>
            <a:endParaRPr lang="pl-PL" sz="3600" dirty="0"/>
          </a:p>
        </p:txBody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093" y="2718054"/>
            <a:ext cx="5933453" cy="3730872"/>
          </a:xfrm>
        </p:spPr>
        <p:txBody>
          <a:bodyPr anchor="t">
            <a:normAutofit fontScale="92500" lnSpcReduction="20000"/>
          </a:bodyPr>
          <a:lstStyle/>
          <a:p>
            <a:r>
              <a:rPr lang="cs-CZ" sz="1800" dirty="0"/>
              <a:t>Na konci 17. století probíhal v Anglii ostrý spor o monopol na obchod s Indií. Původní </a:t>
            </a:r>
            <a:r>
              <a:rPr lang="cs-CZ" sz="1800" b="1" dirty="0"/>
              <a:t>Východoindická společnost</a:t>
            </a:r>
            <a:r>
              <a:rPr lang="cs-CZ" sz="1800" dirty="0"/>
              <a:t> čelila kritice z korupce a parlament roku </a:t>
            </a:r>
            <a:r>
              <a:rPr lang="cs-CZ" sz="1800" b="1" dirty="0"/>
              <a:t>1698</a:t>
            </a:r>
            <a:r>
              <a:rPr lang="cs-CZ" sz="1800" dirty="0"/>
              <a:t> podpořil vznik konkurenční společnosti </a:t>
            </a:r>
            <a:r>
              <a:rPr lang="cs-CZ" sz="1800" b="1" dirty="0" err="1"/>
              <a:t>English</a:t>
            </a:r>
            <a:r>
              <a:rPr lang="cs-CZ" sz="1800" b="1" dirty="0"/>
              <a:t> </a:t>
            </a:r>
            <a:r>
              <a:rPr lang="cs-CZ" sz="1800" b="1" dirty="0" err="1"/>
              <a:t>Company</a:t>
            </a:r>
            <a:r>
              <a:rPr lang="cs-CZ" sz="1800" b="1" dirty="0"/>
              <a:t> </a:t>
            </a:r>
            <a:r>
              <a:rPr lang="cs-CZ" sz="1800" b="1" dirty="0" err="1"/>
              <a:t>Trading</a:t>
            </a:r>
            <a:r>
              <a:rPr lang="cs-CZ" sz="1800" b="1" dirty="0"/>
              <a:t> to the East </a:t>
            </a:r>
            <a:r>
              <a:rPr lang="cs-CZ" sz="1800" b="1" dirty="0" err="1"/>
              <a:t>Indies</a:t>
            </a:r>
            <a:r>
              <a:rPr lang="cs-CZ" sz="1800" dirty="0"/>
              <a:t>.</a:t>
            </a:r>
          </a:p>
          <a:p>
            <a:r>
              <a:rPr lang="cs-CZ" sz="1800" dirty="0"/>
              <a:t>Několik let tak existovaly </a:t>
            </a:r>
            <a:r>
              <a:rPr lang="cs-CZ" sz="1800" b="1" dirty="0"/>
              <a:t>dvě soupeřící společnosti</a:t>
            </a:r>
            <a:r>
              <a:rPr lang="cs-CZ" sz="1800" dirty="0"/>
              <a:t>, které bojovaly o obchodní privilegia i politickou podporu. Nová společnost si získala přízeň státu například tím, že mu poskytla </a:t>
            </a:r>
            <a:r>
              <a:rPr lang="cs-CZ" sz="1800" b="1" dirty="0"/>
              <a:t>velkou finanční půjčku</a:t>
            </a:r>
            <a:r>
              <a:rPr lang="cs-CZ" sz="1800" dirty="0"/>
              <a:t>.</a:t>
            </a:r>
          </a:p>
          <a:p>
            <a:r>
              <a:rPr lang="cs-CZ" sz="1800" dirty="0"/>
              <a:t>Roku </a:t>
            </a:r>
            <a:r>
              <a:rPr lang="cs-CZ" sz="1800" b="1" dirty="0"/>
              <a:t>1702</a:t>
            </a:r>
            <a:r>
              <a:rPr lang="cs-CZ" sz="1800" dirty="0"/>
              <a:t> byl spor ukončen kompromisem a obě společnosti se spojily do jedné organizace – </a:t>
            </a:r>
            <a:r>
              <a:rPr lang="cs-CZ" sz="1800" b="1" dirty="0"/>
              <a:t>United </a:t>
            </a:r>
            <a:r>
              <a:rPr lang="cs-CZ" sz="1800" b="1" dirty="0" err="1"/>
              <a:t>Company</a:t>
            </a:r>
            <a:r>
              <a:rPr lang="cs-CZ" sz="1800" b="1" dirty="0"/>
              <a:t> of </a:t>
            </a:r>
            <a:r>
              <a:rPr lang="cs-CZ" sz="1800" b="1" dirty="0" err="1"/>
              <a:t>Merchants</a:t>
            </a:r>
            <a:r>
              <a:rPr lang="cs-CZ" sz="1800" b="1" dirty="0"/>
              <a:t> </a:t>
            </a:r>
            <a:r>
              <a:rPr lang="cs-CZ" sz="1800" b="1" dirty="0" err="1"/>
              <a:t>Trading</a:t>
            </a:r>
            <a:r>
              <a:rPr lang="cs-CZ" sz="1800" b="1" dirty="0"/>
              <a:t> to the East </a:t>
            </a:r>
            <a:r>
              <a:rPr lang="cs-CZ" sz="1800" b="1" dirty="0" err="1"/>
              <a:t>Indies</a:t>
            </a:r>
            <a:r>
              <a:rPr lang="cs-CZ" sz="1800" dirty="0"/>
              <a:t>.</a:t>
            </a:r>
          </a:p>
          <a:p>
            <a:r>
              <a:rPr lang="cs-CZ" sz="1800" dirty="0"/>
              <a:t>Na konci 17. století už Angličané ovládali důležitá centra jako </a:t>
            </a:r>
            <a:r>
              <a:rPr lang="cs-CZ" sz="1800" b="1" dirty="0"/>
              <a:t>Madras, Bombaj a Kalkatu</a:t>
            </a:r>
            <a:r>
              <a:rPr lang="cs-CZ" sz="1800" dirty="0"/>
              <a:t>, měli vlastní pevnosti, vojsko i správu. Východoindická společnost tak postupně přestávala být pouze obchodní firmou a stávala se </a:t>
            </a:r>
            <a:r>
              <a:rPr lang="cs-CZ" sz="1800" b="1" dirty="0"/>
              <a:t>politickou a vojenskou mocností v Indii</a:t>
            </a:r>
            <a:r>
              <a:rPr lang="cs-CZ" sz="1800" dirty="0"/>
              <a:t>.</a:t>
            </a:r>
          </a:p>
          <a:p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166864154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1484</Words>
  <Application>Microsoft Office PowerPoint</Application>
  <PresentationFormat>Širokoúhlá obrazovka</PresentationFormat>
  <Paragraphs>55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Angličané  a Indie</vt:lpstr>
      <vt:lpstr>Prezentace aplikace PowerPoint</vt:lpstr>
      <vt:lpstr>Boj velmocí o Indii</vt:lpstr>
      <vt:lpstr>Počátky anglické přítomnosti v Indii (16.–17. století)</vt:lpstr>
      <vt:lpstr>Mughalská říše a první kontakty s Angličany</vt:lpstr>
      <vt:lpstr>Upevňování anglických pozic v Indii</vt:lpstr>
      <vt:lpstr>Prezentace aplikace PowerPoint</vt:lpstr>
      <vt:lpstr>Angličané a Bengálsko</vt:lpstr>
      <vt:lpstr>Boj o monopol indického obchodu</vt:lpstr>
      <vt:lpstr>Britové v Indii v 18. století</vt:lpstr>
      <vt:lpstr>Spory o bohatství z Indie</vt:lpstr>
      <vt:lpstr>Robert Clive</vt:lpstr>
      <vt:lpstr>Prezentace aplikace PowerPoint</vt:lpstr>
      <vt:lpstr>Regulating Act a počátky britské správy Indie (1773)</vt:lpstr>
      <vt:lpstr>Prezentace aplikace PowerPoint</vt:lpstr>
      <vt:lpstr>Dokument</vt:lpstr>
    </vt:vector>
  </TitlesOfParts>
  <Company>Univerzita Karlova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Angličané a Indie</dc:title>
  <dc:creator>Soukup Jaromír</dc:creator>
  <cp:lastModifiedBy>Jaromír Soukup</cp:lastModifiedBy>
  <cp:revision>16</cp:revision>
  <dcterms:created xsi:type="dcterms:W3CDTF">2022-03-11T13:37:28Z</dcterms:created>
  <dcterms:modified xsi:type="dcterms:W3CDTF">2026-03-12T15:13:29Z</dcterms:modified>
</cp:coreProperties>
</file>