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b="def" i="def"/>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6362700"/>
            <a:ext cx="10464800" cy="461366"/>
          </a:xfrm>
          <a:prstGeom prst="rect">
            <a:avLst/>
          </a:prstGeom>
        </p:spPr>
        <p:txBody>
          <a:bodyPr anchor="t"/>
          <a:lstStyle>
            <a:lvl1pPr marL="0" indent="0" algn="ctr">
              <a:spcBef>
                <a:spcPts val="0"/>
              </a:spcBef>
              <a:buSzTx/>
              <a:buNone/>
              <a:defRPr i="1" sz="2400"/>
            </a:lvl1pPr>
            <a:lvl2pPr marL="777875" indent="-333375" algn="ctr">
              <a:spcBef>
                <a:spcPts val="0"/>
              </a:spcBef>
              <a:defRPr i="1" sz="2400"/>
            </a:lvl2pPr>
            <a:lvl3pPr marL="1222375" indent="-333375" algn="ctr">
              <a:spcBef>
                <a:spcPts val="0"/>
              </a:spcBef>
              <a:defRPr i="1" sz="2400"/>
            </a:lvl3pPr>
            <a:lvl4pPr marL="1666875" indent="-333375" algn="ctr">
              <a:spcBef>
                <a:spcPts val="0"/>
              </a:spcBef>
              <a:defRPr i="1" sz="2400"/>
            </a:lvl4pPr>
            <a:lvl5pPr marL="2111375" indent="-333375" algn="ctr">
              <a:spcBef>
                <a:spcPts val="0"/>
              </a:spcBef>
              <a:defRPr i="1" sz="2400"/>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txBox="1"/>
          <p:nvPr>
            <p:ph type="body" sz="quarter" idx="13"/>
          </p:nvPr>
        </p:nvSpPr>
        <p:spPr>
          <a:xfrm>
            <a:off x="1270000" y="4267112"/>
            <a:ext cx="10464800" cy="609777"/>
          </a:xfrm>
          <a:prstGeom prst="rect">
            <a:avLst/>
          </a:prstGeom>
        </p:spPr>
        <p:txBody>
          <a:bodyPr/>
          <a:lstStyle/>
          <a:p>
            <a:pPr marL="0" indent="0" algn="ctr">
              <a:spcBef>
                <a:spcPts val="0"/>
              </a:spcBef>
              <a:buSzTx/>
              <a:buNone/>
              <a:defRPr sz="3400">
                <a:latin typeface="Helvetica Neue Medium"/>
                <a:ea typeface="Helvetica Neue Medium"/>
                <a:cs typeface="Helvetica Neue Medium"/>
                <a:sym typeface="Helvetica Neue Medium"/>
              </a:defRPr>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8"/>
            <a:ext cx="9753604" cy="650579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2"/>
            <a:ext cx="12401550" cy="8267702"/>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5"/>
            <a:ext cx="9429750" cy="6286503"/>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2"/>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Helvetica Neue Medium"/>
          <a:ea typeface="Helvetica Neue Medium"/>
          <a:cs typeface="Helvetica Neue Medium"/>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youtube.com/watch?v=r1QAPc-UcXU" TargetMode="External"/><Relationship Id="rId3" Type="http://schemas.openxmlformats.org/officeDocument/2006/relationships/hyperlink" Target="https://www.schrijfvis.nl/nieuwsbericht-schrijven/"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youtube.com/watch?v=JzQSmysEDGY"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9, 26 November 2019. ‘De eindredactie. Een tekst persklaarmaken. Een tekst corrigeren.’"/>
          <p:cNvSpPr txBox="1"/>
          <p:nvPr>
            <p:ph type="subTitle" sz="quarter" idx="1"/>
          </p:nvPr>
        </p:nvSpPr>
        <p:spPr>
          <a:prstGeom prst="rect">
            <a:avLst/>
          </a:prstGeom>
        </p:spPr>
        <p:txBody>
          <a:bodyPr/>
          <a:lstStyle>
            <a:lvl1pPr defTabSz="472676">
              <a:defRPr sz="2976"/>
            </a:lvl1pPr>
          </a:lstStyle>
          <a:p>
            <a:pPr/>
            <a:r>
              <a:t>WS 2019. Week 11, 10 december 2019. ‘Op zoek naar de lezer. Een persbericht schrijven. Een nieuwsbericht schrijven.’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7.3. De samengestelde zin: onderschikking"/>
          <p:cNvSpPr txBox="1"/>
          <p:nvPr>
            <p:ph type="title"/>
          </p:nvPr>
        </p:nvSpPr>
        <p:spPr>
          <a:prstGeom prst="rect">
            <a:avLst/>
          </a:prstGeom>
        </p:spPr>
        <p:txBody>
          <a:bodyPr/>
          <a:lstStyle>
            <a:lvl1pPr defTabSz="484886">
              <a:defRPr sz="6640"/>
            </a:lvl1pPr>
          </a:lstStyle>
          <a:p>
            <a:pPr/>
            <a:r>
              <a:t>7.3. De samengestelde zin: onderschikking</a:t>
            </a:r>
          </a:p>
        </p:txBody>
      </p:sp>
      <p:sp>
        <p:nvSpPr>
          <p:cNvPr id="147" name="In een samengestelde zin met onderschikking zijn de twee elementen niet gelijkwaardig aan elkaar: het ene element bestaat ‘in functie’ van het andere.…"/>
          <p:cNvSpPr txBox="1"/>
          <p:nvPr>
            <p:ph type="body" idx="1"/>
          </p:nvPr>
        </p:nvSpPr>
        <p:spPr>
          <a:prstGeom prst="rect">
            <a:avLst/>
          </a:prstGeom>
        </p:spPr>
        <p:txBody>
          <a:bodyPr/>
          <a:lstStyle/>
          <a:p>
            <a:pPr marL="400050" indent="-400050" defTabSz="525779">
              <a:spcBef>
                <a:spcPts val="3700"/>
              </a:spcBef>
              <a:defRPr sz="2880"/>
            </a:pPr>
            <a:r>
              <a:t>In een samengestelde zin met onderschikking zijn de twee elementen niet gelijkwaardig aan elkaar: het ene element bestaat ‘in functie’ van het andere.</a:t>
            </a:r>
          </a:p>
          <a:p>
            <a:pPr marL="400050" indent="-400050" defTabSz="525779">
              <a:spcBef>
                <a:spcPts val="3700"/>
              </a:spcBef>
              <a:defRPr sz="2880"/>
            </a:pPr>
            <a:r>
              <a:t>Door bepaalde elementen onder- en andere boven te schikken, kun je de aandacht van de lezer op het ene of het andere element doen richten.</a:t>
            </a:r>
          </a:p>
          <a:p>
            <a:pPr marL="400050" indent="-400050" defTabSz="525779">
              <a:spcBef>
                <a:spcPts val="3700"/>
              </a:spcBef>
              <a:defRPr sz="2880"/>
            </a:pPr>
            <a:r>
              <a:t>Ook door bijzinnen voorop of achteraan de zin te zetten, kun je met het ‘belang’ van de verschillende delen spelen.</a:t>
            </a:r>
          </a:p>
          <a:p>
            <a:pPr marL="400050" indent="-400050" defTabSz="525779">
              <a:spcBef>
                <a:spcPts val="3700"/>
              </a:spcBef>
              <a:defRPr sz="2880"/>
            </a:pPr>
            <a:r>
              <a:t>Een te ingewikkelde onderschikking van zinnen aan andere kan de informatiestructuur van het geheel aan het oog onttrekken: dit is een nadeel.</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5.4. Slot en samenvatting"/>
          <p:cNvSpPr txBox="1"/>
          <p:nvPr>
            <p:ph type="title"/>
          </p:nvPr>
        </p:nvSpPr>
        <p:spPr>
          <a:prstGeom prst="rect">
            <a:avLst/>
          </a:prstGeom>
        </p:spPr>
        <p:txBody>
          <a:bodyPr/>
          <a:lstStyle>
            <a:lvl1pPr defTabSz="489091">
              <a:defRPr sz="6643"/>
            </a:lvl1pPr>
          </a:lstStyle>
          <a:p>
            <a:pPr/>
            <a:r>
              <a:t>7.4. Zinsbouwkeuze en teksteffecten</a:t>
            </a:r>
          </a:p>
        </p:txBody>
      </p:sp>
      <p:sp>
        <p:nvSpPr>
          <p:cNvPr id="150" name="‘De stilistische effecten van de naamwoordstijl hangen samen met het fundamentele verschil tussen de rollen van referenten en die van de predikaten in zinnen en teksten. De positieve kant van naamwoordstijl is dat je daarmee werkelijk elk soort begrip – ook een voor de gelegenheid gevormd abstract begrip, en ook een begrip waar geen apart zelfstandig naamwoord voor bestaat – tot een referent kunt maken waarover je iets mededeelt. De belangrijkste risico’s zijn dat de voorstelbaarheid van de informatie teveel gaat lijden onder de abstractie, en dat sommige stukken informatie die beter predicatief meegedeeld kunnen worden uitsluitend in de tekst terechtkomen als nominaliseringen en/of attributieve constructies.’"/>
          <p:cNvSpPr txBox="1"/>
          <p:nvPr>
            <p:ph type="body" idx="1"/>
          </p:nvPr>
        </p:nvSpPr>
        <p:spPr>
          <a:prstGeom prst="rect">
            <a:avLst/>
          </a:prstGeom>
        </p:spPr>
        <p:txBody>
          <a:bodyPr/>
          <a:lstStyle>
            <a:lvl1pPr marL="300789" indent="-300789" defTabSz="560830">
              <a:spcBef>
                <a:spcPts val="4000"/>
              </a:spcBef>
              <a:buSzPct val="100000"/>
              <a:defRPr sz="3000"/>
            </a:lvl1pPr>
          </a:lstStyle>
          <a:p>
            <a:pPr/>
            <a:r>
              <a:t>‘In de afgelopen drie paragrafen hebben we drie typen zinsbouw op hun merites bekeken: de enkelvoudige zin, de nevengeschikte samengestelde zin en de ondergeschikte samengestelde zin. We hebben gesteld dat elk type in teksten bepaalde effecten met zich meebrengt: stilistische/retorische, maar ook structurerende. Het gaat er dan natuurlijk maar om, de mogelijkheden van elk type zo te gebruiken, dat de gehele tekst ervan profiteert. Daarvan geven we in deze paragraaf een paar voorbeelden.’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7.5. Samenvatting"/>
          <p:cNvSpPr txBox="1"/>
          <p:nvPr>
            <p:ph type="title"/>
          </p:nvPr>
        </p:nvSpPr>
        <p:spPr>
          <a:prstGeom prst="rect">
            <a:avLst/>
          </a:prstGeom>
        </p:spPr>
        <p:txBody>
          <a:bodyPr/>
          <a:lstStyle/>
          <a:p>
            <a:pPr/>
            <a:r>
              <a:t>7.5. Samenvatting</a:t>
            </a:r>
          </a:p>
        </p:txBody>
      </p:sp>
      <p:sp>
        <p:nvSpPr>
          <p:cNvPr id="153" name="‘In dit hoofdstuk hebben we ons afgezet tegen de opvatting dat het maken van teksten vol complexe zinnen zonder meer een bewijs van geletterdheid zou zijn. In feite, hebben we betoogd, ben je pas een vaardig schrijver als je effectief weet om te gaan met de diverse opties die je hebt om stukken informatie (zinnen of deelzinnen) ten opzichte van elkaar te rangschikken. De drie opties (enkelvoudige zin, ondergeschikte en nevengeschikte samengestelde zinnen) bieden ieder hun eigen mogelijkheden, en zorgen ieder voor eigen effecten. Het is de kunst om deze mogelijkheden in teksten optimaal te gebruiken.’…"/>
          <p:cNvSpPr txBox="1"/>
          <p:nvPr>
            <p:ph type="body" idx="1"/>
          </p:nvPr>
        </p:nvSpPr>
        <p:spPr>
          <a:prstGeom prst="rect">
            <a:avLst/>
          </a:prstGeom>
        </p:spPr>
        <p:txBody>
          <a:bodyPr/>
          <a:lstStyle/>
          <a:p>
            <a:pPr marL="360045" indent="-360045" defTabSz="473201">
              <a:spcBef>
                <a:spcPts val="3400"/>
              </a:spcBef>
              <a:defRPr sz="2592"/>
            </a:pPr>
            <a:r>
              <a:t>‘In dit hoofdstuk hebben we ons afgezet tegen de opvatting dat het maken van teksten vol complexe zinnen zonder meer een bewijs van geletterdheid zou zijn. In feite, hebben we betoogd, ben je pas een vaardig schrijver als je effectief weet om te gaan met de diverse opties die je hebt om stukken informatie (zinnen of deelzinnen) ten opzichte van elkaar te rangschikken. De drie opties (enkelvoudige zin, ondergeschikte en nevengeschikte samengestelde zinnen) bieden ieder hun eigen mogelijkheden, en zorgen ieder voor eigen effecten. Het is de kunst om deze mogelijkheden in teksten optimaal te gebruiken.’</a:t>
            </a:r>
          </a:p>
          <a:p>
            <a:pPr marL="360045" indent="-360045" defTabSz="473201">
              <a:spcBef>
                <a:spcPts val="3400"/>
              </a:spcBef>
              <a:defRPr sz="2592"/>
            </a:pPr>
            <a:r>
              <a:t>‘We hebben ook laten zien dat het de moeite waard kan zijn om schikking te betrekken bij de probleemanalyse van teksten die verbrokkeld overkomen, of erg moeilijk te begrijpen zijn. Een iets andere schikking van stukken tekst kan ingewikkelde informatie beter over het voetlicht brengen, en/of een betere lijn in een tekst aanbrengen.’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Handboek Tijdschrift: de tijdschriftredactie"/>
          <p:cNvSpPr txBox="1"/>
          <p:nvPr>
            <p:ph type="title"/>
          </p:nvPr>
        </p:nvSpPr>
        <p:spPr>
          <a:prstGeom prst="rect">
            <a:avLst/>
          </a:prstGeom>
        </p:spPr>
        <p:txBody>
          <a:bodyPr/>
          <a:lstStyle>
            <a:lvl1pPr defTabSz="484886">
              <a:defRPr sz="6600"/>
            </a:lvl1pPr>
          </a:lstStyle>
          <a:p>
            <a:pPr/>
            <a:r>
              <a:t>Een persbericht (nieuwsbericht) schrijven</a:t>
            </a:r>
          </a:p>
        </p:txBody>
      </p:sp>
      <p:sp>
        <p:nvSpPr>
          <p:cNvPr id="156" name="Doel en doelgroep…"/>
          <p:cNvSpPr txBox="1"/>
          <p:nvPr>
            <p:ph type="body" idx="1"/>
          </p:nvPr>
        </p:nvSpPr>
        <p:spPr>
          <a:prstGeom prst="rect">
            <a:avLst/>
          </a:prstGeom>
        </p:spPr>
        <p:txBody>
          <a:bodyPr/>
          <a:lstStyle/>
          <a:p>
            <a:pPr marL="355600" indent="-355600" defTabSz="467359">
              <a:spcBef>
                <a:spcPts val="3300"/>
              </a:spcBef>
              <a:defRPr sz="2560"/>
            </a:pPr>
            <a:r>
              <a:rPr u="sng">
                <a:solidFill>
                  <a:srgbClr val="0000FF"/>
                </a:solidFill>
                <a:uFill>
                  <a:solidFill>
                    <a:srgbClr val="0000FF"/>
                  </a:solidFill>
                </a:uFill>
                <a:hlinkClick r:id="rId2" invalidUrl="" action="" tgtFrame="" tooltip="" history="1" highlightClick="0" endSnd="0"/>
              </a:rPr>
              <a:t>https://www.youtube.com/watch?v=r1QAPc-UcXU</a:t>
            </a:r>
            <a:r>
              <a:t>;</a:t>
            </a:r>
          </a:p>
          <a:p>
            <a:pPr marL="355600" indent="-355600" defTabSz="467359">
              <a:spcBef>
                <a:spcPts val="3300"/>
              </a:spcBef>
              <a:defRPr sz="2560"/>
            </a:pPr>
            <a:r>
              <a:rPr u="sng">
                <a:solidFill>
                  <a:srgbClr val="0000FF"/>
                </a:solidFill>
                <a:uFill>
                  <a:solidFill>
                    <a:srgbClr val="0000FF"/>
                  </a:solidFill>
                </a:uFill>
                <a:hlinkClick r:id="rId3" invalidUrl="" action="" tgtFrame="" tooltip="" history="1" highlightClick="0" endSnd="0"/>
              </a:rPr>
              <a:t>https://www.schrijfvis.nl/nieuwsbericht-schrijven/</a:t>
            </a:r>
            <a:r>
              <a:t>;</a:t>
            </a:r>
          </a:p>
          <a:p>
            <a:pPr marL="355600" indent="-355600" defTabSz="467359">
              <a:spcBef>
                <a:spcPts val="3300"/>
              </a:spcBef>
              <a:defRPr sz="2560"/>
            </a:pPr>
            <a:r>
              <a:t>5W’s + H: wie, wat, wanneer, waar, waarom en hoe;</a:t>
            </a:r>
          </a:p>
          <a:p>
            <a:pPr marL="355600" indent="-355600" defTabSz="467359">
              <a:spcBef>
                <a:spcPts val="3300"/>
              </a:spcBef>
              <a:defRPr sz="2560"/>
            </a:pPr>
            <a:r>
              <a:t>De eerste drie zinnen zijn de lead/lede.</a:t>
            </a:r>
          </a:p>
          <a:p>
            <a:pPr marL="355600" indent="-355600" defTabSz="467359">
              <a:spcBef>
                <a:spcPts val="3300"/>
              </a:spcBef>
              <a:defRPr sz="2560"/>
            </a:pPr>
            <a:r>
              <a:t>Schrijf ‘oprolbaar’: zorg dat je de onderste alinea weg kan blijven halen, zonder dat het verhaal moeilijk te begrijpen wordt. In andere woorden: de belangrijkste info eerst.</a:t>
            </a:r>
          </a:p>
          <a:p>
            <a:pPr marL="355600" indent="-355600" defTabSz="467359">
              <a:spcBef>
                <a:spcPts val="3300"/>
              </a:spcBef>
              <a:defRPr sz="2560"/>
            </a:pPr>
            <a:r>
              <a:t>Bronnen zijn belangrijk.</a:t>
            </a:r>
          </a:p>
          <a:p>
            <a:pPr marL="355600" indent="-355600" defTabSz="467359">
              <a:spcBef>
                <a:spcPts val="3300"/>
              </a:spcBef>
              <a:defRPr sz="2560"/>
            </a:pPr>
            <a:r>
              <a:t>Schrijf in de tegenwoordige tijd.</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Huiswerk"/>
          <p:cNvSpPr txBox="1"/>
          <p:nvPr>
            <p:ph type="title"/>
          </p:nvPr>
        </p:nvSpPr>
        <p:spPr>
          <a:prstGeom prst="rect">
            <a:avLst/>
          </a:prstGeom>
        </p:spPr>
        <p:txBody>
          <a:bodyPr/>
          <a:lstStyle/>
          <a:p>
            <a:pPr/>
            <a:r>
              <a:t>Huiswerk</a:t>
            </a:r>
          </a:p>
        </p:txBody>
      </p:sp>
      <p:sp>
        <p:nvSpPr>
          <p:cNvPr id="159" name="Maak de vertaling van een ander persklaar. Corrigeer vervolgens een andere vertaling."/>
          <p:cNvSpPr txBox="1"/>
          <p:nvPr>
            <p:ph type="body" idx="1"/>
          </p:nvPr>
        </p:nvSpPr>
        <p:spPr>
          <a:prstGeom prst="rect">
            <a:avLst/>
          </a:prstGeom>
        </p:spPr>
        <p:txBody>
          <a:bodyPr/>
          <a:lstStyle/>
          <a:p>
            <a:pPr/>
            <a:r>
              <a:t>Schrijf een nieuwsbericht waarin je verslag doet van een van de belangrijkste plotpunten uit je favoriete roman. (Lengte naar eigen inzicht.)</a:t>
            </a:r>
          </a:p>
          <a:p>
            <a:pPr/>
            <a:r>
              <a:t>Zoek 5 sites die je op de een of andere manier interessant vindt voor ons project en zet ze in het document in Docs.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Vergadering"/>
          <p:cNvSpPr txBox="1"/>
          <p:nvPr>
            <p:ph type="title"/>
          </p:nvPr>
        </p:nvSpPr>
        <p:spPr>
          <a:prstGeom prst="rect">
            <a:avLst/>
          </a:prstGeom>
        </p:spPr>
        <p:txBody>
          <a:bodyPr/>
          <a:lstStyle/>
          <a:p>
            <a:pPr/>
            <a:r>
              <a:t>Vergadering</a:t>
            </a:r>
          </a:p>
        </p:txBody>
      </p:sp>
      <p:sp>
        <p:nvSpPr>
          <p:cNvPr id="162" name="Opening…"/>
          <p:cNvSpPr txBox="1"/>
          <p:nvPr>
            <p:ph type="body" idx="1"/>
          </p:nvPr>
        </p:nvSpPr>
        <p:spPr>
          <a:prstGeom prst="rect">
            <a:avLst/>
          </a:prstGeom>
        </p:spPr>
        <p:txBody>
          <a:bodyPr/>
          <a:lstStyle/>
          <a:p>
            <a:pPr marL="266700" indent="-266700" defTabSz="245363">
              <a:spcBef>
                <a:spcPts val="1700"/>
              </a:spcBef>
              <a:buSzPct val="100000"/>
              <a:buAutoNum type="arabicPeriod" startAt="1"/>
              <a:defRPr sz="1300"/>
            </a:pPr>
            <a:r>
              <a:t>Opening</a:t>
            </a:r>
          </a:p>
          <a:p>
            <a:pPr marL="266700" indent="-266700" defTabSz="245363">
              <a:spcBef>
                <a:spcPts val="1700"/>
              </a:spcBef>
              <a:buSzPct val="100000"/>
              <a:buAutoNum type="arabicPeriod" startAt="1"/>
              <a:defRPr sz="1300"/>
            </a:pPr>
            <a:r>
              <a:t>Agenda</a:t>
            </a:r>
          </a:p>
          <a:p>
            <a:pPr marL="266700" indent="-266700" defTabSz="245363">
              <a:spcBef>
                <a:spcPts val="1700"/>
              </a:spcBef>
              <a:buSzPct val="100000"/>
              <a:buAutoNum type="arabicPeriod" startAt="1"/>
              <a:defRPr sz="1300"/>
            </a:pPr>
            <a:r>
              <a:t>Notulen</a:t>
            </a:r>
          </a:p>
          <a:p>
            <a:pPr marL="266700" indent="-266700" defTabSz="245363">
              <a:spcBef>
                <a:spcPts val="1700"/>
              </a:spcBef>
              <a:buSzPct val="100000"/>
              <a:buAutoNum type="arabicPeriod" startAt="1"/>
              <a:defRPr sz="1300"/>
            </a:pPr>
            <a:r>
              <a:t>Mededelingen</a:t>
            </a:r>
          </a:p>
          <a:p>
            <a:pPr marL="266700" indent="-266700" defTabSz="245363">
              <a:spcBef>
                <a:spcPts val="1700"/>
              </a:spcBef>
              <a:buSzPct val="100000"/>
              <a:buAutoNum type="arabicPeriod" startAt="1"/>
              <a:defRPr sz="1300"/>
            </a:pPr>
            <a:r>
              <a:t>Ingekomen en uitgegane stukken</a:t>
            </a:r>
          </a:p>
          <a:p>
            <a:pPr marL="266700" indent="-266700" defTabSz="245363">
              <a:spcBef>
                <a:spcPts val="1700"/>
              </a:spcBef>
              <a:buSzPct val="100000"/>
              <a:buAutoNum type="arabicPeriod" startAt="1"/>
              <a:defRPr sz="1300"/>
            </a:pPr>
            <a:r>
              <a:t>Secretaris</a:t>
            </a:r>
          </a:p>
          <a:p>
            <a:pPr marL="266700" indent="-266700" defTabSz="245363">
              <a:spcBef>
                <a:spcPts val="1700"/>
              </a:spcBef>
              <a:buSzPct val="100000"/>
              <a:buAutoNum type="arabicPeriod" startAt="1"/>
              <a:defRPr sz="1300"/>
            </a:pPr>
            <a:r>
              <a:t>PR</a:t>
            </a:r>
          </a:p>
          <a:p>
            <a:pPr marL="266700" indent="-266700" defTabSz="245363">
              <a:spcBef>
                <a:spcPts val="1700"/>
              </a:spcBef>
              <a:buSzPct val="100000"/>
              <a:buAutoNum type="arabicPeriod" startAt="1"/>
              <a:defRPr sz="1300"/>
            </a:pPr>
            <a:r>
              <a:t>Acquisitie</a:t>
            </a:r>
          </a:p>
          <a:p>
            <a:pPr marL="266700" indent="-266700" defTabSz="245363">
              <a:spcBef>
                <a:spcPts val="1700"/>
              </a:spcBef>
              <a:buSzPct val="100000"/>
              <a:buAutoNum type="arabicPeriod" startAt="1"/>
              <a:defRPr sz="1300"/>
            </a:pPr>
            <a:r>
              <a:t>Website</a:t>
            </a:r>
          </a:p>
          <a:p>
            <a:pPr marL="266700" indent="-266700" defTabSz="245363">
              <a:spcBef>
                <a:spcPts val="1700"/>
              </a:spcBef>
              <a:buSzPct val="100000"/>
              <a:buAutoNum type="arabicPeriod" startAt="1"/>
              <a:defRPr sz="1300"/>
            </a:pPr>
            <a:r>
              <a:t>Foto’s?</a:t>
            </a:r>
          </a:p>
          <a:p>
            <a:pPr marL="266700" indent="-266700" defTabSz="245363">
              <a:spcBef>
                <a:spcPts val="1700"/>
              </a:spcBef>
              <a:buSzPct val="100000"/>
              <a:buAutoNum type="arabicPeriod" startAt="1"/>
              <a:defRPr sz="1300"/>
            </a:pPr>
            <a:r>
              <a:t>W.V.T.T.K.</a:t>
            </a:r>
          </a:p>
          <a:p>
            <a:pPr marL="266700" indent="-266700" defTabSz="245363">
              <a:spcBef>
                <a:spcPts val="1700"/>
              </a:spcBef>
              <a:buSzPct val="100000"/>
              <a:buAutoNum type="arabicPeriod" startAt="1"/>
              <a:defRPr sz="1300"/>
            </a:pPr>
            <a:r>
              <a:t>Rondvraag</a:t>
            </a:r>
          </a:p>
          <a:p>
            <a:pPr marL="266700" indent="-266700" defTabSz="245363">
              <a:spcBef>
                <a:spcPts val="1700"/>
              </a:spcBef>
              <a:buSzPct val="100000"/>
              <a:buAutoNum type="arabicPeriod" startAt="1"/>
              <a:defRPr sz="1300"/>
            </a:pPr>
            <a:r>
              <a:t>Sluiting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590550" indent="-590550" defTabSz="543305">
              <a:spcBef>
                <a:spcPts val="3900"/>
              </a:spcBef>
              <a:buSzPct val="100000"/>
              <a:buAutoNum type="arabicPeriod" startAt="1"/>
              <a:defRPr sz="2900"/>
            </a:pPr>
            <a:r>
              <a:t>Huishoudelijke mededelingen</a:t>
            </a:r>
          </a:p>
          <a:p>
            <a:pPr marL="590550" indent="-590550" defTabSz="543305">
              <a:spcBef>
                <a:spcPts val="3900"/>
              </a:spcBef>
              <a:buSzPct val="100000"/>
              <a:buAutoNum type="arabicPeriod" startAt="1"/>
              <a:defRPr sz="2900"/>
            </a:pPr>
            <a:r>
              <a:t>Grafisch ontwerpen: Module 6</a:t>
            </a:r>
          </a:p>
          <a:p>
            <a:pPr marL="590550" indent="-590550" defTabSz="543305">
              <a:spcBef>
                <a:spcPts val="3900"/>
              </a:spcBef>
              <a:buSzPct val="100000"/>
              <a:buAutoNum type="arabicPeriod" startAt="1"/>
              <a:defRPr sz="2900"/>
            </a:pPr>
            <a:r>
              <a:t>Formuleren: Hoofdstuk 7</a:t>
            </a:r>
          </a:p>
          <a:p>
            <a:pPr marL="590550" indent="-590550" defTabSz="543305">
              <a:spcBef>
                <a:spcPts val="3900"/>
              </a:spcBef>
              <a:buSzPct val="100000"/>
              <a:buAutoNum type="arabicPeriod" startAt="1"/>
              <a:defRPr sz="2900"/>
            </a:pPr>
            <a:r>
              <a:t>Handboek Tijdschrift: Deel 3</a:t>
            </a:r>
          </a:p>
          <a:p>
            <a:pPr marL="590550" indent="-590550" defTabSz="543305">
              <a:spcBef>
                <a:spcPts val="3900"/>
              </a:spcBef>
              <a:buSzPct val="100000"/>
              <a:buAutoNum type="arabicPeriod" startAt="1"/>
              <a:defRPr sz="2900"/>
            </a:pPr>
            <a:r>
              <a:t>Een nieuws- of persbericht schrijven</a:t>
            </a:r>
          </a:p>
          <a:p>
            <a:pPr marL="590550" indent="-590550" defTabSz="543305">
              <a:spcBef>
                <a:spcPts val="3900"/>
              </a:spcBef>
              <a:buSzPct val="100000"/>
              <a:buAutoNum type="arabicPeriod" startAt="1"/>
              <a:defRPr sz="2900"/>
            </a:pPr>
            <a:r>
              <a:t>Huiswerk</a:t>
            </a:r>
          </a:p>
          <a:p>
            <a:pPr marL="590550" indent="-590550" defTabSz="543305">
              <a:spcBef>
                <a:spcPts val="3900"/>
              </a:spcBef>
              <a:buSzPct val="100000"/>
              <a:buAutoNum type="arabicPeriod" startAt="1"/>
              <a:defRPr sz="2900"/>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00"/>
            </a:lvl1pPr>
          </a:lstStyle>
          <a:p>
            <a:pPr/>
            <a:r>
              <a:t>Huishoudelijke mededelingen</a:t>
            </a:r>
          </a:p>
        </p:txBody>
      </p:sp>
      <p:sp>
        <p:nvSpPr>
          <p:cNvPr id="126" name="We hebben tot nu toe 15 aanmeldingen voor de taaluitwisseling.…"/>
          <p:cNvSpPr txBox="1"/>
          <p:nvPr>
            <p:ph type="body" idx="1"/>
          </p:nvPr>
        </p:nvSpPr>
        <p:spPr>
          <a:prstGeom prst="rect">
            <a:avLst/>
          </a:prstGeom>
        </p:spPr>
        <p:txBody>
          <a:bodyPr/>
          <a:lstStyle/>
          <a:p>
            <a:pPr/>
            <a:r>
              <a:t>We moeten een goede deadline voor het inzenden van teksten verzinnen. (Straks.)</a:t>
            </a:r>
          </a:p>
          <a:p>
            <a:pPr/>
            <a:r>
              <a:t>Ik krijg de foto’s nog? Of heb ik ze al?</a:t>
            </a:r>
          </a:p>
          <a:p>
            <a:pPr marL="0" indent="0" algn="ctr">
              <a:spcBef>
                <a:spcPts val="0"/>
              </a:spcBef>
              <a:buSzTx/>
              <a:buNone/>
              <a:defRPr sz="3700"/>
            </a:pPr>
          </a:p>
          <a:p>
            <a:pPr marL="370973" indent="-370973">
              <a:spcBef>
                <a:spcPts val="0"/>
              </a:spcBef>
              <a:buSzPct val="100000"/>
            </a:pPr>
            <a:r>
              <a:rPr u="sng">
                <a:solidFill>
                  <a:srgbClr val="0000FF"/>
                </a:solidFill>
                <a:uFill>
                  <a:solidFill>
                    <a:srgbClr val="0000FF"/>
                  </a:solidFill>
                </a:uFill>
                <a:hlinkClick r:id="rId2" invalidUrl="" action="" tgtFrame="" tooltip="" history="1" highlightClick="0" endSnd="0"/>
              </a:rPr>
              <a:t>https://www.youtube.com/watch?v=JzQSmysEDGY</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Grafisch ontwerpen: Module 3 (typografische principes)"/>
          <p:cNvSpPr txBox="1"/>
          <p:nvPr>
            <p:ph type="title"/>
          </p:nvPr>
        </p:nvSpPr>
        <p:spPr>
          <a:prstGeom prst="rect">
            <a:avLst/>
          </a:prstGeom>
        </p:spPr>
        <p:txBody>
          <a:bodyPr/>
          <a:lstStyle>
            <a:lvl1pPr defTabSz="479044">
              <a:defRPr sz="6500"/>
            </a:lvl1pPr>
          </a:lstStyle>
          <a:p>
            <a:pPr/>
            <a:r>
              <a:t>Grafisch ontwerpen: Module 5 (Het productieproces)</a:t>
            </a:r>
          </a:p>
        </p:txBody>
      </p:sp>
      <p:sp>
        <p:nvSpPr>
          <p:cNvPr id="129" name="Typografie en betekenis;…"/>
          <p:cNvSpPr txBox="1"/>
          <p:nvPr>
            <p:ph type="body" idx="1"/>
          </p:nvPr>
        </p:nvSpPr>
        <p:spPr>
          <a:prstGeom prst="rect">
            <a:avLst/>
          </a:prstGeom>
        </p:spPr>
        <p:txBody>
          <a:bodyPr/>
          <a:lstStyle/>
          <a:p>
            <a:pPr marL="508000" indent="-508000" defTabSz="467359">
              <a:spcBef>
                <a:spcPts val="3300"/>
              </a:spcBef>
              <a:buSzPct val="100000"/>
              <a:buAutoNum type="arabicPeriod" startAt="1"/>
              <a:defRPr sz="2500"/>
            </a:pPr>
            <a:r>
              <a:t>Bestanden drukklaar maken;</a:t>
            </a:r>
          </a:p>
          <a:p>
            <a:pPr marL="508000" indent="-508000" defTabSz="467359">
              <a:spcBef>
                <a:spcPts val="3300"/>
              </a:spcBef>
              <a:buSzPct val="100000"/>
              <a:buAutoNum type="arabicPeriod" startAt="1"/>
              <a:defRPr sz="2500"/>
            </a:pPr>
            <a:r>
              <a:t>Een overtuigende presentatie;</a:t>
            </a:r>
          </a:p>
          <a:p>
            <a:pPr marL="508000" indent="-508000" defTabSz="467359">
              <a:spcBef>
                <a:spcPts val="3300"/>
              </a:spcBef>
              <a:buSzPct val="100000"/>
              <a:buAutoNum type="arabicPeriod" startAt="1"/>
              <a:defRPr sz="2500"/>
            </a:pPr>
            <a:r>
              <a:t>Papiersoorten en afwerking;</a:t>
            </a:r>
          </a:p>
          <a:p>
            <a:pPr marL="508000" indent="-508000" defTabSz="467359">
              <a:spcBef>
                <a:spcPts val="3300"/>
              </a:spcBef>
              <a:buSzPct val="100000"/>
              <a:buAutoNum type="arabicPeriod" startAt="1"/>
              <a:defRPr sz="2500"/>
            </a:pPr>
            <a:r>
              <a:t>Druktechnieken;</a:t>
            </a:r>
          </a:p>
          <a:p>
            <a:pPr marL="508000" indent="-508000" defTabSz="467359">
              <a:spcBef>
                <a:spcPts val="3300"/>
              </a:spcBef>
              <a:buSzPct val="100000"/>
              <a:buAutoNum type="arabicPeriod" startAt="1"/>
              <a:defRPr sz="2500"/>
            </a:pPr>
            <a:r>
              <a:t>Digitaal drukken;</a:t>
            </a:r>
          </a:p>
          <a:p>
            <a:pPr marL="508000" indent="-508000" defTabSz="467359">
              <a:spcBef>
                <a:spcPts val="3300"/>
              </a:spcBef>
              <a:buSzPct val="100000"/>
              <a:buAutoNum type="arabicPeriod" startAt="1"/>
              <a:defRPr sz="2500"/>
            </a:pPr>
            <a:r>
              <a:t>Kleur- en drukproeven controleren.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Handboek Tijdschrift: deel 3"/>
          <p:cNvSpPr txBox="1"/>
          <p:nvPr>
            <p:ph type="title"/>
          </p:nvPr>
        </p:nvSpPr>
        <p:spPr>
          <a:prstGeom prst="rect">
            <a:avLst/>
          </a:prstGeom>
        </p:spPr>
        <p:txBody>
          <a:bodyPr/>
          <a:lstStyle>
            <a:lvl1pPr defTabSz="484886">
              <a:defRPr sz="6640"/>
            </a:lvl1pPr>
          </a:lstStyle>
          <a:p>
            <a:pPr/>
            <a:r>
              <a:t>Handboek Tijdschrift: deel 3</a:t>
            </a:r>
          </a:p>
        </p:txBody>
      </p:sp>
      <p:sp>
        <p:nvSpPr>
          <p:cNvPr id="132" name="Inspirerende verhalen: een schrijver, een fotograaf;…"/>
          <p:cNvSpPr txBox="1"/>
          <p:nvPr>
            <p:ph type="body" idx="1"/>
          </p:nvPr>
        </p:nvSpPr>
        <p:spPr>
          <a:prstGeom prst="rect">
            <a:avLst/>
          </a:prstGeom>
        </p:spPr>
        <p:txBody>
          <a:bodyPr/>
          <a:lstStyle/>
          <a:p>
            <a:pPr/>
            <a:r>
              <a:t>Inspirerende verhalen: een schrijver, een fotograaf;</a:t>
            </a:r>
          </a:p>
          <a:p>
            <a:pPr/>
            <a:r>
              <a:t>Tien technieken voor creatief denken;</a:t>
            </a:r>
          </a:p>
          <a:p>
            <a:pPr/>
            <a:r>
              <a:t>‘Op en over de rand’.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Formuleren, hoofdstuk 5: de naamwoordstijl"/>
          <p:cNvSpPr txBox="1"/>
          <p:nvPr>
            <p:ph type="title"/>
          </p:nvPr>
        </p:nvSpPr>
        <p:spPr>
          <a:prstGeom prst="rect">
            <a:avLst/>
          </a:prstGeom>
        </p:spPr>
        <p:txBody>
          <a:bodyPr/>
          <a:lstStyle>
            <a:lvl1pPr defTabSz="484886">
              <a:defRPr sz="6600"/>
            </a:lvl1pPr>
          </a:lstStyle>
          <a:p>
            <a:pPr/>
            <a:r>
              <a:t>Formuleren, hoofdstuk 7: Zinnen schikken</a:t>
            </a:r>
          </a:p>
        </p:txBody>
      </p:sp>
      <p:sp>
        <p:nvSpPr>
          <p:cNvPr id="135" name="Inleiding;…"/>
          <p:cNvSpPr txBox="1"/>
          <p:nvPr>
            <p:ph type="body" idx="1"/>
          </p:nvPr>
        </p:nvSpPr>
        <p:spPr>
          <a:prstGeom prst="rect">
            <a:avLst/>
          </a:prstGeom>
        </p:spPr>
        <p:txBody>
          <a:bodyPr/>
          <a:lstStyle/>
          <a:p>
            <a:pPr marL="635000" indent="-635000">
              <a:buSzPct val="100000"/>
              <a:buAutoNum type="arabicPeriod" startAt="1"/>
            </a:pPr>
            <a:r>
              <a:t>Inleiding;</a:t>
            </a:r>
          </a:p>
          <a:p>
            <a:pPr marL="635000" indent="-635000">
              <a:buSzPct val="100000"/>
              <a:buAutoNum type="arabicPeriod" startAt="1"/>
            </a:pPr>
            <a:r>
              <a:t>Enkelvoudige zinnen;</a:t>
            </a:r>
          </a:p>
          <a:p>
            <a:pPr marL="635000" indent="-635000">
              <a:buSzPct val="100000"/>
              <a:buAutoNum type="arabicPeriod" startAt="1"/>
            </a:pPr>
            <a:r>
              <a:t>Samengestelde zinnen: nevenschikking;</a:t>
            </a:r>
          </a:p>
          <a:p>
            <a:pPr marL="635000" indent="-635000">
              <a:buSzPct val="100000"/>
              <a:buAutoNum type="arabicPeriod" startAt="1"/>
            </a:pPr>
            <a:r>
              <a:t>Samengestelde zinnen: onderschikking;</a:t>
            </a:r>
          </a:p>
          <a:p>
            <a:pPr marL="635000" indent="-635000">
              <a:buSzPct val="100000"/>
              <a:buAutoNum type="arabicPeriod" startAt="1"/>
            </a:pPr>
            <a:r>
              <a:t>Zinsbouwkeuze en teksteffecten;</a:t>
            </a:r>
          </a:p>
          <a:p>
            <a:pPr marL="635000" indent="-635000">
              <a:buSzPct val="100000"/>
              <a:buAutoNum type="arabicPeriod" startAt="1"/>
            </a:pPr>
            <a:r>
              <a:t>Samenvatting.</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5.1. Inleiding"/>
          <p:cNvSpPr txBox="1"/>
          <p:nvPr>
            <p:ph type="title"/>
          </p:nvPr>
        </p:nvSpPr>
        <p:spPr>
          <a:prstGeom prst="rect">
            <a:avLst/>
          </a:prstGeom>
        </p:spPr>
        <p:txBody>
          <a:bodyPr/>
          <a:lstStyle/>
          <a:p>
            <a:pPr/>
            <a:r>
              <a:t>7.0,5. Inleiding</a:t>
            </a:r>
          </a:p>
        </p:txBody>
      </p:sp>
      <p:sp>
        <p:nvSpPr>
          <p:cNvPr id="138" name="De naamwoordstijl ontleent zijn naam aan het feit dat genominaliseerde werkwoorden er een grote rol in spelen;…"/>
          <p:cNvSpPr txBox="1"/>
          <p:nvPr>
            <p:ph type="body" idx="1"/>
          </p:nvPr>
        </p:nvSpPr>
        <p:spPr>
          <a:prstGeom prst="rect">
            <a:avLst/>
          </a:prstGeom>
        </p:spPr>
        <p:txBody>
          <a:bodyPr/>
          <a:lstStyle/>
          <a:p>
            <a:pPr/>
            <a:r>
              <a:t>Het gebruik van samengestelde zinnen wordt vaak gezien als teken van meesterschap in het schrijverschap: dit hoofdstuk wil dat beeld nuanceren.</a:t>
            </a:r>
          </a:p>
          <a:p>
            <a:pPr/>
            <a:r>
              <a:t>Over twee fragmenten, waarvan er een uit losse enkelvoudige zinnen bestaat, en de andere uit twee hele ingewikkelde zinnen, zeggen de schrijvers: ‘De kans die in beide fragmenten op verschillende manieren gemist wordt, is deze: de schikking van de zinnen levert geen goede bijdrage aan het totstandkomen van een duidelijke lijn in de tekst.’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5.2. Naamwoordstijl in zin en tekst"/>
          <p:cNvSpPr txBox="1"/>
          <p:nvPr>
            <p:ph type="title"/>
          </p:nvPr>
        </p:nvSpPr>
        <p:spPr>
          <a:prstGeom prst="rect">
            <a:avLst/>
          </a:prstGeom>
        </p:spPr>
        <p:txBody>
          <a:bodyPr/>
          <a:lstStyle>
            <a:lvl1pPr defTabSz="484886">
              <a:defRPr sz="6600"/>
            </a:lvl1pPr>
          </a:lstStyle>
          <a:p>
            <a:pPr/>
            <a:r>
              <a:t>7.1. Enkelvoudige zinnen </a:t>
            </a:r>
          </a:p>
        </p:txBody>
      </p:sp>
      <p:sp>
        <p:nvSpPr>
          <p:cNvPr id="141" name="5.2.1. Referenten, predikaten en nominalisering…"/>
          <p:cNvSpPr txBox="1"/>
          <p:nvPr>
            <p:ph type="body" idx="1"/>
          </p:nvPr>
        </p:nvSpPr>
        <p:spPr>
          <a:prstGeom prst="rect">
            <a:avLst/>
          </a:prstGeom>
        </p:spPr>
        <p:txBody>
          <a:bodyPr/>
          <a:lstStyle/>
          <a:p>
            <a:pPr marL="311150" indent="-311150" defTabSz="408940">
              <a:spcBef>
                <a:spcPts val="2900"/>
              </a:spcBef>
              <a:defRPr sz="2200"/>
            </a:pPr>
            <a:r>
              <a:t>Enkelvoudige zinnen zijn zinnen met een enkel gezegde en een enkel onderwerp.</a:t>
            </a:r>
          </a:p>
          <a:p>
            <a:pPr marL="311150" indent="-311150" defTabSz="408940">
              <a:spcBef>
                <a:spcPts val="2900"/>
              </a:spcBef>
              <a:defRPr sz="2200"/>
            </a:pPr>
            <a:r>
              <a:t>Ze kunnen teksten brokkelig maken: feiten worden afzonderlijk van elkaar gepresenteerd, zonder verband.</a:t>
            </a:r>
          </a:p>
          <a:p>
            <a:pPr marL="311150" indent="-311150" defTabSz="408940">
              <a:spcBef>
                <a:spcPts val="2900"/>
              </a:spcBef>
              <a:defRPr sz="2200"/>
            </a:pPr>
            <a:r>
              <a:t>Dat kan ook een positief retorisch, close-up of ‘verfeitelijkend’ effect hebben (in een ooggetuigenverslag, bijvoorbeeld, of retorisch, om het punt te maken dat het verband tussen de genoemde feiten vanzelfsprekend is).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5.3. Speciale gevallen van de naamwoordstijl"/>
          <p:cNvSpPr txBox="1"/>
          <p:nvPr>
            <p:ph type="title"/>
          </p:nvPr>
        </p:nvSpPr>
        <p:spPr>
          <a:prstGeom prst="rect">
            <a:avLst/>
          </a:prstGeom>
        </p:spPr>
        <p:txBody>
          <a:bodyPr/>
          <a:lstStyle>
            <a:lvl1pPr defTabSz="484886">
              <a:defRPr sz="6600"/>
            </a:lvl1pPr>
          </a:lstStyle>
          <a:p>
            <a:pPr/>
            <a:r>
              <a:t>7.2. De samengestelde zin: nevenschikking</a:t>
            </a:r>
          </a:p>
        </p:txBody>
      </p:sp>
      <p:sp>
        <p:nvSpPr>
          <p:cNvPr id="144" name="5.3.1. Combinatie met een lijdende zin;…"/>
          <p:cNvSpPr txBox="1"/>
          <p:nvPr>
            <p:ph type="body" idx="1"/>
          </p:nvPr>
        </p:nvSpPr>
        <p:spPr>
          <a:prstGeom prst="rect">
            <a:avLst/>
          </a:prstGeom>
        </p:spPr>
        <p:txBody>
          <a:bodyPr/>
          <a:lstStyle/>
          <a:p>
            <a:pPr/>
            <a:r>
              <a:t>In een samengestelde zin met nevenschikking zijn de elementen gelijkwaardig. (En, of, maar, dus, want). (Soms wordt wel een chronologisch verband geïmpliceerd, met het gebruik van ‘en’.)</a:t>
            </a:r>
          </a:p>
          <a:p>
            <a:pPr/>
            <a:r>
              <a:t>De zwakte van het veelvuldig gebruik van nevenschikkende voegwoorden is dat er een zekere reglementering of monotonie kan ontstaan.</a:t>
            </a:r>
          </a:p>
          <a:p>
            <a:pPr/>
            <a:r>
              <a:t>De kracht is dat je de nadruk kunt leggen op een veelheid van gebeurtenissen of op de opeenvolging ervan, en niet zozeer op de gebeurtenissen zelf.</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