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0" r:id="rId17"/>
    <p:sldId id="271" r:id="rId18"/>
    <p:sldId id="273" r:id="rId19"/>
    <p:sldId id="274"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5D85A352-D704-4B69-8984-278A1697050C}" type="datetimeFigureOut">
              <a:rPr lang="cs-CZ" smtClean="0"/>
              <a:t>18. 11. 2020</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fld id="{0B476483-5B06-4175-A71E-BF15C494AD21}" type="slidenum">
              <a:rPr lang="cs-CZ" smtClean="0"/>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D85A352-D704-4B69-8984-278A1697050C}" type="datetimeFigureOut">
              <a:rPr lang="cs-CZ" smtClean="0"/>
              <a:t>18. 11. 2020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476483-5B06-4175-A71E-BF15C494AD21}"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D85A352-D704-4B69-8984-278A1697050C}" type="datetimeFigureOut">
              <a:rPr lang="cs-CZ" smtClean="0"/>
              <a:t>18. 11. 2020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476483-5B06-4175-A71E-BF15C494AD21}"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5D85A352-D704-4B69-8984-278A1697050C}" type="datetimeFigureOut">
              <a:rPr lang="cs-CZ" smtClean="0"/>
              <a:t>18. 11. 2020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476483-5B06-4175-A71E-BF15C494AD21}" type="slidenum">
              <a:rPr lang="cs-CZ" smtClean="0"/>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5D85A352-D704-4B69-8984-278A1697050C}" type="datetimeFigureOut">
              <a:rPr lang="cs-CZ" smtClean="0"/>
              <a:t>18. 11. 2020</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fld id="{0B476483-5B06-4175-A71E-BF15C494AD21}"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5D85A352-D704-4B69-8984-278A1697050C}" type="datetimeFigureOut">
              <a:rPr lang="cs-CZ" smtClean="0"/>
              <a:t>18. 11. 2020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B476483-5B06-4175-A71E-BF15C494AD21}" type="slidenum">
              <a:rPr lang="cs-CZ" smtClean="0"/>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5D85A352-D704-4B69-8984-278A1697050C}" type="datetimeFigureOut">
              <a:rPr lang="cs-CZ" smtClean="0"/>
              <a:t>18. 11. 2020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B476483-5B06-4175-A71E-BF15C494AD21}" type="slidenum">
              <a:rPr lang="cs-CZ" smtClean="0"/>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5D85A352-D704-4B69-8984-278A1697050C}" type="datetimeFigureOut">
              <a:rPr lang="cs-CZ" smtClean="0"/>
              <a:t>18. 11. 2020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B476483-5B06-4175-A71E-BF15C494AD21}"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D85A352-D704-4B69-8984-278A1697050C}" type="datetimeFigureOut">
              <a:rPr lang="cs-CZ" smtClean="0"/>
              <a:t>18. 11. 2020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B476483-5B06-4175-A71E-BF15C494AD21}"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5D85A352-D704-4B69-8984-278A1697050C}" type="datetimeFigureOut">
              <a:rPr lang="cs-CZ" smtClean="0"/>
              <a:t>18. 11. 2020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B476483-5B06-4175-A71E-BF15C494AD21}" type="slidenum">
              <a:rPr lang="cs-CZ" smtClean="0"/>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Kliknutím lze upravit styl.</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5D85A352-D704-4B69-8984-278A1697050C}" type="datetimeFigureOut">
              <a:rPr lang="cs-CZ" smtClean="0"/>
              <a:t>18. 11. 2020</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fld id="{0B476483-5B06-4175-A71E-BF15C494AD21}" type="slidenum">
              <a:rPr lang="cs-CZ" smtClean="0"/>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Kliknutím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D85A352-D704-4B69-8984-278A1697050C}" type="datetimeFigureOut">
              <a:rPr lang="cs-CZ" smtClean="0"/>
              <a:t>18. 11. 2020</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476483-5B06-4175-A71E-BF15C494AD21}"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295400" y="3429000"/>
            <a:ext cx="6400800" cy="1371600"/>
          </a:xfrm>
        </p:spPr>
        <p:txBody>
          <a:bodyPr/>
          <a:lstStyle/>
          <a:p>
            <a:r>
              <a:rPr lang="cs-CZ" dirty="0" smtClean="0"/>
              <a:t>SUOMEN NOMINI- JA VERBITYYPIT</a:t>
            </a:r>
            <a:endParaRPr lang="cs-CZ" dirty="0"/>
          </a:p>
        </p:txBody>
      </p:sp>
      <p:sp>
        <p:nvSpPr>
          <p:cNvPr id="2" name="Nadpis 1"/>
          <p:cNvSpPr>
            <a:spLocks noGrp="1"/>
          </p:cNvSpPr>
          <p:nvPr>
            <p:ph type="ctrTitle"/>
          </p:nvPr>
        </p:nvSpPr>
        <p:spPr/>
        <p:txBody>
          <a:bodyPr/>
          <a:lstStyle/>
          <a:p>
            <a:r>
              <a:rPr lang="cs-CZ" dirty="0" smtClean="0"/>
              <a:t>MORFOLOGIA</a:t>
            </a:r>
            <a:endParaRPr lang="cs-CZ" dirty="0"/>
          </a:p>
        </p:txBody>
      </p:sp>
    </p:spTree>
    <p:extLst>
      <p:ext uri="{BB962C8B-B14F-4D97-AF65-F5344CB8AC3E}">
        <p14:creationId xmlns:p14="http://schemas.microsoft.com/office/powerpoint/2010/main" val="2812870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VERBITYYPIT</a:t>
            </a:r>
            <a:endParaRPr lang="cs-CZ" dirty="0"/>
          </a:p>
        </p:txBody>
      </p:sp>
      <p:sp>
        <p:nvSpPr>
          <p:cNvPr id="3" name="Zástupný symbol pro obsah 2"/>
          <p:cNvSpPr>
            <a:spLocks noGrp="1"/>
          </p:cNvSpPr>
          <p:nvPr>
            <p:ph sz="quarter" idx="1"/>
          </p:nvPr>
        </p:nvSpPr>
        <p:spPr/>
        <p:txBody>
          <a:bodyPr/>
          <a:lstStyle/>
          <a:p>
            <a:r>
              <a:rPr lang="cs-CZ" dirty="0"/>
              <a:t>j</a:t>
            </a:r>
            <a:r>
              <a:rPr lang="fi-FI" dirty="0" smtClean="0"/>
              <a:t>aottelun </a:t>
            </a:r>
            <a:r>
              <a:rPr lang="fi-FI" dirty="0"/>
              <a:t>lähtökohtana </a:t>
            </a:r>
            <a:r>
              <a:rPr lang="cs-CZ" b="1" dirty="0" smtClean="0"/>
              <a:t>A-</a:t>
            </a:r>
            <a:r>
              <a:rPr lang="cs-CZ" b="1" dirty="0" err="1" smtClean="0"/>
              <a:t>infinitiivin</a:t>
            </a:r>
            <a:r>
              <a:rPr lang="cs-CZ" b="1" dirty="0" smtClean="0"/>
              <a:t> </a:t>
            </a:r>
            <a:r>
              <a:rPr lang="cs-CZ" b="1" dirty="0" err="1" smtClean="0"/>
              <a:t>muoto</a:t>
            </a:r>
            <a:r>
              <a:rPr lang="cs-CZ" b="1" dirty="0" smtClean="0"/>
              <a:t> </a:t>
            </a:r>
            <a:r>
              <a:rPr lang="fi-FI" dirty="0" smtClean="0"/>
              <a:t>– </a:t>
            </a:r>
            <a:endParaRPr lang="fi-FI" dirty="0"/>
          </a:p>
          <a:p>
            <a:pPr marL="0" indent="0">
              <a:buNone/>
            </a:pPr>
            <a:r>
              <a:rPr lang="fi-FI" dirty="0"/>
              <a:t>tunnus liittynyt </a:t>
            </a:r>
            <a:r>
              <a:rPr lang="cs-CZ" dirty="0"/>
              <a:t> </a:t>
            </a:r>
            <a:r>
              <a:rPr lang="cs-CZ" dirty="0" err="1" smtClean="0"/>
              <a:t>konsonantti</a:t>
            </a:r>
            <a:r>
              <a:rPr lang="fi-FI" dirty="0" smtClean="0"/>
              <a:t>vartaloon </a:t>
            </a:r>
            <a:r>
              <a:rPr lang="fi-FI" dirty="0"/>
              <a:t>tai vahvaan </a:t>
            </a:r>
            <a:r>
              <a:rPr lang="cs-CZ" dirty="0" err="1" smtClean="0"/>
              <a:t>vokaali</a:t>
            </a:r>
            <a:r>
              <a:rPr lang="fi-FI" dirty="0" smtClean="0"/>
              <a:t>vartaloon</a:t>
            </a:r>
            <a:endParaRPr lang="fi-FI" dirty="0"/>
          </a:p>
          <a:p>
            <a:r>
              <a:rPr lang="cs-CZ" dirty="0" smtClean="0"/>
              <a:t>r</a:t>
            </a:r>
            <a:r>
              <a:rPr lang="fi-FI" dirty="0" smtClean="0"/>
              <a:t>yhmien </a:t>
            </a:r>
            <a:r>
              <a:rPr lang="fi-FI" dirty="0"/>
              <a:t>koko </a:t>
            </a:r>
            <a:r>
              <a:rPr lang="fi-FI" i="1" dirty="0"/>
              <a:t>Suomen kielen käänteissanakirjan </a:t>
            </a:r>
            <a:r>
              <a:rPr lang="fi-FI" dirty="0" smtClean="0"/>
              <a:t>mukaan</a:t>
            </a:r>
            <a:endParaRPr lang="fi-FI" dirty="0"/>
          </a:p>
          <a:p>
            <a:endParaRPr lang="cs-CZ" dirty="0"/>
          </a:p>
        </p:txBody>
      </p:sp>
    </p:spTree>
    <p:extLst>
      <p:ext uri="{BB962C8B-B14F-4D97-AF65-F5344CB8AC3E}">
        <p14:creationId xmlns:p14="http://schemas.microsoft.com/office/powerpoint/2010/main" val="3697568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VERBITYYPPI 1</a:t>
            </a:r>
            <a:endParaRPr lang="cs-CZ" dirty="0"/>
          </a:p>
        </p:txBody>
      </p:sp>
      <p:sp>
        <p:nvSpPr>
          <p:cNvPr id="3" name="Zástupný symbol pro obsah 2"/>
          <p:cNvSpPr>
            <a:spLocks noGrp="1"/>
          </p:cNvSpPr>
          <p:nvPr>
            <p:ph sz="quarter" idx="1"/>
          </p:nvPr>
        </p:nvSpPr>
        <p:spPr>
          <a:xfrm>
            <a:off x="611560" y="1447800"/>
            <a:ext cx="8075240" cy="4572000"/>
          </a:xfrm>
        </p:spPr>
        <p:txBody>
          <a:bodyPr/>
          <a:lstStyle/>
          <a:p>
            <a:pPr marL="0" indent="0">
              <a:buNone/>
            </a:pPr>
            <a:r>
              <a:rPr lang="fi-FI" dirty="0" smtClean="0"/>
              <a:t>-</a:t>
            </a:r>
            <a:r>
              <a:rPr lang="fi-FI" i="1" dirty="0"/>
              <a:t>VA</a:t>
            </a:r>
            <a:r>
              <a:rPr lang="fi-FI" dirty="0"/>
              <a:t> – n. </a:t>
            </a:r>
            <a:r>
              <a:rPr lang="fi-FI" dirty="0" smtClean="0"/>
              <a:t>9</a:t>
            </a:r>
            <a:r>
              <a:rPr lang="cs-CZ" dirty="0" smtClean="0"/>
              <a:t> </a:t>
            </a:r>
            <a:r>
              <a:rPr lang="fi-FI" dirty="0" smtClean="0"/>
              <a:t>000 </a:t>
            </a:r>
            <a:r>
              <a:rPr lang="cs-CZ" dirty="0" smtClean="0"/>
              <a:t>; </a:t>
            </a:r>
            <a:r>
              <a:rPr lang="cs-CZ" dirty="0" err="1" smtClean="0"/>
              <a:t>produktiivinen</a:t>
            </a:r>
            <a:r>
              <a:rPr lang="cs-CZ" dirty="0" smtClean="0"/>
              <a:t> </a:t>
            </a:r>
            <a:r>
              <a:rPr lang="cs-CZ" dirty="0" err="1" smtClean="0"/>
              <a:t>tyyppi</a:t>
            </a:r>
            <a:endParaRPr lang="fi-FI" dirty="0"/>
          </a:p>
          <a:p>
            <a:pPr marL="0" indent="0">
              <a:buNone/>
            </a:pPr>
            <a:r>
              <a:rPr lang="fi-FI" i="1" dirty="0"/>
              <a:t>anta + a  : </a:t>
            </a:r>
            <a:r>
              <a:rPr lang="fi-FI" i="1" dirty="0">
                <a:solidFill>
                  <a:srgbClr val="92D050"/>
                </a:solidFill>
              </a:rPr>
              <a:t>anna</a:t>
            </a:r>
            <a:r>
              <a:rPr lang="fi-FI" i="1" dirty="0"/>
              <a:t> + n  :  </a:t>
            </a:r>
            <a:r>
              <a:rPr lang="fi-FI" i="1" dirty="0">
                <a:solidFill>
                  <a:srgbClr val="FF0000"/>
                </a:solidFill>
              </a:rPr>
              <a:t>anta</a:t>
            </a:r>
            <a:r>
              <a:rPr lang="fi-FI" i="1" dirty="0"/>
              <a:t> + vat  : </a:t>
            </a:r>
            <a:r>
              <a:rPr lang="fi-FI" i="1" dirty="0">
                <a:solidFill>
                  <a:srgbClr val="92D050"/>
                </a:solidFill>
              </a:rPr>
              <a:t>ann</a:t>
            </a:r>
            <a:r>
              <a:rPr lang="fi-FI" b="1" i="1" dirty="0">
                <a:solidFill>
                  <a:srgbClr val="92D050"/>
                </a:solidFill>
              </a:rPr>
              <a:t>e</a:t>
            </a:r>
            <a:r>
              <a:rPr lang="fi-FI" i="1" dirty="0"/>
              <a:t> + ttu</a:t>
            </a:r>
          </a:p>
          <a:p>
            <a:pPr marL="0" indent="0">
              <a:buNone/>
            </a:pPr>
            <a:r>
              <a:rPr lang="fi-FI" i="1" dirty="0"/>
              <a:t>sano + </a:t>
            </a:r>
            <a:r>
              <a:rPr lang="fi-FI" i="1" dirty="0" smtClean="0"/>
              <a:t>a </a:t>
            </a:r>
            <a:endParaRPr lang="cs-CZ" i="1" dirty="0" smtClean="0"/>
          </a:p>
          <a:p>
            <a:pPr marL="0" indent="0">
              <a:buNone/>
            </a:pPr>
            <a:r>
              <a:rPr lang="fi-FI" i="1" dirty="0" smtClean="0"/>
              <a:t>etsi </a:t>
            </a:r>
            <a:r>
              <a:rPr lang="fi-FI" i="1" dirty="0"/>
              <a:t>+ </a:t>
            </a:r>
            <a:r>
              <a:rPr lang="fi-FI" i="1" dirty="0" smtClean="0"/>
              <a:t>ä </a:t>
            </a:r>
            <a:endParaRPr lang="cs-CZ" i="1" dirty="0" smtClean="0"/>
          </a:p>
          <a:p>
            <a:pPr marL="0" indent="0">
              <a:buNone/>
            </a:pPr>
            <a:r>
              <a:rPr lang="fi-FI" i="1" dirty="0" smtClean="0"/>
              <a:t>saapu </a:t>
            </a:r>
            <a:r>
              <a:rPr lang="fi-FI" i="1" dirty="0"/>
              <a:t>+ </a:t>
            </a:r>
            <a:r>
              <a:rPr lang="fi-FI" i="1" dirty="0" smtClean="0"/>
              <a:t>a</a:t>
            </a:r>
            <a:endParaRPr lang="cs-CZ" i="1" dirty="0" smtClean="0"/>
          </a:p>
          <a:p>
            <a:pPr marL="0" indent="0">
              <a:buNone/>
            </a:pPr>
            <a:r>
              <a:rPr lang="fi-FI" i="1" dirty="0" smtClean="0"/>
              <a:t>kirjoitta </a:t>
            </a:r>
            <a:r>
              <a:rPr lang="fi-FI" i="1" dirty="0"/>
              <a:t>+</a:t>
            </a:r>
            <a:r>
              <a:rPr lang="fi-FI" i="1" dirty="0" smtClean="0"/>
              <a:t>a</a:t>
            </a:r>
            <a:endParaRPr lang="cs-CZ" i="1" dirty="0" smtClean="0"/>
          </a:p>
          <a:p>
            <a:pPr marL="0" indent="0">
              <a:buNone/>
            </a:pPr>
            <a:r>
              <a:rPr lang="fi-FI" i="1" dirty="0" smtClean="0"/>
              <a:t>säikähtä </a:t>
            </a:r>
            <a:r>
              <a:rPr lang="fi-FI" i="1" dirty="0"/>
              <a:t>+ ä </a:t>
            </a:r>
          </a:p>
          <a:p>
            <a:pPr marL="0" indent="0">
              <a:buNone/>
            </a:pPr>
            <a:endParaRPr lang="fi-FI" dirty="0"/>
          </a:p>
          <a:p>
            <a:pPr marL="0" indent="0">
              <a:buNone/>
            </a:pPr>
            <a:r>
              <a:rPr lang="fi-FI" dirty="0"/>
              <a:t>- yksi </a:t>
            </a:r>
            <a:r>
              <a:rPr lang="cs-CZ" dirty="0" err="1" smtClean="0"/>
              <a:t>vokaali</a:t>
            </a:r>
            <a:r>
              <a:rPr lang="fi-FI" dirty="0" smtClean="0"/>
              <a:t>vartalo </a:t>
            </a:r>
            <a:r>
              <a:rPr lang="fi-FI" dirty="0"/>
              <a:t>(voi olla </a:t>
            </a:r>
            <a:r>
              <a:rPr lang="fi-FI" dirty="0" smtClean="0">
                <a:solidFill>
                  <a:srgbClr val="FF0000"/>
                </a:solidFill>
              </a:rPr>
              <a:t>vahva</a:t>
            </a:r>
            <a:r>
              <a:rPr lang="cs-CZ" dirty="0" smtClean="0">
                <a:solidFill>
                  <a:srgbClr val="FF0000"/>
                </a:solidFill>
              </a:rPr>
              <a:t> </a:t>
            </a:r>
            <a:r>
              <a:rPr lang="cs-CZ" dirty="0" err="1" smtClean="0"/>
              <a:t>ja</a:t>
            </a:r>
            <a:r>
              <a:rPr lang="cs-CZ" dirty="0" smtClean="0"/>
              <a:t> </a:t>
            </a:r>
            <a:r>
              <a:rPr lang="fi-FI" dirty="0" smtClean="0">
                <a:solidFill>
                  <a:srgbClr val="92D050"/>
                </a:solidFill>
              </a:rPr>
              <a:t>heikko</a:t>
            </a:r>
            <a:r>
              <a:rPr lang="fi-FI" dirty="0"/>
              <a:t>)</a:t>
            </a:r>
          </a:p>
          <a:p>
            <a:pPr marL="0" indent="0">
              <a:buNone/>
            </a:pPr>
            <a:endParaRPr lang="cs-CZ" dirty="0"/>
          </a:p>
        </p:txBody>
      </p:sp>
    </p:spTree>
    <p:extLst>
      <p:ext uri="{BB962C8B-B14F-4D97-AF65-F5344CB8AC3E}">
        <p14:creationId xmlns:p14="http://schemas.microsoft.com/office/powerpoint/2010/main" val="1513727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VERBITYYPPI 2</a:t>
            </a:r>
            <a:endParaRPr lang="cs-CZ" dirty="0"/>
          </a:p>
        </p:txBody>
      </p:sp>
      <p:sp>
        <p:nvSpPr>
          <p:cNvPr id="3" name="Zástupný symbol pro obsah 2"/>
          <p:cNvSpPr>
            <a:spLocks noGrp="1"/>
          </p:cNvSpPr>
          <p:nvPr>
            <p:ph sz="quarter" idx="1"/>
          </p:nvPr>
        </p:nvSpPr>
        <p:spPr>
          <a:xfrm>
            <a:off x="914400" y="1447800"/>
            <a:ext cx="7772400" cy="5005536"/>
          </a:xfrm>
        </p:spPr>
        <p:txBody>
          <a:bodyPr>
            <a:normAutofit fontScale="85000" lnSpcReduction="20000"/>
          </a:bodyPr>
          <a:lstStyle/>
          <a:p>
            <a:pPr marL="0" indent="0">
              <a:buNone/>
            </a:pPr>
            <a:r>
              <a:rPr lang="cs-CZ" dirty="0"/>
              <a:t>-</a:t>
            </a:r>
            <a:r>
              <a:rPr lang="cs-CZ" i="1" dirty="0" err="1"/>
              <a:t>dA</a:t>
            </a:r>
            <a:r>
              <a:rPr lang="cs-CZ" dirty="0"/>
              <a:t>   -  n. </a:t>
            </a:r>
            <a:r>
              <a:rPr lang="cs-CZ" dirty="0" smtClean="0"/>
              <a:t>1 000 </a:t>
            </a:r>
            <a:endParaRPr lang="cs-CZ" dirty="0"/>
          </a:p>
          <a:p>
            <a:pPr marL="0" indent="0">
              <a:buNone/>
            </a:pPr>
            <a:r>
              <a:rPr lang="cs-CZ" dirty="0"/>
              <a:t>a) </a:t>
            </a:r>
            <a:r>
              <a:rPr lang="cs-CZ" dirty="0" err="1"/>
              <a:t>yksitavuiset</a:t>
            </a:r>
            <a:r>
              <a:rPr lang="cs-CZ" dirty="0"/>
              <a:t> </a:t>
            </a:r>
            <a:r>
              <a:rPr lang="cs-CZ" dirty="0" err="1"/>
              <a:t>vartalot</a:t>
            </a:r>
            <a:r>
              <a:rPr lang="cs-CZ" dirty="0"/>
              <a:t> - 17 </a:t>
            </a:r>
            <a:r>
              <a:rPr lang="cs-CZ" dirty="0" smtClean="0"/>
              <a:t>(</a:t>
            </a:r>
            <a:r>
              <a:rPr lang="cs-CZ" dirty="0" err="1" smtClean="0"/>
              <a:t>epäproduktiivinen</a:t>
            </a:r>
            <a:r>
              <a:rPr lang="cs-CZ" dirty="0" smtClean="0"/>
              <a:t>)</a:t>
            </a:r>
            <a:endParaRPr lang="cs-CZ" dirty="0"/>
          </a:p>
          <a:p>
            <a:pPr marL="0" indent="0">
              <a:buNone/>
            </a:pPr>
            <a:endParaRPr lang="cs-CZ" dirty="0"/>
          </a:p>
          <a:p>
            <a:pPr marL="0" indent="0">
              <a:buNone/>
            </a:pPr>
            <a:r>
              <a:rPr lang="cs-CZ" i="1" dirty="0" err="1"/>
              <a:t>saa</a:t>
            </a:r>
            <a:r>
              <a:rPr lang="cs-CZ" i="1" dirty="0"/>
              <a:t> + da : </a:t>
            </a:r>
            <a:r>
              <a:rPr lang="cs-CZ" i="1" dirty="0" err="1"/>
              <a:t>saa</a:t>
            </a:r>
            <a:r>
              <a:rPr lang="cs-CZ" i="1" dirty="0"/>
              <a:t> + n :  </a:t>
            </a:r>
            <a:r>
              <a:rPr lang="cs-CZ" i="1" dirty="0" err="1"/>
              <a:t>saa</a:t>
            </a:r>
            <a:r>
              <a:rPr lang="cs-CZ" i="1" dirty="0"/>
              <a:t> + </a:t>
            </a:r>
            <a:r>
              <a:rPr lang="cs-CZ" i="1" dirty="0" err="1"/>
              <a:t>nut</a:t>
            </a:r>
            <a:endParaRPr lang="cs-CZ" i="1" dirty="0"/>
          </a:p>
          <a:p>
            <a:pPr marL="0" indent="0">
              <a:buNone/>
            </a:pPr>
            <a:r>
              <a:rPr lang="cs-CZ" i="1" dirty="0" err="1"/>
              <a:t>voi</a:t>
            </a:r>
            <a:r>
              <a:rPr lang="cs-CZ" i="1" dirty="0"/>
              <a:t> + </a:t>
            </a:r>
            <a:r>
              <a:rPr lang="cs-CZ" i="1" dirty="0" smtClean="0"/>
              <a:t>da</a:t>
            </a:r>
          </a:p>
          <a:p>
            <a:pPr marL="0" indent="0">
              <a:buNone/>
            </a:pPr>
            <a:r>
              <a:rPr lang="cs-CZ" i="1" dirty="0" err="1" smtClean="0"/>
              <a:t>juo</a:t>
            </a:r>
            <a:r>
              <a:rPr lang="cs-CZ" i="1" dirty="0" smtClean="0"/>
              <a:t> </a:t>
            </a:r>
            <a:r>
              <a:rPr lang="cs-CZ" i="1" dirty="0"/>
              <a:t>+ </a:t>
            </a:r>
            <a:r>
              <a:rPr lang="cs-CZ" i="1" dirty="0" smtClean="0"/>
              <a:t>da </a:t>
            </a:r>
          </a:p>
          <a:p>
            <a:pPr marL="0" indent="0">
              <a:buNone/>
            </a:pPr>
            <a:r>
              <a:rPr lang="cs-CZ" i="1" dirty="0" err="1" smtClean="0"/>
              <a:t>myy</a:t>
            </a:r>
            <a:r>
              <a:rPr lang="cs-CZ" i="1" dirty="0" smtClean="0"/>
              <a:t> </a:t>
            </a:r>
            <a:r>
              <a:rPr lang="cs-CZ" i="1" dirty="0"/>
              <a:t>+ </a:t>
            </a:r>
            <a:r>
              <a:rPr lang="cs-CZ" i="1" dirty="0" err="1" smtClean="0"/>
              <a:t>dä</a:t>
            </a:r>
            <a:endParaRPr lang="cs-CZ" i="1" dirty="0"/>
          </a:p>
          <a:p>
            <a:pPr marL="0" indent="0">
              <a:buNone/>
            </a:pPr>
            <a:endParaRPr lang="cs-CZ" i="1" dirty="0"/>
          </a:p>
          <a:p>
            <a:pPr marL="0" indent="0">
              <a:buNone/>
            </a:pPr>
            <a:r>
              <a:rPr lang="cs-CZ" dirty="0"/>
              <a:t>b) </a:t>
            </a:r>
            <a:r>
              <a:rPr lang="cs-CZ" dirty="0" err="1"/>
              <a:t>kolmi</a:t>
            </a:r>
            <a:r>
              <a:rPr lang="cs-CZ" dirty="0"/>
              <a:t>- </a:t>
            </a:r>
            <a:r>
              <a:rPr lang="cs-CZ" dirty="0" err="1"/>
              <a:t>ja</a:t>
            </a:r>
            <a:r>
              <a:rPr lang="cs-CZ" dirty="0"/>
              <a:t> </a:t>
            </a:r>
            <a:r>
              <a:rPr lang="cs-CZ" dirty="0" err="1"/>
              <a:t>useampitavuiset</a:t>
            </a:r>
            <a:r>
              <a:rPr lang="cs-CZ" dirty="0"/>
              <a:t> </a:t>
            </a:r>
            <a:r>
              <a:rPr lang="cs-CZ" dirty="0" err="1"/>
              <a:t>vartalot</a:t>
            </a:r>
            <a:r>
              <a:rPr lang="cs-CZ" dirty="0"/>
              <a:t> -  961 (</a:t>
            </a:r>
            <a:r>
              <a:rPr lang="cs-CZ" dirty="0" err="1"/>
              <a:t>produktiivinen</a:t>
            </a:r>
            <a:r>
              <a:rPr lang="cs-CZ" dirty="0"/>
              <a:t>)</a:t>
            </a:r>
          </a:p>
          <a:p>
            <a:pPr marL="0" indent="0">
              <a:buNone/>
            </a:pPr>
            <a:endParaRPr lang="cs-CZ" dirty="0"/>
          </a:p>
          <a:p>
            <a:pPr marL="0" indent="0">
              <a:buNone/>
            </a:pPr>
            <a:r>
              <a:rPr lang="cs-CZ" i="1" dirty="0" err="1"/>
              <a:t>tupakoi</a:t>
            </a:r>
            <a:r>
              <a:rPr lang="cs-CZ" i="1" dirty="0"/>
              <a:t> + da : </a:t>
            </a:r>
            <a:r>
              <a:rPr lang="cs-CZ" i="1" dirty="0" err="1"/>
              <a:t>tupakoi</a:t>
            </a:r>
            <a:r>
              <a:rPr lang="cs-CZ" i="1" dirty="0"/>
              <a:t> + n : </a:t>
            </a:r>
            <a:r>
              <a:rPr lang="cs-CZ" i="1" dirty="0" err="1"/>
              <a:t>tupakoi</a:t>
            </a:r>
            <a:r>
              <a:rPr lang="cs-CZ" i="1" dirty="0"/>
              <a:t> + </a:t>
            </a:r>
            <a:r>
              <a:rPr lang="cs-CZ" i="1" dirty="0" err="1"/>
              <a:t>nut</a:t>
            </a:r>
            <a:endParaRPr lang="cs-CZ" i="1" dirty="0"/>
          </a:p>
          <a:p>
            <a:pPr marL="0" indent="0">
              <a:buNone/>
            </a:pPr>
            <a:r>
              <a:rPr lang="cs-CZ" i="1" dirty="0" err="1"/>
              <a:t>kritisoi</a:t>
            </a:r>
            <a:r>
              <a:rPr lang="cs-CZ" i="1" dirty="0"/>
              <a:t> + </a:t>
            </a:r>
            <a:r>
              <a:rPr lang="cs-CZ" i="1" dirty="0" smtClean="0"/>
              <a:t>da</a:t>
            </a:r>
          </a:p>
          <a:p>
            <a:pPr marL="0" indent="0">
              <a:buNone/>
            </a:pPr>
            <a:r>
              <a:rPr lang="cs-CZ" i="1" dirty="0" err="1" smtClean="0"/>
              <a:t>estimoi</a:t>
            </a:r>
            <a:r>
              <a:rPr lang="cs-CZ" i="1" dirty="0" smtClean="0"/>
              <a:t> </a:t>
            </a:r>
            <a:r>
              <a:rPr lang="cs-CZ" i="1" dirty="0"/>
              <a:t>+ </a:t>
            </a:r>
            <a:r>
              <a:rPr lang="cs-CZ" i="1" dirty="0" smtClean="0"/>
              <a:t>da</a:t>
            </a:r>
          </a:p>
          <a:p>
            <a:pPr marL="0" indent="0">
              <a:buNone/>
            </a:pPr>
            <a:r>
              <a:rPr lang="cs-CZ" i="1" dirty="0" err="1" smtClean="0"/>
              <a:t>budjetoi</a:t>
            </a:r>
            <a:r>
              <a:rPr lang="cs-CZ" i="1" dirty="0" smtClean="0"/>
              <a:t> </a:t>
            </a:r>
            <a:r>
              <a:rPr lang="cs-CZ" i="1" dirty="0"/>
              <a:t>+ da </a:t>
            </a:r>
            <a:endParaRPr lang="cs-CZ" i="1" dirty="0" smtClean="0"/>
          </a:p>
          <a:p>
            <a:pPr marL="0" indent="0">
              <a:buNone/>
            </a:pPr>
            <a:endParaRPr lang="cs-CZ" i="1" dirty="0"/>
          </a:p>
          <a:p>
            <a:pPr marL="0" indent="0">
              <a:buNone/>
            </a:pPr>
            <a:endParaRPr lang="cs-CZ" i="1" dirty="0"/>
          </a:p>
          <a:p>
            <a:endParaRPr lang="cs-CZ" dirty="0"/>
          </a:p>
        </p:txBody>
      </p:sp>
    </p:spTree>
    <p:extLst>
      <p:ext uri="{BB962C8B-B14F-4D97-AF65-F5344CB8AC3E}">
        <p14:creationId xmlns:p14="http://schemas.microsoft.com/office/powerpoint/2010/main" val="4287999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VERBITYYPPI 3</a:t>
            </a:r>
            <a:endParaRPr lang="cs-CZ" dirty="0"/>
          </a:p>
        </p:txBody>
      </p:sp>
      <p:sp>
        <p:nvSpPr>
          <p:cNvPr id="3" name="Zástupný symbol pro obsah 2"/>
          <p:cNvSpPr>
            <a:spLocks noGrp="1"/>
          </p:cNvSpPr>
          <p:nvPr>
            <p:ph sz="quarter" idx="1"/>
          </p:nvPr>
        </p:nvSpPr>
        <p:spPr>
          <a:xfrm>
            <a:off x="611560" y="1447800"/>
            <a:ext cx="8075240" cy="4789512"/>
          </a:xfrm>
        </p:spPr>
        <p:txBody>
          <a:bodyPr>
            <a:normAutofit lnSpcReduction="10000"/>
          </a:bodyPr>
          <a:lstStyle/>
          <a:p>
            <a:pPr marL="0" indent="0">
              <a:buNone/>
            </a:pPr>
            <a:r>
              <a:rPr lang="cs-CZ" i="1" dirty="0" smtClean="0"/>
              <a:t>-</a:t>
            </a:r>
            <a:r>
              <a:rPr lang="cs-CZ" i="1" dirty="0" err="1"/>
              <a:t>stA</a:t>
            </a:r>
            <a:r>
              <a:rPr lang="cs-CZ" i="1" dirty="0"/>
              <a:t>, -</a:t>
            </a:r>
            <a:r>
              <a:rPr lang="cs-CZ" i="1" dirty="0" err="1"/>
              <a:t>lA</a:t>
            </a:r>
            <a:r>
              <a:rPr lang="cs-CZ" i="1" dirty="0"/>
              <a:t>, -</a:t>
            </a:r>
            <a:r>
              <a:rPr lang="cs-CZ" i="1" dirty="0" err="1" smtClean="0"/>
              <a:t>nA</a:t>
            </a:r>
            <a:r>
              <a:rPr lang="cs-CZ" i="1" dirty="0"/>
              <a:t>,</a:t>
            </a:r>
            <a:r>
              <a:rPr lang="cs-CZ" i="1" dirty="0" smtClean="0"/>
              <a:t> </a:t>
            </a:r>
            <a:r>
              <a:rPr lang="cs-CZ" i="1" dirty="0"/>
              <a:t>-</a:t>
            </a:r>
            <a:r>
              <a:rPr lang="cs-CZ" i="1" dirty="0" err="1"/>
              <a:t>rA</a:t>
            </a:r>
            <a:r>
              <a:rPr lang="cs-CZ" dirty="0"/>
              <a:t>  -  n. </a:t>
            </a:r>
            <a:r>
              <a:rPr lang="cs-CZ" dirty="0" smtClean="0"/>
              <a:t>3 700 </a:t>
            </a:r>
            <a:endParaRPr lang="cs-CZ" dirty="0"/>
          </a:p>
          <a:p>
            <a:pPr marL="0" indent="0">
              <a:buNone/>
            </a:pPr>
            <a:endParaRPr lang="cs-CZ" i="1" dirty="0" smtClean="0"/>
          </a:p>
          <a:p>
            <a:pPr marL="0" indent="0">
              <a:buNone/>
            </a:pPr>
            <a:r>
              <a:rPr lang="cs-CZ" i="1" dirty="0" err="1" smtClean="0"/>
              <a:t>nous</a:t>
            </a:r>
            <a:r>
              <a:rPr lang="cs-CZ" i="1" dirty="0" smtClean="0"/>
              <a:t> </a:t>
            </a:r>
            <a:r>
              <a:rPr lang="cs-CZ" i="1" dirty="0"/>
              <a:t>+ ta : </a:t>
            </a:r>
            <a:r>
              <a:rPr lang="cs-CZ" i="1" dirty="0" err="1"/>
              <a:t>nouse</a:t>
            </a:r>
            <a:r>
              <a:rPr lang="cs-CZ" i="1" dirty="0"/>
              <a:t> + n : </a:t>
            </a:r>
            <a:r>
              <a:rPr lang="cs-CZ" i="1" dirty="0" err="1"/>
              <a:t>nous</a:t>
            </a:r>
            <a:r>
              <a:rPr lang="cs-CZ" i="1" dirty="0"/>
              <a:t> + </a:t>
            </a:r>
            <a:r>
              <a:rPr lang="cs-CZ" i="1" dirty="0" err="1"/>
              <a:t>sut</a:t>
            </a:r>
            <a:endParaRPr lang="cs-CZ" dirty="0"/>
          </a:p>
          <a:p>
            <a:pPr marL="0" indent="0">
              <a:buNone/>
            </a:pPr>
            <a:r>
              <a:rPr lang="cs-CZ" i="1" dirty="0" err="1"/>
              <a:t>juos</a:t>
            </a:r>
            <a:r>
              <a:rPr lang="cs-CZ" i="1" dirty="0"/>
              <a:t> + </a:t>
            </a:r>
            <a:r>
              <a:rPr lang="cs-CZ" i="1" dirty="0" smtClean="0"/>
              <a:t>ta, </a:t>
            </a:r>
            <a:r>
              <a:rPr lang="cs-CZ" i="1" dirty="0" err="1" smtClean="0"/>
              <a:t>julkais</a:t>
            </a:r>
            <a:r>
              <a:rPr lang="cs-CZ" i="1" dirty="0" smtClean="0"/>
              <a:t> </a:t>
            </a:r>
            <a:r>
              <a:rPr lang="cs-CZ" i="1" dirty="0"/>
              <a:t>+ </a:t>
            </a:r>
            <a:r>
              <a:rPr lang="cs-CZ" i="1" dirty="0" smtClean="0"/>
              <a:t>ta</a:t>
            </a:r>
          </a:p>
          <a:p>
            <a:pPr marL="0" indent="0">
              <a:buNone/>
            </a:pPr>
            <a:r>
              <a:rPr lang="cs-CZ" i="1" dirty="0" smtClean="0"/>
              <a:t>tul </a:t>
            </a:r>
            <a:r>
              <a:rPr lang="cs-CZ" i="1" dirty="0"/>
              <a:t>+ la, </a:t>
            </a:r>
            <a:r>
              <a:rPr lang="cs-CZ" i="1" dirty="0" err="1"/>
              <a:t>hymyil</a:t>
            </a:r>
            <a:r>
              <a:rPr lang="cs-CZ" i="1" dirty="0"/>
              <a:t> + </a:t>
            </a:r>
            <a:r>
              <a:rPr lang="cs-CZ" i="1" dirty="0" err="1" smtClean="0"/>
              <a:t>lä</a:t>
            </a:r>
            <a:r>
              <a:rPr lang="cs-CZ" i="1" dirty="0" smtClean="0"/>
              <a:t> </a:t>
            </a:r>
          </a:p>
          <a:p>
            <a:pPr marL="0" indent="0">
              <a:buNone/>
            </a:pPr>
            <a:r>
              <a:rPr lang="cs-CZ" i="1" dirty="0" smtClean="0"/>
              <a:t>pan </a:t>
            </a:r>
            <a:r>
              <a:rPr lang="cs-CZ" i="1" dirty="0"/>
              <a:t>+ na, </a:t>
            </a:r>
            <a:r>
              <a:rPr lang="cs-CZ" i="1" dirty="0" err="1" smtClean="0"/>
              <a:t>men</a:t>
            </a:r>
            <a:r>
              <a:rPr lang="cs-CZ" i="1" dirty="0" smtClean="0"/>
              <a:t> </a:t>
            </a:r>
            <a:r>
              <a:rPr lang="cs-CZ" i="1" dirty="0"/>
              <a:t>+ </a:t>
            </a:r>
            <a:r>
              <a:rPr lang="cs-CZ" i="1" dirty="0" err="1" smtClean="0"/>
              <a:t>nä</a:t>
            </a:r>
            <a:endParaRPr lang="cs-CZ" i="1" dirty="0" smtClean="0"/>
          </a:p>
          <a:p>
            <a:pPr marL="0" indent="0">
              <a:buNone/>
            </a:pPr>
            <a:r>
              <a:rPr lang="cs-CZ" i="1" dirty="0" err="1" smtClean="0"/>
              <a:t>pur</a:t>
            </a:r>
            <a:r>
              <a:rPr lang="cs-CZ" i="1" dirty="0" smtClean="0"/>
              <a:t> </a:t>
            </a:r>
            <a:r>
              <a:rPr lang="cs-CZ" i="1" dirty="0"/>
              <a:t>+ </a:t>
            </a:r>
            <a:r>
              <a:rPr lang="cs-CZ" i="1" dirty="0" err="1" smtClean="0"/>
              <a:t>ra</a:t>
            </a:r>
            <a:r>
              <a:rPr lang="cs-CZ" i="1" dirty="0" smtClean="0"/>
              <a:t>, </a:t>
            </a:r>
            <a:r>
              <a:rPr lang="cs-CZ" i="1" dirty="0" err="1" smtClean="0"/>
              <a:t>sur</a:t>
            </a:r>
            <a:r>
              <a:rPr lang="cs-CZ" i="1" dirty="0"/>
              <a:t> </a:t>
            </a:r>
            <a:r>
              <a:rPr lang="cs-CZ" i="1" dirty="0" smtClean="0"/>
              <a:t>+ </a:t>
            </a:r>
            <a:r>
              <a:rPr lang="cs-CZ" i="1" dirty="0" err="1" smtClean="0"/>
              <a:t>ra</a:t>
            </a:r>
            <a:r>
              <a:rPr lang="cs-CZ" i="1" dirty="0" smtClean="0"/>
              <a:t>   </a:t>
            </a:r>
          </a:p>
          <a:p>
            <a:pPr marL="0" indent="0">
              <a:buNone/>
            </a:pPr>
            <a:r>
              <a:rPr lang="cs-CZ" dirty="0"/>
              <a:t> </a:t>
            </a:r>
          </a:p>
          <a:p>
            <a:pPr marL="0" indent="0">
              <a:buNone/>
            </a:pPr>
            <a:r>
              <a:rPr lang="cs-CZ" b="1" dirty="0" err="1" smtClean="0"/>
              <a:t>kaksivartaloisia</a:t>
            </a:r>
            <a:r>
              <a:rPr lang="cs-CZ" dirty="0" smtClean="0"/>
              <a:t> </a:t>
            </a:r>
            <a:r>
              <a:rPr lang="cs-CZ" dirty="0" err="1"/>
              <a:t>verbejä</a:t>
            </a:r>
            <a:r>
              <a:rPr lang="cs-CZ" dirty="0"/>
              <a:t>: </a:t>
            </a:r>
            <a:endParaRPr lang="cs-CZ" dirty="0" smtClean="0"/>
          </a:p>
          <a:p>
            <a:r>
              <a:rPr lang="cs-CZ" dirty="0" err="1" smtClean="0"/>
              <a:t>vokaalivartalon</a:t>
            </a:r>
            <a:r>
              <a:rPr lang="cs-CZ" dirty="0" smtClean="0"/>
              <a:t> </a:t>
            </a:r>
            <a:r>
              <a:rPr lang="cs-CZ" dirty="0" err="1"/>
              <a:t>lopussa</a:t>
            </a:r>
            <a:r>
              <a:rPr lang="cs-CZ" dirty="0"/>
              <a:t> </a:t>
            </a:r>
            <a:r>
              <a:rPr lang="cs-CZ" dirty="0" smtClean="0"/>
              <a:t>–</a:t>
            </a:r>
            <a:r>
              <a:rPr lang="cs-CZ" i="1" dirty="0" smtClean="0"/>
              <a:t>e-</a:t>
            </a:r>
            <a:endParaRPr lang="cs-CZ" dirty="0"/>
          </a:p>
          <a:p>
            <a:r>
              <a:rPr lang="cs-CZ" dirty="0" err="1" smtClean="0"/>
              <a:t>konsonanttivartalosta</a:t>
            </a:r>
            <a:r>
              <a:rPr lang="cs-CZ" dirty="0" smtClean="0"/>
              <a:t> </a:t>
            </a:r>
            <a:r>
              <a:rPr lang="cs-CZ" i="1" dirty="0"/>
              <a:t>e</a:t>
            </a:r>
            <a:r>
              <a:rPr lang="cs-CZ" dirty="0"/>
              <a:t> </a:t>
            </a:r>
            <a:r>
              <a:rPr lang="cs-CZ" dirty="0" err="1" smtClean="0"/>
              <a:t>puuttuu</a:t>
            </a:r>
            <a:endParaRPr lang="cs-CZ" dirty="0"/>
          </a:p>
          <a:p>
            <a:pPr marL="0" indent="0">
              <a:buNone/>
            </a:pPr>
            <a:endParaRPr lang="cs-CZ" dirty="0"/>
          </a:p>
        </p:txBody>
      </p:sp>
    </p:spTree>
    <p:extLst>
      <p:ext uri="{BB962C8B-B14F-4D97-AF65-F5344CB8AC3E}">
        <p14:creationId xmlns:p14="http://schemas.microsoft.com/office/powerpoint/2010/main" val="1528814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POIKKEUKSET</a:t>
            </a:r>
            <a:endParaRPr lang="cs-CZ" dirty="0"/>
          </a:p>
        </p:txBody>
      </p:sp>
      <p:sp>
        <p:nvSpPr>
          <p:cNvPr id="3" name="Zástupný symbol pro obsah 2"/>
          <p:cNvSpPr>
            <a:spLocks noGrp="1"/>
          </p:cNvSpPr>
          <p:nvPr>
            <p:ph sz="quarter" idx="1"/>
          </p:nvPr>
        </p:nvSpPr>
        <p:spPr/>
        <p:txBody>
          <a:bodyPr/>
          <a:lstStyle/>
          <a:p>
            <a:pPr marL="0" indent="0">
              <a:buNone/>
            </a:pPr>
            <a:r>
              <a:rPr lang="fi-FI" b="1" i="1" dirty="0" smtClean="0"/>
              <a:t>tehdä</a:t>
            </a:r>
            <a:r>
              <a:rPr lang="fi-FI" dirty="0" smtClean="0"/>
              <a:t> (</a:t>
            </a:r>
            <a:r>
              <a:rPr lang="cs-CZ" i="1" dirty="0" err="1" smtClean="0"/>
              <a:t>tee</a:t>
            </a:r>
            <a:r>
              <a:rPr lang="cs-CZ" i="1" dirty="0" smtClean="0"/>
              <a:t>-</a:t>
            </a:r>
            <a:r>
              <a:rPr lang="cs-CZ" dirty="0" smtClean="0"/>
              <a:t>, </a:t>
            </a:r>
            <a:r>
              <a:rPr lang="fi-FI" i="1" dirty="0" smtClean="0"/>
              <a:t>teke-</a:t>
            </a:r>
            <a:r>
              <a:rPr lang="cs-CZ" dirty="0" smtClean="0"/>
              <a:t>, </a:t>
            </a:r>
            <a:r>
              <a:rPr lang="cs-CZ" i="1" dirty="0" err="1" smtClean="0"/>
              <a:t>teh</a:t>
            </a:r>
            <a:r>
              <a:rPr lang="cs-CZ" i="1" dirty="0" smtClean="0"/>
              <a:t>-</a:t>
            </a:r>
            <a:r>
              <a:rPr lang="fi-FI" dirty="0" smtClean="0"/>
              <a:t>) </a:t>
            </a:r>
            <a:endParaRPr lang="cs-CZ" dirty="0"/>
          </a:p>
          <a:p>
            <a:pPr marL="0" indent="0">
              <a:buNone/>
            </a:pPr>
            <a:endParaRPr lang="cs-CZ" i="1" dirty="0" smtClean="0"/>
          </a:p>
          <a:p>
            <a:pPr marL="0" indent="0">
              <a:buNone/>
            </a:pPr>
            <a:r>
              <a:rPr lang="fi-FI" b="1" i="1" dirty="0" smtClean="0"/>
              <a:t>nähdä</a:t>
            </a:r>
            <a:r>
              <a:rPr lang="fi-FI" dirty="0" smtClean="0"/>
              <a:t> (</a:t>
            </a:r>
            <a:r>
              <a:rPr lang="cs-CZ" i="1" dirty="0" err="1" smtClean="0"/>
              <a:t>näe</a:t>
            </a:r>
            <a:r>
              <a:rPr lang="cs-CZ" i="1" dirty="0" smtClean="0"/>
              <a:t>-</a:t>
            </a:r>
            <a:r>
              <a:rPr lang="cs-CZ" dirty="0" smtClean="0"/>
              <a:t>, </a:t>
            </a:r>
            <a:r>
              <a:rPr lang="fi-FI" i="1" dirty="0" smtClean="0"/>
              <a:t>näke-</a:t>
            </a:r>
            <a:r>
              <a:rPr lang="cs-CZ" dirty="0" smtClean="0"/>
              <a:t>, </a:t>
            </a:r>
            <a:r>
              <a:rPr lang="cs-CZ" i="1" dirty="0" err="1" smtClean="0"/>
              <a:t>näh</a:t>
            </a:r>
            <a:r>
              <a:rPr lang="cs-CZ" i="1" dirty="0" smtClean="0"/>
              <a:t>-</a:t>
            </a:r>
            <a:r>
              <a:rPr lang="fi-FI" dirty="0" smtClean="0"/>
              <a:t>) </a:t>
            </a:r>
            <a:endParaRPr lang="cs-CZ" dirty="0"/>
          </a:p>
        </p:txBody>
      </p:sp>
    </p:spTree>
    <p:extLst>
      <p:ext uri="{BB962C8B-B14F-4D97-AF65-F5344CB8AC3E}">
        <p14:creationId xmlns:p14="http://schemas.microsoft.com/office/powerpoint/2010/main" val="3353304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VERBITYYPPI 4</a:t>
            </a:r>
            <a:endParaRPr lang="cs-CZ" dirty="0"/>
          </a:p>
        </p:txBody>
      </p:sp>
      <p:sp>
        <p:nvSpPr>
          <p:cNvPr id="3" name="Zástupný symbol pro obsah 2"/>
          <p:cNvSpPr>
            <a:spLocks noGrp="1"/>
          </p:cNvSpPr>
          <p:nvPr>
            <p:ph sz="quarter" idx="1"/>
          </p:nvPr>
        </p:nvSpPr>
        <p:spPr>
          <a:xfrm>
            <a:off x="251520" y="1447800"/>
            <a:ext cx="8640960" cy="4861520"/>
          </a:xfrm>
        </p:spPr>
        <p:txBody>
          <a:bodyPr>
            <a:normAutofit/>
          </a:bodyPr>
          <a:lstStyle/>
          <a:p>
            <a:pPr marL="0" indent="0">
              <a:buNone/>
            </a:pPr>
            <a:r>
              <a:rPr lang="fi-FI" dirty="0"/>
              <a:t>-</a:t>
            </a:r>
            <a:r>
              <a:rPr lang="fi-FI" i="1" dirty="0"/>
              <a:t>VtA</a:t>
            </a:r>
            <a:r>
              <a:rPr lang="fi-FI" dirty="0"/>
              <a:t> -  n. </a:t>
            </a:r>
            <a:r>
              <a:rPr lang="fi-FI" dirty="0" smtClean="0"/>
              <a:t>2</a:t>
            </a:r>
            <a:r>
              <a:rPr lang="cs-CZ" dirty="0" smtClean="0"/>
              <a:t> </a:t>
            </a:r>
            <a:r>
              <a:rPr lang="fi-FI" dirty="0" smtClean="0"/>
              <a:t>000 </a:t>
            </a:r>
            <a:endParaRPr lang="fi-FI" dirty="0"/>
          </a:p>
          <a:p>
            <a:pPr marL="0" indent="0">
              <a:buNone/>
            </a:pPr>
            <a:r>
              <a:rPr lang="fi-FI" i="1" dirty="0"/>
              <a:t>huomat + a  : huomaa + n  : huomas + in  : huoman + nut</a:t>
            </a:r>
          </a:p>
          <a:p>
            <a:pPr marL="0" indent="0">
              <a:buNone/>
            </a:pPr>
            <a:r>
              <a:rPr lang="fi-FI" i="1" dirty="0"/>
              <a:t>tarvit + </a:t>
            </a:r>
            <a:r>
              <a:rPr lang="fi-FI" i="1" dirty="0" smtClean="0"/>
              <a:t>a</a:t>
            </a:r>
            <a:endParaRPr lang="cs-CZ" i="1" dirty="0" smtClean="0"/>
          </a:p>
          <a:p>
            <a:pPr marL="0" indent="0">
              <a:buNone/>
            </a:pPr>
            <a:r>
              <a:rPr lang="fi-FI" i="1" dirty="0" smtClean="0"/>
              <a:t>paet </a:t>
            </a:r>
            <a:r>
              <a:rPr lang="fi-FI" i="1" dirty="0"/>
              <a:t>+ a </a:t>
            </a:r>
          </a:p>
          <a:p>
            <a:pPr marL="0" indent="0">
              <a:buNone/>
            </a:pPr>
            <a:endParaRPr lang="fi-FI" dirty="0"/>
          </a:p>
          <a:p>
            <a:r>
              <a:rPr lang="fi-FI" dirty="0" smtClean="0">
                <a:solidFill>
                  <a:srgbClr val="FF0000"/>
                </a:solidFill>
              </a:rPr>
              <a:t>3 </a:t>
            </a:r>
            <a:r>
              <a:rPr lang="fi-FI" dirty="0">
                <a:solidFill>
                  <a:srgbClr val="FF0000"/>
                </a:solidFill>
              </a:rPr>
              <a:t>alaryhmää</a:t>
            </a:r>
            <a:r>
              <a:rPr lang="fi-FI" dirty="0"/>
              <a:t>, mutta kaikki ovat </a:t>
            </a:r>
            <a:r>
              <a:rPr lang="fi-FI" b="1" dirty="0"/>
              <a:t>kaksivartaloisia</a:t>
            </a:r>
            <a:r>
              <a:rPr lang="fi-FI" dirty="0"/>
              <a:t>: </a:t>
            </a:r>
          </a:p>
          <a:p>
            <a:pPr marL="0" indent="0">
              <a:buNone/>
            </a:pPr>
            <a:r>
              <a:rPr lang="cs-CZ" dirty="0" err="1" smtClean="0"/>
              <a:t>konsonantti</a:t>
            </a:r>
            <a:r>
              <a:rPr lang="fi-FI" dirty="0" smtClean="0"/>
              <a:t>vartalo </a:t>
            </a:r>
            <a:r>
              <a:rPr lang="fi-FI" dirty="0"/>
              <a:t>loppuu </a:t>
            </a:r>
            <a:r>
              <a:rPr lang="fi-FI" i="1" dirty="0"/>
              <a:t>t</a:t>
            </a:r>
            <a:r>
              <a:rPr lang="fi-FI" dirty="0"/>
              <a:t>:hen paitsi </a:t>
            </a:r>
            <a:r>
              <a:rPr lang="cs-CZ" dirty="0" smtClean="0"/>
              <a:t>NUT-</a:t>
            </a:r>
            <a:r>
              <a:rPr lang="fi-FI" dirty="0" smtClean="0"/>
              <a:t>partisiipissa</a:t>
            </a:r>
            <a:r>
              <a:rPr lang="fi-FI" dirty="0"/>
              <a:t>, </a:t>
            </a:r>
            <a:r>
              <a:rPr lang="fi-FI" dirty="0" smtClean="0"/>
              <a:t>jossa </a:t>
            </a:r>
            <a:r>
              <a:rPr lang="fi-FI" i="1" dirty="0"/>
              <a:t>t</a:t>
            </a:r>
            <a:r>
              <a:rPr lang="fi-FI" dirty="0"/>
              <a:t> on assimiloitunut </a:t>
            </a:r>
            <a:r>
              <a:rPr lang="fi-FI" i="1" dirty="0"/>
              <a:t>n</a:t>
            </a:r>
            <a:r>
              <a:rPr lang="fi-FI" dirty="0"/>
              <a:t>:ksi</a:t>
            </a:r>
          </a:p>
          <a:p>
            <a:endParaRPr lang="cs-CZ" dirty="0"/>
          </a:p>
        </p:txBody>
      </p:sp>
    </p:spTree>
    <p:extLst>
      <p:ext uri="{BB962C8B-B14F-4D97-AF65-F5344CB8AC3E}">
        <p14:creationId xmlns:p14="http://schemas.microsoft.com/office/powerpoint/2010/main" val="3158824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VERBITYYPPI 4A </a:t>
            </a:r>
            <a:endParaRPr lang="cs-CZ" dirty="0"/>
          </a:p>
        </p:txBody>
      </p:sp>
      <p:sp>
        <p:nvSpPr>
          <p:cNvPr id="3" name="Zástupný symbol pro obsah 2"/>
          <p:cNvSpPr>
            <a:spLocks noGrp="1"/>
          </p:cNvSpPr>
          <p:nvPr>
            <p:ph sz="quarter" idx="1"/>
          </p:nvPr>
        </p:nvSpPr>
        <p:spPr>
          <a:xfrm>
            <a:off x="755576" y="1447800"/>
            <a:ext cx="7931224" cy="4933528"/>
          </a:xfrm>
        </p:spPr>
        <p:txBody>
          <a:bodyPr>
            <a:normAutofit/>
          </a:bodyPr>
          <a:lstStyle/>
          <a:p>
            <a:r>
              <a:rPr lang="fi-FI" b="1" dirty="0"/>
              <a:t>supistumaverbit</a:t>
            </a:r>
            <a:r>
              <a:rPr lang="fi-FI" dirty="0"/>
              <a:t>  -  n. 1700 (hyvin produktiivinen)  </a:t>
            </a:r>
          </a:p>
          <a:p>
            <a:r>
              <a:rPr lang="cs-CZ" dirty="0" err="1" smtClean="0"/>
              <a:t>vokaali</a:t>
            </a:r>
            <a:r>
              <a:rPr lang="fi-FI" dirty="0" smtClean="0"/>
              <a:t>vartalo </a:t>
            </a:r>
            <a:r>
              <a:rPr lang="fi-FI" dirty="0"/>
              <a:t>loppuu </a:t>
            </a:r>
            <a:r>
              <a:rPr lang="fi-FI" i="1" dirty="0" smtClean="0"/>
              <a:t>VA</a:t>
            </a:r>
            <a:r>
              <a:rPr lang="fi-FI" dirty="0" smtClean="0"/>
              <a:t>:han </a:t>
            </a:r>
            <a:endParaRPr lang="cs-CZ" dirty="0" smtClean="0"/>
          </a:p>
          <a:p>
            <a:r>
              <a:rPr lang="cs-CZ" dirty="0" smtClean="0"/>
              <a:t>p</a:t>
            </a:r>
            <a:r>
              <a:rPr lang="fi-FI" dirty="0" smtClean="0"/>
              <a:t>uhekielessä </a:t>
            </a:r>
            <a:r>
              <a:rPr lang="fi-FI" dirty="0"/>
              <a:t>mikä tahansa pitkä </a:t>
            </a:r>
            <a:r>
              <a:rPr lang="fi-FI" dirty="0" smtClean="0"/>
              <a:t>vokaali </a:t>
            </a:r>
            <a:r>
              <a:rPr lang="fi-FI" dirty="0"/>
              <a:t>(esim. </a:t>
            </a:r>
            <a:r>
              <a:rPr lang="fi-FI" i="1" dirty="0"/>
              <a:t>katk</a:t>
            </a:r>
            <a:r>
              <a:rPr lang="fi-FI" i="1" dirty="0">
                <a:solidFill>
                  <a:srgbClr val="FF0000"/>
                </a:solidFill>
              </a:rPr>
              <a:t>ee</a:t>
            </a:r>
            <a:r>
              <a:rPr lang="fi-FI" i="1" dirty="0"/>
              <a:t>, pöl</a:t>
            </a:r>
            <a:r>
              <a:rPr lang="fi-FI" i="1" dirty="0">
                <a:solidFill>
                  <a:srgbClr val="FF0000"/>
                </a:solidFill>
              </a:rPr>
              <a:t>yy</a:t>
            </a:r>
            <a:r>
              <a:rPr lang="fi-FI" dirty="0"/>
              <a:t>…). </a:t>
            </a:r>
            <a:endParaRPr lang="cs-CZ" dirty="0" smtClean="0"/>
          </a:p>
          <a:p>
            <a:r>
              <a:rPr lang="cs-CZ" dirty="0"/>
              <a:t>i</a:t>
            </a:r>
            <a:r>
              <a:rPr lang="fi-FI" dirty="0" smtClean="0"/>
              <a:t>mperfektissä </a:t>
            </a:r>
            <a:r>
              <a:rPr lang="fi-FI" dirty="0"/>
              <a:t>on </a:t>
            </a:r>
            <a:r>
              <a:rPr lang="cs-CZ" dirty="0" smtClean="0"/>
              <a:t>–</a:t>
            </a:r>
            <a:r>
              <a:rPr lang="fi-FI" i="1" dirty="0" smtClean="0"/>
              <a:t>s</a:t>
            </a:r>
            <a:r>
              <a:rPr lang="cs-CZ" dirty="0" smtClean="0"/>
              <a:t>-</a:t>
            </a:r>
            <a:r>
              <a:rPr lang="fi-FI" dirty="0" smtClean="0"/>
              <a:t> </a:t>
            </a:r>
            <a:endParaRPr lang="fi-FI" dirty="0"/>
          </a:p>
          <a:p>
            <a:endParaRPr lang="fi-FI" dirty="0"/>
          </a:p>
          <a:p>
            <a:pPr marL="274320" lvl="1" indent="0">
              <a:buNone/>
            </a:pPr>
            <a:r>
              <a:rPr lang="fi-FI" i="1" dirty="0"/>
              <a:t>maalat + a :  maalaa + n  :  maalas + in  :  maalan + nut</a:t>
            </a:r>
          </a:p>
          <a:p>
            <a:pPr marL="274320" lvl="1" indent="0">
              <a:buNone/>
            </a:pPr>
            <a:r>
              <a:rPr lang="fi-FI" i="1" dirty="0"/>
              <a:t>katket + a :  katkea + a  :  katkes + i  :  katken + nut</a:t>
            </a:r>
          </a:p>
          <a:p>
            <a:pPr marL="274320" lvl="1" indent="0">
              <a:buNone/>
            </a:pPr>
            <a:r>
              <a:rPr lang="fi-FI" i="1" dirty="0"/>
              <a:t>hävit + ä :  häviä + ä  :  hävis + i  :  hävin + nyt</a:t>
            </a:r>
          </a:p>
          <a:p>
            <a:pPr marL="0" indent="0">
              <a:buNone/>
            </a:pPr>
            <a:endParaRPr lang="cs-CZ" dirty="0"/>
          </a:p>
        </p:txBody>
      </p:sp>
    </p:spTree>
    <p:extLst>
      <p:ext uri="{BB962C8B-B14F-4D97-AF65-F5344CB8AC3E}">
        <p14:creationId xmlns:p14="http://schemas.microsoft.com/office/powerpoint/2010/main" val="3449568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VERBITYYPPI 4B</a:t>
            </a:r>
            <a:endParaRPr lang="cs-CZ" dirty="0"/>
          </a:p>
        </p:txBody>
      </p:sp>
      <p:sp>
        <p:nvSpPr>
          <p:cNvPr id="3" name="Zástupný symbol pro obsah 2"/>
          <p:cNvSpPr>
            <a:spLocks noGrp="1"/>
          </p:cNvSpPr>
          <p:nvPr>
            <p:ph sz="quarter" idx="1"/>
          </p:nvPr>
        </p:nvSpPr>
        <p:spPr/>
        <p:txBody>
          <a:bodyPr/>
          <a:lstStyle/>
          <a:p>
            <a:r>
              <a:rPr lang="fi-FI" dirty="0"/>
              <a:t>-</a:t>
            </a:r>
            <a:r>
              <a:rPr lang="fi-FI" i="1" dirty="0"/>
              <a:t>itA </a:t>
            </a:r>
            <a:r>
              <a:rPr lang="fi-FI" dirty="0"/>
              <a:t> -  88 (epäproduktiivinen)</a:t>
            </a:r>
          </a:p>
          <a:p>
            <a:r>
              <a:rPr lang="cs-CZ" dirty="0" err="1" smtClean="0"/>
              <a:t>vokaali</a:t>
            </a:r>
            <a:r>
              <a:rPr lang="fi-FI" dirty="0" smtClean="0"/>
              <a:t>vartalon </a:t>
            </a:r>
            <a:r>
              <a:rPr lang="fi-FI" dirty="0"/>
              <a:t>lopussa  -</a:t>
            </a:r>
            <a:r>
              <a:rPr lang="fi-FI" i="1" dirty="0" smtClean="0"/>
              <a:t>itse</a:t>
            </a:r>
            <a:r>
              <a:rPr lang="fi-FI" dirty="0" smtClean="0"/>
              <a:t>- </a:t>
            </a:r>
            <a:endParaRPr lang="fi-FI" dirty="0"/>
          </a:p>
          <a:p>
            <a:endParaRPr lang="fi-FI" dirty="0"/>
          </a:p>
          <a:p>
            <a:pPr marL="0" indent="0">
              <a:buNone/>
            </a:pPr>
            <a:r>
              <a:rPr lang="fi-FI" i="1" dirty="0"/>
              <a:t>tarvit + a : tarvitse + n : tarvin + nut</a:t>
            </a:r>
          </a:p>
          <a:p>
            <a:pPr marL="0" indent="0">
              <a:buNone/>
            </a:pPr>
            <a:r>
              <a:rPr lang="fi-FI" i="1" dirty="0"/>
              <a:t>merkit + </a:t>
            </a:r>
            <a:r>
              <a:rPr lang="fi-FI" i="1" dirty="0" smtClean="0"/>
              <a:t>ä</a:t>
            </a:r>
            <a:endParaRPr lang="cs-CZ" i="1" dirty="0" smtClean="0"/>
          </a:p>
          <a:p>
            <a:pPr marL="0" indent="0">
              <a:buNone/>
            </a:pPr>
            <a:r>
              <a:rPr lang="fi-FI" i="1" dirty="0" smtClean="0"/>
              <a:t>tuomit </a:t>
            </a:r>
            <a:r>
              <a:rPr lang="fi-FI" i="1" dirty="0"/>
              <a:t>+ </a:t>
            </a:r>
            <a:r>
              <a:rPr lang="fi-FI" i="1" dirty="0" smtClean="0"/>
              <a:t>a</a:t>
            </a:r>
            <a:endParaRPr lang="cs-CZ" i="1" dirty="0" smtClean="0"/>
          </a:p>
          <a:p>
            <a:pPr marL="0" indent="0">
              <a:buNone/>
            </a:pPr>
            <a:r>
              <a:rPr lang="fi-FI" i="1" dirty="0" smtClean="0"/>
              <a:t>harkit </a:t>
            </a:r>
            <a:r>
              <a:rPr lang="fi-FI" i="1" dirty="0"/>
              <a:t>+ a</a:t>
            </a:r>
          </a:p>
          <a:p>
            <a:endParaRPr lang="cs-CZ" dirty="0"/>
          </a:p>
        </p:txBody>
      </p:sp>
    </p:spTree>
    <p:extLst>
      <p:ext uri="{BB962C8B-B14F-4D97-AF65-F5344CB8AC3E}">
        <p14:creationId xmlns:p14="http://schemas.microsoft.com/office/powerpoint/2010/main" val="2341502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VERBITYYPPI </a:t>
            </a:r>
            <a:r>
              <a:rPr lang="cs-CZ" dirty="0" smtClean="0"/>
              <a:t>4C</a:t>
            </a:r>
            <a:endParaRPr lang="cs-CZ" dirty="0"/>
          </a:p>
        </p:txBody>
      </p:sp>
      <p:sp>
        <p:nvSpPr>
          <p:cNvPr id="3" name="Zástupný symbol pro obsah 2"/>
          <p:cNvSpPr>
            <a:spLocks noGrp="1"/>
          </p:cNvSpPr>
          <p:nvPr>
            <p:ph sz="quarter" idx="1"/>
          </p:nvPr>
        </p:nvSpPr>
        <p:spPr/>
        <p:txBody>
          <a:bodyPr/>
          <a:lstStyle/>
          <a:p>
            <a:r>
              <a:rPr lang="fi-FI" dirty="0"/>
              <a:t>-</a:t>
            </a:r>
            <a:r>
              <a:rPr lang="fi-FI" i="1" dirty="0"/>
              <a:t>etA</a:t>
            </a:r>
            <a:r>
              <a:rPr lang="fi-FI" dirty="0"/>
              <a:t>  -  204 (epäproduktiivinen)</a:t>
            </a:r>
          </a:p>
          <a:p>
            <a:r>
              <a:rPr lang="cs-CZ" dirty="0" err="1" smtClean="0"/>
              <a:t>vokaali</a:t>
            </a:r>
            <a:r>
              <a:rPr lang="fi-FI" dirty="0" smtClean="0"/>
              <a:t>vartalon </a:t>
            </a:r>
            <a:r>
              <a:rPr lang="fi-FI" dirty="0"/>
              <a:t>lopussa -</a:t>
            </a:r>
            <a:r>
              <a:rPr lang="fi-FI" i="1" dirty="0" smtClean="0"/>
              <a:t>ne</a:t>
            </a:r>
            <a:r>
              <a:rPr lang="fi-FI" dirty="0" smtClean="0"/>
              <a:t>-</a:t>
            </a:r>
            <a:endParaRPr lang="fi-FI" dirty="0"/>
          </a:p>
          <a:p>
            <a:endParaRPr lang="fi-FI" dirty="0"/>
          </a:p>
          <a:p>
            <a:pPr marL="0" indent="0">
              <a:buNone/>
            </a:pPr>
            <a:r>
              <a:rPr lang="fi-FI" i="1" dirty="0"/>
              <a:t>lämmet + ä : lämpene + e : lämmen + nyt</a:t>
            </a:r>
          </a:p>
          <a:p>
            <a:pPr marL="0" indent="0">
              <a:buNone/>
            </a:pPr>
            <a:r>
              <a:rPr lang="fi-FI" i="1" dirty="0"/>
              <a:t>laajet + </a:t>
            </a:r>
            <a:r>
              <a:rPr lang="fi-FI" i="1" dirty="0" smtClean="0"/>
              <a:t>a </a:t>
            </a:r>
            <a:endParaRPr lang="cs-CZ" i="1" dirty="0" smtClean="0"/>
          </a:p>
          <a:p>
            <a:pPr marL="0" indent="0">
              <a:buNone/>
            </a:pPr>
            <a:r>
              <a:rPr lang="fi-FI" i="1" dirty="0" smtClean="0"/>
              <a:t>vaiet </a:t>
            </a:r>
            <a:r>
              <a:rPr lang="fi-FI" i="1" dirty="0"/>
              <a:t>+ </a:t>
            </a:r>
            <a:r>
              <a:rPr lang="fi-FI" i="1" dirty="0" smtClean="0"/>
              <a:t>a </a:t>
            </a:r>
            <a:endParaRPr lang="cs-CZ" i="1" dirty="0" smtClean="0"/>
          </a:p>
          <a:p>
            <a:pPr marL="0" indent="0">
              <a:buNone/>
            </a:pPr>
            <a:r>
              <a:rPr lang="fi-FI" i="1" dirty="0" smtClean="0"/>
              <a:t>pahet </a:t>
            </a:r>
            <a:r>
              <a:rPr lang="fi-FI" i="1" dirty="0"/>
              <a:t>+ a </a:t>
            </a:r>
          </a:p>
          <a:p>
            <a:endParaRPr lang="cs-CZ" dirty="0"/>
          </a:p>
        </p:txBody>
      </p:sp>
    </p:spTree>
    <p:extLst>
      <p:ext uri="{BB962C8B-B14F-4D97-AF65-F5344CB8AC3E}">
        <p14:creationId xmlns:p14="http://schemas.microsoft.com/office/powerpoint/2010/main" val="3375955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490066"/>
          </a:xfrm>
        </p:spPr>
        <p:txBody>
          <a:bodyPr>
            <a:normAutofit fontScale="90000"/>
          </a:bodyPr>
          <a:lstStyle/>
          <a:p>
            <a:r>
              <a:rPr lang="cs-CZ" dirty="0" smtClean="0"/>
              <a:t>HARJOITUS 1</a:t>
            </a:r>
            <a:endParaRPr lang="cs-CZ" dirty="0"/>
          </a:p>
        </p:txBody>
      </p:sp>
      <p:sp>
        <p:nvSpPr>
          <p:cNvPr id="3" name="Zástupný symbol pro obsah 2"/>
          <p:cNvSpPr>
            <a:spLocks noGrp="1"/>
          </p:cNvSpPr>
          <p:nvPr>
            <p:ph sz="quarter" idx="1"/>
          </p:nvPr>
        </p:nvSpPr>
        <p:spPr>
          <a:xfrm>
            <a:off x="251520" y="692696"/>
            <a:ext cx="8784976" cy="6165304"/>
          </a:xfrm>
        </p:spPr>
        <p:txBody>
          <a:bodyPr>
            <a:normAutofit fontScale="77500" lnSpcReduction="20000"/>
          </a:bodyPr>
          <a:lstStyle/>
          <a:p>
            <a:pPr marL="0" indent="0">
              <a:buNone/>
            </a:pPr>
            <a:r>
              <a:rPr lang="fi-FI" i="1" dirty="0"/>
              <a:t>Etsi </a:t>
            </a:r>
            <a:r>
              <a:rPr lang="fi-FI" i="1" dirty="0" smtClean="0"/>
              <a:t>tekstistä </a:t>
            </a:r>
            <a:r>
              <a:rPr lang="fi-FI" i="1" dirty="0">
                <a:solidFill>
                  <a:srgbClr val="FF0000"/>
                </a:solidFill>
              </a:rPr>
              <a:t>kaikki verbimuodot</a:t>
            </a:r>
            <a:r>
              <a:rPr lang="fi-FI" i="1" dirty="0"/>
              <a:t>, muodosta </a:t>
            </a:r>
            <a:r>
              <a:rPr lang="fi-FI" i="1" dirty="0">
                <a:solidFill>
                  <a:srgbClr val="FF0000"/>
                </a:solidFill>
              </a:rPr>
              <a:t>vartalot</a:t>
            </a:r>
            <a:r>
              <a:rPr lang="fi-FI" i="1" dirty="0"/>
              <a:t> ja nimitä </a:t>
            </a:r>
            <a:r>
              <a:rPr lang="fi-FI" i="1" dirty="0">
                <a:solidFill>
                  <a:srgbClr val="FF0000"/>
                </a:solidFill>
              </a:rPr>
              <a:t>verbityypit</a:t>
            </a:r>
            <a:r>
              <a:rPr lang="fi-FI" i="1" dirty="0"/>
              <a:t>:</a:t>
            </a:r>
          </a:p>
          <a:p>
            <a:pPr marL="0" indent="0">
              <a:buNone/>
            </a:pPr>
            <a:endParaRPr lang="fi-FI" dirty="0"/>
          </a:p>
          <a:p>
            <a:pPr marL="0" indent="0">
              <a:buNone/>
            </a:pPr>
            <a:r>
              <a:rPr lang="fi-FI" b="1" dirty="0"/>
              <a:t>Jos kohtaat karhun</a:t>
            </a:r>
          </a:p>
          <a:p>
            <a:pPr marL="0" indent="0">
              <a:buNone/>
            </a:pPr>
            <a:r>
              <a:rPr lang="fi-FI" dirty="0"/>
              <a:t>Karhu on yleensä ihmisarka ja tarkkavaistoinen. Karhu on todennäköisesti huomannut sinut ennen kuin sinä olet huomannut karhun. Jos kuitenkin kohtaat karhun luonnossa, niin:</a:t>
            </a:r>
          </a:p>
          <a:p>
            <a:pPr marL="0" indent="0">
              <a:buNone/>
            </a:pPr>
            <a:r>
              <a:rPr lang="fi-FI" dirty="0"/>
              <a:t>1. Älä hätäänny. Yritä välttää paniikkiin joutumista.</a:t>
            </a:r>
          </a:p>
          <a:p>
            <a:pPr marL="0" indent="0">
              <a:buNone/>
            </a:pPr>
            <a:r>
              <a:rPr lang="fi-FI" dirty="0"/>
              <a:t>2. Älä huuda, metelöi tai muuten ärsytä karhua. Älä myöskään lähesty sitä.</a:t>
            </a:r>
          </a:p>
          <a:p>
            <a:pPr marL="0" indent="0">
              <a:buNone/>
            </a:pPr>
            <a:r>
              <a:rPr lang="fi-FI" dirty="0"/>
              <a:t>3. Älä käännä karhulle selkääsi äläkä lähde juoksemaan. Se voi laukaista karhun saalistusvietin, ja karhu voi lähteä perääsi. Karhu on sinua nopeampi.</a:t>
            </a:r>
          </a:p>
          <a:p>
            <a:pPr marL="0" indent="0">
              <a:buNone/>
            </a:pPr>
            <a:r>
              <a:rPr lang="fi-FI" dirty="0"/>
              <a:t>4. Säilytä katsekontakti ja kävele takaperin hiljakseen pois paikalta.</a:t>
            </a:r>
          </a:p>
          <a:p>
            <a:pPr marL="0" indent="0">
              <a:buNone/>
            </a:pPr>
            <a:r>
              <a:rPr lang="fi-FI" dirty="0"/>
              <a:t>Karhua ei saa lahjoa ruoalla. Ruoan tarjoaminen tekee karhun luottavaiseksi, ja se voi ruveta norkoilemaan lisää ruokaa ihmisiltä. Silloin eläin on pakko tappaa. </a:t>
            </a:r>
          </a:p>
          <a:p>
            <a:pPr marL="0" indent="0">
              <a:buNone/>
            </a:pPr>
            <a:r>
              <a:rPr lang="fi-FI" dirty="0"/>
              <a:t>Jos onnistut vahingossa yllättämään karhun, ja se tuntee itsensä tai pentunsa uhatuksi, se voi tehdä valehyökkäyksen. Silloin karhu ryntää kohti, pysähtyy vähän matkaa päähän ja nousee kahdelle jalalle. Heittäydy maahan vatsallesi ja risti kädet niskan taakse pään ja niskan suojaksi. Tekeydy kuolleeksi. Älä liiku, vaikka karhu tulisi puremaan sinua. Se menettää kohta mielenkiintonsa. Karhuemo puolustaa pentujaan. Varo joutumasta emon ja pentujen väliin.</a:t>
            </a:r>
          </a:p>
          <a:p>
            <a:endParaRPr lang="cs-CZ" dirty="0"/>
          </a:p>
        </p:txBody>
      </p:sp>
    </p:spTree>
    <p:extLst>
      <p:ext uri="{BB962C8B-B14F-4D97-AF65-F5344CB8AC3E}">
        <p14:creationId xmlns:p14="http://schemas.microsoft.com/office/powerpoint/2010/main" val="2528672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1066130"/>
          </a:xfrm>
        </p:spPr>
        <p:txBody>
          <a:bodyPr/>
          <a:lstStyle/>
          <a:p>
            <a:r>
              <a:rPr lang="cs-CZ" dirty="0"/>
              <a:t>NOMINI- JA VERBITYYPIT</a:t>
            </a:r>
          </a:p>
        </p:txBody>
      </p:sp>
      <p:sp>
        <p:nvSpPr>
          <p:cNvPr id="3" name="Zástupný symbol pro obsah 2"/>
          <p:cNvSpPr>
            <a:spLocks noGrp="1"/>
          </p:cNvSpPr>
          <p:nvPr>
            <p:ph sz="quarter" idx="1"/>
          </p:nvPr>
        </p:nvSpPr>
        <p:spPr/>
        <p:txBody>
          <a:bodyPr/>
          <a:lstStyle/>
          <a:p>
            <a:r>
              <a:rPr lang="cs-CZ" dirty="0"/>
              <a:t>n</a:t>
            </a:r>
            <a:r>
              <a:rPr lang="fi-FI" dirty="0" smtClean="0"/>
              <a:t>ominit </a:t>
            </a:r>
            <a:r>
              <a:rPr lang="fi-FI" dirty="0"/>
              <a:t>ja verbit jaetaan ryhmiin taivutusvartaloiden </a:t>
            </a:r>
            <a:r>
              <a:rPr lang="fi-FI" dirty="0" smtClean="0"/>
              <a:t>mukaan</a:t>
            </a:r>
            <a:endParaRPr lang="fi-FI" dirty="0"/>
          </a:p>
          <a:p>
            <a:r>
              <a:rPr lang="fi-FI" dirty="0" smtClean="0"/>
              <a:t>NS</a:t>
            </a:r>
            <a:r>
              <a:rPr lang="cs-CZ" dirty="0" smtClean="0"/>
              <a:t>:</a:t>
            </a:r>
            <a:r>
              <a:rPr lang="fi-FI" dirty="0" smtClean="0"/>
              <a:t> </a:t>
            </a:r>
            <a:r>
              <a:rPr lang="fi-FI" dirty="0"/>
              <a:t>nominityypit 82, verbityypit 45</a:t>
            </a:r>
          </a:p>
          <a:p>
            <a:r>
              <a:rPr lang="cs-CZ" dirty="0" smtClean="0"/>
              <a:t>n</a:t>
            </a:r>
            <a:r>
              <a:rPr lang="fi-FI" dirty="0" smtClean="0"/>
              <a:t>ominit </a:t>
            </a:r>
            <a:r>
              <a:rPr lang="fi-FI" dirty="0"/>
              <a:t>ja verbit voidaan supistaa kukin neljään </a:t>
            </a:r>
            <a:r>
              <a:rPr lang="fi-FI" b="1" dirty="0" smtClean="0"/>
              <a:t>perustyyppiin</a:t>
            </a:r>
            <a:r>
              <a:rPr lang="cs-CZ" dirty="0" smtClean="0"/>
              <a:t> </a:t>
            </a:r>
            <a:r>
              <a:rPr lang="fi-FI" dirty="0" smtClean="0"/>
              <a:t>(Karlsson 1983)</a:t>
            </a:r>
            <a:endParaRPr lang="cs-CZ" dirty="0" smtClean="0"/>
          </a:p>
          <a:p>
            <a:r>
              <a:rPr lang="cs-CZ" dirty="0"/>
              <a:t>p</a:t>
            </a:r>
            <a:r>
              <a:rPr lang="fi-FI" dirty="0" smtClean="0"/>
              <a:t>erustyypeillä </a:t>
            </a:r>
            <a:r>
              <a:rPr lang="fi-FI" dirty="0"/>
              <a:t>on joitakin </a:t>
            </a:r>
            <a:r>
              <a:rPr lang="fi-FI" b="1" dirty="0" smtClean="0"/>
              <a:t>alatyyppejä</a:t>
            </a:r>
            <a:endParaRPr lang="fi-FI" b="1" dirty="0"/>
          </a:p>
          <a:p>
            <a:endParaRPr lang="fi-FI" dirty="0"/>
          </a:p>
          <a:p>
            <a:endParaRPr lang="cs-CZ" dirty="0"/>
          </a:p>
        </p:txBody>
      </p:sp>
    </p:spTree>
    <p:extLst>
      <p:ext uri="{BB962C8B-B14F-4D97-AF65-F5344CB8AC3E}">
        <p14:creationId xmlns:p14="http://schemas.microsoft.com/office/powerpoint/2010/main" val="147516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NOMINITYYPIT</a:t>
            </a:r>
            <a:endParaRPr lang="cs-CZ" dirty="0"/>
          </a:p>
        </p:txBody>
      </p:sp>
      <p:sp>
        <p:nvSpPr>
          <p:cNvPr id="3" name="Zástupný symbol pro obsah 2"/>
          <p:cNvSpPr>
            <a:spLocks noGrp="1"/>
          </p:cNvSpPr>
          <p:nvPr>
            <p:ph sz="quarter" idx="1"/>
          </p:nvPr>
        </p:nvSpPr>
        <p:spPr>
          <a:xfrm>
            <a:off x="914400" y="1447800"/>
            <a:ext cx="7772400" cy="5005536"/>
          </a:xfrm>
        </p:spPr>
        <p:txBody>
          <a:bodyPr>
            <a:normAutofit fontScale="92500" lnSpcReduction="20000"/>
          </a:bodyPr>
          <a:lstStyle/>
          <a:p>
            <a:r>
              <a:rPr lang="cs-CZ" dirty="0" err="1"/>
              <a:t>j</a:t>
            </a:r>
            <a:r>
              <a:rPr lang="cs-CZ" dirty="0" err="1" smtClean="0"/>
              <a:t>aottelun</a:t>
            </a:r>
            <a:r>
              <a:rPr lang="cs-CZ" dirty="0" smtClean="0"/>
              <a:t> </a:t>
            </a:r>
            <a:r>
              <a:rPr lang="cs-CZ" dirty="0" err="1"/>
              <a:t>lähtökohtana</a:t>
            </a:r>
            <a:r>
              <a:rPr lang="cs-CZ" dirty="0"/>
              <a:t> on </a:t>
            </a:r>
            <a:r>
              <a:rPr lang="cs-CZ" b="1" dirty="0" err="1" smtClean="0"/>
              <a:t>yks</a:t>
            </a:r>
            <a:r>
              <a:rPr lang="cs-CZ" b="1" dirty="0" err="1" smtClean="0"/>
              <a:t>ikön</a:t>
            </a:r>
            <a:r>
              <a:rPr lang="cs-CZ" b="1" dirty="0" smtClean="0"/>
              <a:t> </a:t>
            </a:r>
            <a:r>
              <a:rPr lang="cs-CZ" b="1" dirty="0" err="1"/>
              <a:t>nominatiivi</a:t>
            </a:r>
            <a:r>
              <a:rPr lang="cs-CZ" dirty="0"/>
              <a:t> </a:t>
            </a:r>
            <a:r>
              <a:rPr lang="cs-CZ" dirty="0" smtClean="0"/>
              <a:t>(</a:t>
            </a:r>
            <a:r>
              <a:rPr lang="cs-CZ" dirty="0" err="1" smtClean="0"/>
              <a:t>yleensä</a:t>
            </a:r>
            <a:r>
              <a:rPr lang="cs-CZ" dirty="0" smtClean="0"/>
              <a:t> </a:t>
            </a:r>
            <a:r>
              <a:rPr lang="cs-CZ" dirty="0" err="1"/>
              <a:t>hakusanana</a:t>
            </a:r>
            <a:r>
              <a:rPr lang="cs-CZ" dirty="0"/>
              <a:t> </a:t>
            </a:r>
            <a:r>
              <a:rPr lang="cs-CZ" dirty="0" err="1" smtClean="0"/>
              <a:t>sanakirjoissa</a:t>
            </a:r>
            <a:r>
              <a:rPr lang="cs-CZ" dirty="0" smtClean="0"/>
              <a:t>)</a:t>
            </a:r>
          </a:p>
          <a:p>
            <a:pPr marL="0" indent="0">
              <a:buNone/>
            </a:pPr>
            <a:endParaRPr lang="cs-CZ" dirty="0" smtClean="0"/>
          </a:p>
          <a:p>
            <a:r>
              <a:rPr lang="cs-CZ" dirty="0" err="1" smtClean="0"/>
              <a:t>joillakin</a:t>
            </a:r>
            <a:r>
              <a:rPr lang="cs-CZ" dirty="0" smtClean="0"/>
              <a:t> </a:t>
            </a:r>
            <a:r>
              <a:rPr lang="cs-CZ" dirty="0" err="1"/>
              <a:t>sanatyypeillä</a:t>
            </a:r>
            <a:r>
              <a:rPr lang="cs-CZ" dirty="0"/>
              <a:t> </a:t>
            </a:r>
            <a:r>
              <a:rPr lang="cs-CZ" dirty="0" err="1" smtClean="0"/>
              <a:t>yks</a:t>
            </a:r>
            <a:r>
              <a:rPr lang="cs-CZ" dirty="0" smtClean="0"/>
              <a:t>. NOM </a:t>
            </a:r>
            <a:r>
              <a:rPr lang="cs-CZ" dirty="0"/>
              <a:t>on </a:t>
            </a:r>
            <a:r>
              <a:rPr lang="cs-CZ" dirty="0" err="1"/>
              <a:t>samanlainen</a:t>
            </a:r>
            <a:r>
              <a:rPr lang="cs-CZ" dirty="0"/>
              <a:t> </a:t>
            </a:r>
            <a:r>
              <a:rPr lang="cs-CZ" dirty="0" err="1"/>
              <a:t>kuin</a:t>
            </a:r>
            <a:r>
              <a:rPr lang="cs-CZ" dirty="0"/>
              <a:t> </a:t>
            </a:r>
            <a:r>
              <a:rPr lang="cs-CZ" dirty="0" err="1"/>
              <a:t>sanavartalo</a:t>
            </a:r>
            <a:r>
              <a:rPr lang="cs-CZ" dirty="0"/>
              <a:t>: </a:t>
            </a:r>
          </a:p>
          <a:p>
            <a:pPr marL="0" indent="0">
              <a:buNone/>
            </a:pPr>
            <a:r>
              <a:rPr lang="cs-CZ" i="1" dirty="0" smtClean="0"/>
              <a:t>	</a:t>
            </a:r>
            <a:r>
              <a:rPr lang="cs-CZ" i="1" dirty="0" err="1" smtClean="0"/>
              <a:t>talo</a:t>
            </a:r>
            <a:r>
              <a:rPr lang="cs-CZ" i="1" dirty="0" smtClean="0"/>
              <a:t> </a:t>
            </a:r>
            <a:r>
              <a:rPr lang="cs-CZ" i="1" dirty="0"/>
              <a:t>: </a:t>
            </a:r>
            <a:r>
              <a:rPr lang="cs-CZ" i="1" dirty="0" err="1"/>
              <a:t>talo-ssa</a:t>
            </a:r>
            <a:r>
              <a:rPr lang="cs-CZ" i="1" dirty="0"/>
              <a:t>, </a:t>
            </a:r>
            <a:endParaRPr lang="cs-CZ" dirty="0"/>
          </a:p>
          <a:p>
            <a:pPr marL="0" indent="0">
              <a:buNone/>
            </a:pPr>
            <a:r>
              <a:rPr lang="cs-CZ" i="1" dirty="0" smtClean="0"/>
              <a:t>	kiva </a:t>
            </a:r>
            <a:r>
              <a:rPr lang="cs-CZ" i="1" dirty="0"/>
              <a:t>: kiva-</a:t>
            </a:r>
            <a:r>
              <a:rPr lang="cs-CZ" i="1" dirty="0" err="1"/>
              <a:t>ssa</a:t>
            </a:r>
            <a:r>
              <a:rPr lang="cs-CZ" i="1" dirty="0"/>
              <a:t> : kivo-i-</a:t>
            </a:r>
            <a:r>
              <a:rPr lang="cs-CZ" i="1" dirty="0" err="1"/>
              <a:t>ssa</a:t>
            </a:r>
            <a:endParaRPr lang="cs-CZ" dirty="0"/>
          </a:p>
          <a:p>
            <a:pPr marL="0" indent="0">
              <a:buNone/>
            </a:pPr>
            <a:endParaRPr lang="cs-CZ" dirty="0"/>
          </a:p>
          <a:p>
            <a:r>
              <a:rPr lang="cs-CZ" dirty="0" err="1"/>
              <a:t>joillakin</a:t>
            </a:r>
            <a:r>
              <a:rPr lang="cs-CZ" dirty="0"/>
              <a:t> se on </a:t>
            </a:r>
            <a:r>
              <a:rPr lang="cs-CZ" dirty="0" err="1"/>
              <a:t>erilainen</a:t>
            </a:r>
            <a:r>
              <a:rPr lang="cs-CZ" dirty="0"/>
              <a:t>:</a:t>
            </a:r>
          </a:p>
          <a:p>
            <a:pPr marL="0" indent="0">
              <a:buNone/>
            </a:pPr>
            <a:r>
              <a:rPr lang="cs-CZ" dirty="0"/>
              <a:t>	</a:t>
            </a:r>
            <a:r>
              <a:rPr lang="cs-CZ" i="1" dirty="0" err="1" smtClean="0"/>
              <a:t>rakas</a:t>
            </a:r>
            <a:r>
              <a:rPr lang="cs-CZ" i="1" dirty="0" smtClean="0"/>
              <a:t> </a:t>
            </a:r>
            <a:r>
              <a:rPr lang="cs-CZ" i="1" dirty="0"/>
              <a:t>: </a:t>
            </a:r>
            <a:r>
              <a:rPr lang="cs-CZ" i="1" dirty="0" err="1"/>
              <a:t>rakkaa</a:t>
            </a:r>
            <a:r>
              <a:rPr lang="cs-CZ" i="1" dirty="0"/>
              <a:t>-n : </a:t>
            </a:r>
            <a:r>
              <a:rPr lang="cs-CZ" i="1" dirty="0" err="1"/>
              <a:t>rakka</a:t>
            </a:r>
            <a:r>
              <a:rPr lang="cs-CZ" i="1" dirty="0"/>
              <a:t>-i-</a:t>
            </a:r>
            <a:r>
              <a:rPr lang="cs-CZ" i="1" dirty="0" err="1"/>
              <a:t>lla</a:t>
            </a:r>
            <a:r>
              <a:rPr lang="cs-CZ" i="1" dirty="0"/>
              <a:t>.  </a:t>
            </a:r>
            <a:endParaRPr lang="cs-CZ" dirty="0"/>
          </a:p>
          <a:p>
            <a:endParaRPr lang="cs-CZ" dirty="0"/>
          </a:p>
          <a:p>
            <a:r>
              <a:rPr lang="cs-CZ" dirty="0" err="1"/>
              <a:t>s</a:t>
            </a:r>
            <a:r>
              <a:rPr lang="cs-CZ" dirty="0" err="1" smtClean="0"/>
              <a:t>anavartalossa</a:t>
            </a:r>
            <a:r>
              <a:rPr lang="cs-CZ" dirty="0" smtClean="0"/>
              <a:t> </a:t>
            </a:r>
            <a:r>
              <a:rPr lang="cs-CZ" dirty="0" err="1"/>
              <a:t>voi</a:t>
            </a:r>
            <a:r>
              <a:rPr lang="cs-CZ" dirty="0"/>
              <a:t> </a:t>
            </a:r>
            <a:r>
              <a:rPr lang="cs-CZ" dirty="0" err="1"/>
              <a:t>tapahtua</a:t>
            </a:r>
            <a:r>
              <a:rPr lang="cs-CZ" dirty="0"/>
              <a:t> </a:t>
            </a:r>
            <a:r>
              <a:rPr lang="cs-CZ" dirty="0" err="1"/>
              <a:t>astevaihtelua</a:t>
            </a:r>
            <a:r>
              <a:rPr lang="cs-CZ" dirty="0"/>
              <a:t> </a:t>
            </a:r>
            <a:r>
              <a:rPr lang="cs-CZ" dirty="0" err="1"/>
              <a:t>tai</a:t>
            </a:r>
            <a:r>
              <a:rPr lang="cs-CZ" dirty="0"/>
              <a:t> </a:t>
            </a:r>
            <a:r>
              <a:rPr lang="cs-CZ" dirty="0" err="1"/>
              <a:t>suffiksin</a:t>
            </a:r>
            <a:r>
              <a:rPr lang="cs-CZ" dirty="0"/>
              <a:t> </a:t>
            </a:r>
            <a:r>
              <a:rPr lang="cs-CZ" i="1" dirty="0"/>
              <a:t>i</a:t>
            </a:r>
            <a:r>
              <a:rPr lang="cs-CZ" dirty="0"/>
              <a:t>:n </a:t>
            </a:r>
            <a:r>
              <a:rPr lang="cs-CZ" dirty="0" err="1" smtClean="0"/>
              <a:t>aiheuttamaa</a:t>
            </a:r>
            <a:r>
              <a:rPr lang="cs-CZ" dirty="0" smtClean="0"/>
              <a:t> </a:t>
            </a:r>
            <a:r>
              <a:rPr lang="cs-CZ" dirty="0" err="1" smtClean="0"/>
              <a:t>vaihtelua</a:t>
            </a:r>
            <a:r>
              <a:rPr lang="cs-CZ" dirty="0"/>
              <a:t> </a:t>
            </a:r>
          </a:p>
          <a:p>
            <a:endParaRPr lang="cs-CZ" dirty="0"/>
          </a:p>
        </p:txBody>
      </p:sp>
    </p:spTree>
    <p:extLst>
      <p:ext uri="{BB962C8B-B14F-4D97-AF65-F5344CB8AC3E}">
        <p14:creationId xmlns:p14="http://schemas.microsoft.com/office/powerpoint/2010/main" val="4054532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1282154"/>
          </a:xfrm>
        </p:spPr>
        <p:txBody>
          <a:bodyPr>
            <a:normAutofit fontScale="90000"/>
          </a:bodyPr>
          <a:lstStyle/>
          <a:p>
            <a:r>
              <a:rPr lang="cs-CZ" dirty="0" smtClean="0"/>
              <a:t>1. NOMINATIIVIN LOPUSSA ON </a:t>
            </a:r>
            <a:br>
              <a:rPr lang="cs-CZ" dirty="0" smtClean="0"/>
            </a:br>
            <a:r>
              <a:rPr lang="cs-CZ" dirty="0" smtClean="0"/>
              <a:t>-</a:t>
            </a:r>
            <a:r>
              <a:rPr lang="cs-CZ" i="1" dirty="0" smtClean="0"/>
              <a:t>O</a:t>
            </a:r>
            <a:r>
              <a:rPr lang="cs-CZ" dirty="0" smtClean="0"/>
              <a:t>, -</a:t>
            </a:r>
            <a:r>
              <a:rPr lang="cs-CZ" i="1" dirty="0" smtClean="0"/>
              <a:t>U</a:t>
            </a:r>
            <a:r>
              <a:rPr lang="cs-CZ" dirty="0" smtClean="0"/>
              <a:t> TAI -</a:t>
            </a:r>
            <a:r>
              <a:rPr lang="cs-CZ" i="1" dirty="0" smtClean="0"/>
              <a:t>A</a:t>
            </a:r>
            <a:endParaRPr lang="cs-CZ" dirty="0"/>
          </a:p>
        </p:txBody>
      </p:sp>
      <p:sp>
        <p:nvSpPr>
          <p:cNvPr id="3" name="Zástupný symbol pro obsah 2"/>
          <p:cNvSpPr>
            <a:spLocks noGrp="1"/>
          </p:cNvSpPr>
          <p:nvPr>
            <p:ph sz="quarter" idx="1"/>
          </p:nvPr>
        </p:nvSpPr>
        <p:spPr>
          <a:xfrm>
            <a:off x="914400" y="1772816"/>
            <a:ext cx="7772400" cy="4246984"/>
          </a:xfrm>
        </p:spPr>
        <p:txBody>
          <a:bodyPr/>
          <a:lstStyle/>
          <a:p>
            <a:r>
              <a:rPr lang="cs-CZ" dirty="0" err="1"/>
              <a:t>t</a:t>
            </a:r>
            <a:r>
              <a:rPr lang="cs-CZ" dirty="0" err="1" smtClean="0"/>
              <a:t>ähän</a:t>
            </a:r>
            <a:r>
              <a:rPr lang="cs-CZ" dirty="0" smtClean="0"/>
              <a:t> </a:t>
            </a:r>
            <a:r>
              <a:rPr lang="cs-CZ" dirty="0" err="1"/>
              <a:t>ryhmään</a:t>
            </a:r>
            <a:r>
              <a:rPr lang="cs-CZ" dirty="0"/>
              <a:t> </a:t>
            </a:r>
            <a:r>
              <a:rPr lang="cs-CZ" dirty="0" err="1"/>
              <a:t>kuuluu</a:t>
            </a:r>
            <a:r>
              <a:rPr lang="cs-CZ" dirty="0"/>
              <a:t> </a:t>
            </a:r>
            <a:r>
              <a:rPr lang="cs-CZ" dirty="0" err="1"/>
              <a:t>suurin</a:t>
            </a:r>
            <a:r>
              <a:rPr lang="cs-CZ" dirty="0"/>
              <a:t> osa </a:t>
            </a:r>
            <a:r>
              <a:rPr lang="cs-CZ" dirty="0" err="1"/>
              <a:t>suomen</a:t>
            </a:r>
            <a:r>
              <a:rPr lang="cs-CZ" dirty="0"/>
              <a:t> </a:t>
            </a:r>
            <a:r>
              <a:rPr lang="cs-CZ" dirty="0" err="1" smtClean="0"/>
              <a:t>sanoista</a:t>
            </a:r>
            <a:r>
              <a:rPr lang="cs-CZ" dirty="0"/>
              <a:t>:</a:t>
            </a:r>
          </a:p>
          <a:p>
            <a:pPr marL="0" indent="0">
              <a:buNone/>
            </a:pPr>
            <a:r>
              <a:rPr lang="cs-CZ" dirty="0"/>
              <a:t>	</a:t>
            </a:r>
            <a:r>
              <a:rPr lang="cs-CZ" i="1" dirty="0" err="1"/>
              <a:t>talo</a:t>
            </a:r>
            <a:r>
              <a:rPr lang="cs-CZ" i="1" dirty="0"/>
              <a:t>, </a:t>
            </a:r>
            <a:r>
              <a:rPr lang="cs-CZ" i="1" dirty="0" err="1"/>
              <a:t>pöllö</a:t>
            </a:r>
            <a:r>
              <a:rPr lang="cs-CZ" i="1" dirty="0"/>
              <a:t>, </a:t>
            </a:r>
            <a:r>
              <a:rPr lang="cs-CZ" i="1" dirty="0" err="1"/>
              <a:t>satu</a:t>
            </a:r>
            <a:r>
              <a:rPr lang="cs-CZ" i="1" dirty="0"/>
              <a:t>, </a:t>
            </a:r>
            <a:r>
              <a:rPr lang="cs-CZ" i="1" dirty="0" err="1"/>
              <a:t>pyry</a:t>
            </a:r>
            <a:r>
              <a:rPr lang="cs-CZ" i="1" dirty="0"/>
              <a:t>, </a:t>
            </a:r>
            <a:r>
              <a:rPr lang="cs-CZ" i="1" dirty="0" err="1"/>
              <a:t>matala</a:t>
            </a:r>
            <a:r>
              <a:rPr lang="cs-CZ" i="1" dirty="0"/>
              <a:t>, </a:t>
            </a:r>
            <a:r>
              <a:rPr lang="cs-CZ" i="1" dirty="0" err="1"/>
              <a:t>kynttilä</a:t>
            </a:r>
            <a:endParaRPr lang="cs-CZ" dirty="0"/>
          </a:p>
          <a:p>
            <a:endParaRPr lang="cs-CZ" dirty="0"/>
          </a:p>
        </p:txBody>
      </p:sp>
    </p:spTree>
    <p:extLst>
      <p:ext uri="{BB962C8B-B14F-4D97-AF65-F5344CB8AC3E}">
        <p14:creationId xmlns:p14="http://schemas.microsoft.com/office/powerpoint/2010/main" val="2466737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706090"/>
          </a:xfrm>
        </p:spPr>
        <p:txBody>
          <a:bodyPr>
            <a:normAutofit fontScale="90000"/>
          </a:bodyPr>
          <a:lstStyle/>
          <a:p>
            <a:r>
              <a:rPr lang="fi-FI" dirty="0"/>
              <a:t>2. </a:t>
            </a:r>
            <a:r>
              <a:rPr lang="fi-FI" dirty="0" smtClean="0"/>
              <a:t>NOMINATIIVIN LOPUSSA ON -</a:t>
            </a:r>
            <a:r>
              <a:rPr lang="cs-CZ" i="1" dirty="0"/>
              <a:t>i</a:t>
            </a:r>
          </a:p>
        </p:txBody>
      </p:sp>
      <p:sp>
        <p:nvSpPr>
          <p:cNvPr id="3" name="Zástupný symbol pro obsah 2"/>
          <p:cNvSpPr>
            <a:spLocks noGrp="1"/>
          </p:cNvSpPr>
          <p:nvPr>
            <p:ph sz="quarter" idx="1"/>
          </p:nvPr>
        </p:nvSpPr>
        <p:spPr>
          <a:xfrm>
            <a:off x="683568" y="1052736"/>
            <a:ext cx="8003232" cy="5688632"/>
          </a:xfrm>
        </p:spPr>
        <p:txBody>
          <a:bodyPr>
            <a:normAutofit fontScale="77500" lnSpcReduction="20000"/>
          </a:bodyPr>
          <a:lstStyle/>
          <a:p>
            <a:pPr marL="0" indent="0">
              <a:buNone/>
            </a:pPr>
            <a:r>
              <a:rPr lang="fi-FI" dirty="0"/>
              <a:t>a) </a:t>
            </a:r>
            <a:r>
              <a:rPr lang="fi-FI" b="1" i="1" dirty="0"/>
              <a:t>tunti</a:t>
            </a:r>
            <a:r>
              <a:rPr lang="fi-FI" b="1" dirty="0"/>
              <a:t>-nominit</a:t>
            </a:r>
            <a:r>
              <a:rPr lang="fi-FI" dirty="0"/>
              <a:t> = </a:t>
            </a:r>
            <a:r>
              <a:rPr lang="cs-CZ" dirty="0"/>
              <a:t> </a:t>
            </a:r>
            <a:r>
              <a:rPr lang="cs-CZ" dirty="0" err="1" smtClean="0"/>
              <a:t>yks</a:t>
            </a:r>
            <a:r>
              <a:rPr lang="cs-CZ" dirty="0" smtClean="0"/>
              <a:t>. </a:t>
            </a:r>
            <a:r>
              <a:rPr lang="fi-FI" dirty="0" smtClean="0"/>
              <a:t>NOM</a:t>
            </a:r>
            <a:r>
              <a:rPr lang="fi-FI" dirty="0"/>
              <a:t>, Käänteissanakirjan mukaan </a:t>
            </a:r>
            <a:r>
              <a:rPr lang="fi-FI" dirty="0" smtClean="0"/>
              <a:t>8 </a:t>
            </a:r>
            <a:r>
              <a:rPr lang="fi-FI" dirty="0"/>
              <a:t>559 sanaa, produktiivinen </a:t>
            </a:r>
          </a:p>
          <a:p>
            <a:pPr marL="0" indent="0">
              <a:buNone/>
            </a:pPr>
            <a:r>
              <a:rPr lang="cs-CZ" i="1" dirty="0" smtClean="0"/>
              <a:t>	</a:t>
            </a:r>
            <a:r>
              <a:rPr lang="fi-FI" i="1" dirty="0" smtClean="0"/>
              <a:t>greippi</a:t>
            </a:r>
            <a:r>
              <a:rPr lang="fi-FI" i="1" dirty="0"/>
              <a:t>, lasi, tiimi</a:t>
            </a:r>
          </a:p>
          <a:p>
            <a:pPr marL="0" indent="0">
              <a:buNone/>
            </a:pPr>
            <a:endParaRPr lang="fi-FI" dirty="0"/>
          </a:p>
          <a:p>
            <a:pPr marL="0" indent="0">
              <a:buNone/>
            </a:pPr>
            <a:r>
              <a:rPr lang="fi-FI" dirty="0"/>
              <a:t>b) </a:t>
            </a:r>
            <a:r>
              <a:rPr lang="fi-FI" b="1" i="1" dirty="0" smtClean="0"/>
              <a:t>kivi</a:t>
            </a:r>
            <a:r>
              <a:rPr lang="fi-FI" b="1" dirty="0" smtClean="0"/>
              <a:t>-nominit</a:t>
            </a:r>
            <a:r>
              <a:rPr lang="fi-FI" dirty="0" smtClean="0"/>
              <a:t> </a:t>
            </a:r>
            <a:r>
              <a:rPr lang="fi-FI" dirty="0"/>
              <a:t>= e-vartalo, ei K-vartaloa (148), </a:t>
            </a:r>
            <a:r>
              <a:rPr lang="fi-FI" dirty="0" smtClean="0"/>
              <a:t>epäproduktiivinen</a:t>
            </a:r>
            <a:endParaRPr lang="fi-FI" dirty="0"/>
          </a:p>
          <a:p>
            <a:pPr marL="0" indent="0">
              <a:buNone/>
            </a:pPr>
            <a:r>
              <a:rPr lang="fi-FI" dirty="0"/>
              <a:t>	</a:t>
            </a:r>
            <a:r>
              <a:rPr lang="fi-FI" i="1" dirty="0"/>
              <a:t>mäki, lahti</a:t>
            </a:r>
          </a:p>
          <a:p>
            <a:pPr marL="0" indent="0">
              <a:buNone/>
            </a:pPr>
            <a:endParaRPr lang="fi-FI" dirty="0"/>
          </a:p>
          <a:p>
            <a:pPr marL="0" indent="0">
              <a:buNone/>
            </a:pPr>
            <a:r>
              <a:rPr lang="fi-FI" dirty="0"/>
              <a:t>c) </a:t>
            </a:r>
            <a:r>
              <a:rPr lang="fi-FI" b="1" i="1" dirty="0"/>
              <a:t>kieli</a:t>
            </a:r>
            <a:r>
              <a:rPr lang="fi-FI" b="1" dirty="0"/>
              <a:t>-nominit </a:t>
            </a:r>
            <a:r>
              <a:rPr lang="fi-FI" dirty="0"/>
              <a:t>= e-vartalo </a:t>
            </a:r>
            <a:r>
              <a:rPr lang="cs-CZ" dirty="0" smtClean="0"/>
              <a:t>+</a:t>
            </a:r>
            <a:r>
              <a:rPr lang="fi-FI" dirty="0" smtClean="0"/>
              <a:t> </a:t>
            </a:r>
            <a:r>
              <a:rPr lang="fi-FI" dirty="0"/>
              <a:t>K-vartalo, (76), epäproduktiivinen</a:t>
            </a:r>
          </a:p>
          <a:p>
            <a:pPr marL="0" indent="0">
              <a:buNone/>
            </a:pPr>
            <a:r>
              <a:rPr lang="fi-FI" dirty="0"/>
              <a:t>	</a:t>
            </a:r>
            <a:r>
              <a:rPr lang="fi-FI" i="1" dirty="0"/>
              <a:t>ääni, saari</a:t>
            </a:r>
          </a:p>
          <a:p>
            <a:pPr marL="0" indent="0">
              <a:buNone/>
            </a:pPr>
            <a:endParaRPr lang="fi-FI" dirty="0"/>
          </a:p>
          <a:p>
            <a:pPr marL="0" indent="0">
              <a:buNone/>
            </a:pPr>
            <a:r>
              <a:rPr lang="fi-FI" dirty="0"/>
              <a:t>d) </a:t>
            </a:r>
            <a:r>
              <a:rPr lang="fi-FI" b="1" i="1" dirty="0"/>
              <a:t>vesi</a:t>
            </a:r>
            <a:r>
              <a:rPr lang="fi-FI" b="1" dirty="0"/>
              <a:t>-nominit</a:t>
            </a:r>
            <a:r>
              <a:rPr lang="fi-FI" dirty="0"/>
              <a:t>  = </a:t>
            </a:r>
            <a:r>
              <a:rPr lang="cs-CZ" dirty="0"/>
              <a:t> </a:t>
            </a:r>
            <a:r>
              <a:rPr lang="cs-CZ" dirty="0" err="1" smtClean="0"/>
              <a:t>yks</a:t>
            </a:r>
            <a:r>
              <a:rPr lang="cs-CZ" dirty="0" smtClean="0"/>
              <a:t>. </a:t>
            </a:r>
            <a:r>
              <a:rPr lang="fi-FI" dirty="0" smtClean="0"/>
              <a:t>NOM </a:t>
            </a:r>
            <a:r>
              <a:rPr lang="fi-FI" dirty="0"/>
              <a:t>-</a:t>
            </a:r>
            <a:r>
              <a:rPr lang="fi-FI" i="1" dirty="0"/>
              <a:t>si</a:t>
            </a:r>
            <a:r>
              <a:rPr lang="fi-FI" dirty="0"/>
              <a:t> (-</a:t>
            </a:r>
            <a:r>
              <a:rPr lang="fi-FI" i="1" dirty="0"/>
              <a:t>de</a:t>
            </a:r>
            <a:r>
              <a:rPr lang="fi-FI" dirty="0"/>
              <a:t>/-</a:t>
            </a:r>
            <a:r>
              <a:rPr lang="fi-FI" i="1" dirty="0"/>
              <a:t>te</a:t>
            </a:r>
            <a:r>
              <a:rPr lang="fi-FI" dirty="0"/>
              <a:t>) </a:t>
            </a:r>
            <a:r>
              <a:rPr lang="cs-CZ" dirty="0" smtClean="0"/>
              <a:t>+</a:t>
            </a:r>
            <a:r>
              <a:rPr lang="fi-FI" dirty="0" smtClean="0"/>
              <a:t> </a:t>
            </a:r>
            <a:r>
              <a:rPr lang="fi-FI" dirty="0"/>
              <a:t>K-vartalo, (44</a:t>
            </a:r>
            <a:r>
              <a:rPr lang="fi-FI" dirty="0" smtClean="0"/>
              <a:t>),</a:t>
            </a:r>
            <a:r>
              <a:rPr lang="cs-CZ" dirty="0" smtClean="0"/>
              <a:t> </a:t>
            </a:r>
            <a:r>
              <a:rPr lang="fi-FI" dirty="0" smtClean="0"/>
              <a:t>epäproduktiivinen</a:t>
            </a:r>
            <a:endParaRPr lang="fi-FI" dirty="0"/>
          </a:p>
          <a:p>
            <a:pPr marL="0" indent="0">
              <a:buNone/>
            </a:pPr>
            <a:r>
              <a:rPr lang="fi-FI" dirty="0"/>
              <a:t>	</a:t>
            </a:r>
            <a:r>
              <a:rPr lang="fi-FI" i="1" dirty="0"/>
              <a:t>käsi, hirsi</a:t>
            </a:r>
          </a:p>
          <a:p>
            <a:pPr marL="0" indent="0">
              <a:buNone/>
            </a:pPr>
            <a:endParaRPr lang="fi-FI" dirty="0"/>
          </a:p>
          <a:p>
            <a:pPr marL="0" indent="0">
              <a:buNone/>
            </a:pPr>
            <a:r>
              <a:rPr lang="fi-FI" dirty="0"/>
              <a:t>e)</a:t>
            </a:r>
            <a:r>
              <a:rPr lang="fi-FI" i="1" dirty="0"/>
              <a:t> </a:t>
            </a:r>
            <a:r>
              <a:rPr lang="fi-FI" b="1" i="1" dirty="0"/>
              <a:t>parempi-</a:t>
            </a:r>
            <a:r>
              <a:rPr lang="fi-FI" b="1" dirty="0"/>
              <a:t>tyyppi</a:t>
            </a:r>
            <a:r>
              <a:rPr lang="fi-FI" i="1" dirty="0"/>
              <a:t> </a:t>
            </a:r>
            <a:r>
              <a:rPr lang="fi-FI" dirty="0"/>
              <a:t>(komparatiivit),V-vart.-</a:t>
            </a:r>
            <a:r>
              <a:rPr lang="fi-FI" i="1" dirty="0" smtClean="0"/>
              <a:t>mpA</a:t>
            </a:r>
            <a:r>
              <a:rPr lang="cs-CZ" i="1" dirty="0" smtClean="0"/>
              <a:t>-</a:t>
            </a:r>
            <a:r>
              <a:rPr lang="fi-FI" dirty="0" smtClean="0"/>
              <a:t>/-</a:t>
            </a:r>
            <a:r>
              <a:rPr lang="fi-FI" i="1" dirty="0" smtClean="0"/>
              <a:t>mmA</a:t>
            </a:r>
            <a:r>
              <a:rPr lang="cs-CZ" i="1" dirty="0" smtClean="0"/>
              <a:t>-</a:t>
            </a:r>
            <a:r>
              <a:rPr lang="fi-FI" dirty="0" smtClean="0"/>
              <a:t>, </a:t>
            </a:r>
            <a:r>
              <a:rPr lang="fi-FI" dirty="0" smtClean="0"/>
              <a:t>ei </a:t>
            </a:r>
            <a:r>
              <a:rPr lang="fi-FI" dirty="0"/>
              <a:t>K-vartaloa</a:t>
            </a:r>
          </a:p>
          <a:p>
            <a:pPr marL="0" indent="0">
              <a:buNone/>
            </a:pPr>
            <a:r>
              <a:rPr lang="fi-FI" dirty="0"/>
              <a:t>	</a:t>
            </a:r>
            <a:r>
              <a:rPr lang="fi-FI" i="1" dirty="0"/>
              <a:t>köyhempi, avarampi</a:t>
            </a:r>
          </a:p>
          <a:p>
            <a:endParaRPr lang="cs-CZ" dirty="0"/>
          </a:p>
        </p:txBody>
      </p:sp>
    </p:spTree>
    <p:extLst>
      <p:ext uri="{BB962C8B-B14F-4D97-AF65-F5344CB8AC3E}">
        <p14:creationId xmlns:p14="http://schemas.microsoft.com/office/powerpoint/2010/main" val="339859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74638"/>
            <a:ext cx="8003232" cy="1143000"/>
          </a:xfrm>
        </p:spPr>
        <p:txBody>
          <a:bodyPr>
            <a:normAutofit fontScale="90000"/>
          </a:bodyPr>
          <a:lstStyle/>
          <a:p>
            <a:r>
              <a:rPr lang="fi-FI" dirty="0"/>
              <a:t>3. </a:t>
            </a:r>
            <a:r>
              <a:rPr lang="fi-FI" dirty="0" smtClean="0"/>
              <a:t>NOMINATIIVIN LOPUSSA ON -</a:t>
            </a:r>
            <a:r>
              <a:rPr lang="fi-FI" i="1" dirty="0" smtClean="0"/>
              <a:t>e</a:t>
            </a:r>
            <a:endParaRPr lang="cs-CZ" dirty="0"/>
          </a:p>
        </p:txBody>
      </p:sp>
      <p:sp>
        <p:nvSpPr>
          <p:cNvPr id="3" name="Zástupný symbol pro obsah 2"/>
          <p:cNvSpPr>
            <a:spLocks noGrp="1"/>
          </p:cNvSpPr>
          <p:nvPr>
            <p:ph sz="quarter" idx="1"/>
          </p:nvPr>
        </p:nvSpPr>
        <p:spPr>
          <a:xfrm>
            <a:off x="683568" y="1772816"/>
            <a:ext cx="8003232" cy="4752528"/>
          </a:xfrm>
        </p:spPr>
        <p:txBody>
          <a:bodyPr>
            <a:normAutofit/>
          </a:bodyPr>
          <a:lstStyle/>
          <a:p>
            <a:pPr marL="0" indent="0">
              <a:buNone/>
            </a:pPr>
            <a:r>
              <a:rPr lang="cs-CZ" dirty="0"/>
              <a:t>a) </a:t>
            </a:r>
            <a:r>
              <a:rPr lang="cs-CZ" b="1" i="1" dirty="0" err="1"/>
              <a:t>vene</a:t>
            </a:r>
            <a:r>
              <a:rPr lang="cs-CZ" b="1" dirty="0" err="1"/>
              <a:t>-nominit</a:t>
            </a:r>
            <a:r>
              <a:rPr lang="cs-CZ" b="1" dirty="0"/>
              <a:t> </a:t>
            </a:r>
            <a:r>
              <a:rPr lang="cs-CZ" dirty="0"/>
              <a:t>(0-morfeemi), </a:t>
            </a:r>
            <a:r>
              <a:rPr lang="cs-CZ" dirty="0" err="1" smtClean="0"/>
              <a:t>vokaalivartalossa</a:t>
            </a:r>
            <a:r>
              <a:rPr lang="cs-CZ" dirty="0" smtClean="0"/>
              <a:t> –</a:t>
            </a:r>
            <a:r>
              <a:rPr lang="cs-CZ" i="1" dirty="0" err="1" smtClean="0"/>
              <a:t>ee</a:t>
            </a:r>
            <a:r>
              <a:rPr lang="cs-CZ" i="1" dirty="0" smtClean="0"/>
              <a:t>-</a:t>
            </a:r>
            <a:r>
              <a:rPr lang="cs-CZ" dirty="0" smtClean="0"/>
              <a:t> </a:t>
            </a:r>
            <a:r>
              <a:rPr lang="cs-CZ" dirty="0"/>
              <a:t>(</a:t>
            </a:r>
            <a:r>
              <a:rPr lang="cs-CZ" dirty="0" err="1"/>
              <a:t>vahva</a:t>
            </a:r>
            <a:r>
              <a:rPr lang="cs-CZ" dirty="0"/>
              <a:t> </a:t>
            </a:r>
            <a:r>
              <a:rPr lang="cs-CZ" dirty="0" err="1"/>
              <a:t>aste</a:t>
            </a:r>
            <a:r>
              <a:rPr lang="cs-CZ" dirty="0"/>
              <a:t>), </a:t>
            </a:r>
            <a:r>
              <a:rPr lang="cs-CZ" dirty="0" err="1" smtClean="0"/>
              <a:t>konsonanttivartalossa</a:t>
            </a:r>
            <a:r>
              <a:rPr lang="cs-CZ" dirty="0" smtClean="0"/>
              <a:t> –</a:t>
            </a:r>
            <a:r>
              <a:rPr lang="cs-CZ" i="1" dirty="0" smtClean="0"/>
              <a:t>t- </a:t>
            </a:r>
            <a:r>
              <a:rPr lang="cs-CZ" dirty="0" smtClean="0"/>
              <a:t>(</a:t>
            </a:r>
            <a:r>
              <a:rPr lang="cs-CZ" dirty="0" err="1"/>
              <a:t>heikko</a:t>
            </a:r>
            <a:r>
              <a:rPr lang="cs-CZ" dirty="0"/>
              <a:t> </a:t>
            </a:r>
            <a:r>
              <a:rPr lang="cs-CZ" dirty="0" err="1"/>
              <a:t>aste</a:t>
            </a:r>
            <a:r>
              <a:rPr lang="cs-CZ" dirty="0"/>
              <a:t>), (NS n. </a:t>
            </a:r>
            <a:r>
              <a:rPr lang="cs-CZ" dirty="0" smtClean="0"/>
              <a:t>1 200</a:t>
            </a:r>
            <a:r>
              <a:rPr lang="cs-CZ" dirty="0"/>
              <a:t>), </a:t>
            </a:r>
            <a:r>
              <a:rPr lang="cs-CZ" dirty="0" err="1"/>
              <a:t>produktiivinen</a:t>
            </a:r>
            <a:r>
              <a:rPr lang="cs-CZ" dirty="0"/>
              <a:t> </a:t>
            </a:r>
          </a:p>
          <a:p>
            <a:pPr marL="0" indent="0">
              <a:buNone/>
            </a:pPr>
            <a:r>
              <a:rPr lang="cs-CZ" dirty="0"/>
              <a:t>	</a:t>
            </a:r>
            <a:r>
              <a:rPr lang="cs-CZ" i="1" dirty="0" err="1"/>
              <a:t>herne</a:t>
            </a:r>
            <a:r>
              <a:rPr lang="cs-CZ" i="1" dirty="0"/>
              <a:t>, </a:t>
            </a:r>
            <a:r>
              <a:rPr lang="cs-CZ" i="1" dirty="0" err="1"/>
              <a:t>side</a:t>
            </a:r>
            <a:r>
              <a:rPr lang="cs-CZ" i="1" dirty="0"/>
              <a:t>, </a:t>
            </a:r>
            <a:r>
              <a:rPr lang="cs-CZ" i="1" dirty="0" err="1" smtClean="0"/>
              <a:t>liikenne</a:t>
            </a:r>
            <a:r>
              <a:rPr lang="cs-CZ" i="1" dirty="0" smtClean="0"/>
              <a:t> (</a:t>
            </a:r>
            <a:r>
              <a:rPr lang="cs-CZ" i="1" dirty="0" err="1" smtClean="0"/>
              <a:t>liikentee</a:t>
            </a:r>
            <a:r>
              <a:rPr lang="cs-CZ" i="1" dirty="0" smtClean="0"/>
              <a:t>-, </a:t>
            </a:r>
            <a:r>
              <a:rPr lang="cs-CZ" i="1" dirty="0" err="1" smtClean="0"/>
              <a:t>liikenet</a:t>
            </a:r>
            <a:r>
              <a:rPr lang="cs-CZ" i="1" dirty="0" smtClean="0"/>
              <a:t>-)</a:t>
            </a:r>
            <a:endParaRPr lang="cs-CZ" i="1" dirty="0"/>
          </a:p>
          <a:p>
            <a:pPr marL="0" indent="0">
              <a:buNone/>
            </a:pPr>
            <a:r>
              <a:rPr lang="cs-CZ" dirty="0"/>
              <a:t>	</a:t>
            </a:r>
          </a:p>
          <a:p>
            <a:pPr marL="0" indent="0">
              <a:buNone/>
            </a:pPr>
            <a:r>
              <a:rPr lang="cs-CZ" dirty="0"/>
              <a:t>b) </a:t>
            </a:r>
            <a:r>
              <a:rPr lang="cs-CZ" b="1" i="1" dirty="0" err="1"/>
              <a:t>nalle</a:t>
            </a:r>
            <a:r>
              <a:rPr lang="cs-CZ" b="1" dirty="0" err="1"/>
              <a:t>-nominit</a:t>
            </a:r>
            <a:r>
              <a:rPr lang="cs-CZ" dirty="0"/>
              <a:t> = </a:t>
            </a:r>
            <a:r>
              <a:rPr lang="cs-CZ" dirty="0" err="1" smtClean="0"/>
              <a:t>yks</a:t>
            </a:r>
            <a:r>
              <a:rPr lang="cs-CZ" dirty="0" smtClean="0"/>
              <a:t>. NOM </a:t>
            </a:r>
            <a:r>
              <a:rPr lang="cs-CZ" dirty="0"/>
              <a:t>(-</a:t>
            </a:r>
            <a:r>
              <a:rPr lang="cs-CZ" i="1" dirty="0"/>
              <a:t>e</a:t>
            </a:r>
            <a:r>
              <a:rPr lang="cs-CZ" dirty="0"/>
              <a:t> </a:t>
            </a:r>
            <a:r>
              <a:rPr lang="cs-CZ" dirty="0" err="1"/>
              <a:t>muuttumaton</a:t>
            </a:r>
            <a:r>
              <a:rPr lang="cs-CZ" dirty="0"/>
              <a:t>), (NS - 68), </a:t>
            </a:r>
            <a:r>
              <a:rPr lang="cs-CZ" dirty="0" err="1" smtClean="0"/>
              <a:t>produktivinen</a:t>
            </a:r>
            <a:endParaRPr lang="cs-CZ" dirty="0"/>
          </a:p>
          <a:p>
            <a:pPr marL="0" indent="0">
              <a:buNone/>
            </a:pPr>
            <a:r>
              <a:rPr lang="cs-CZ" dirty="0"/>
              <a:t>        </a:t>
            </a:r>
            <a:r>
              <a:rPr lang="cs-CZ" dirty="0" err="1" smtClean="0"/>
              <a:t>vieraslainoja</a:t>
            </a:r>
            <a:r>
              <a:rPr lang="cs-CZ" dirty="0" smtClean="0"/>
              <a:t>: </a:t>
            </a:r>
            <a:r>
              <a:rPr lang="cs-CZ" i="1" dirty="0"/>
              <a:t>single</a:t>
            </a:r>
            <a:r>
              <a:rPr lang="cs-CZ" dirty="0"/>
              <a:t> (=</a:t>
            </a:r>
            <a:r>
              <a:rPr lang="cs-CZ" dirty="0" err="1"/>
              <a:t>sinkku</a:t>
            </a:r>
            <a:r>
              <a:rPr lang="cs-CZ" dirty="0"/>
              <a:t>), </a:t>
            </a:r>
            <a:r>
              <a:rPr lang="cs-CZ" i="1" dirty="0" err="1"/>
              <a:t>psyyke</a:t>
            </a:r>
            <a:r>
              <a:rPr lang="cs-CZ" dirty="0"/>
              <a:t>, </a:t>
            </a:r>
            <a:r>
              <a:rPr lang="cs-CZ" i="1" dirty="0"/>
              <a:t>joule</a:t>
            </a:r>
            <a:r>
              <a:rPr lang="cs-CZ" dirty="0"/>
              <a:t>,</a:t>
            </a:r>
          </a:p>
          <a:p>
            <a:pPr marL="0" indent="0">
              <a:buNone/>
            </a:pPr>
            <a:r>
              <a:rPr lang="cs-CZ" dirty="0"/>
              <a:t>        </a:t>
            </a:r>
            <a:r>
              <a:rPr lang="cs-CZ" dirty="0" err="1" smtClean="0"/>
              <a:t>vain</a:t>
            </a:r>
            <a:r>
              <a:rPr lang="cs-CZ" dirty="0" smtClean="0"/>
              <a:t> </a:t>
            </a:r>
            <a:r>
              <a:rPr lang="cs-CZ" i="1" dirty="0" err="1"/>
              <a:t>kolme</a:t>
            </a:r>
            <a:r>
              <a:rPr lang="cs-CZ" dirty="0"/>
              <a:t>´ </a:t>
            </a:r>
            <a:r>
              <a:rPr lang="cs-CZ" dirty="0" err="1"/>
              <a:t>ja</a:t>
            </a:r>
            <a:r>
              <a:rPr lang="cs-CZ" dirty="0"/>
              <a:t> </a:t>
            </a:r>
            <a:r>
              <a:rPr lang="cs-CZ" i="1" dirty="0" err="1"/>
              <a:t>itse</a:t>
            </a:r>
            <a:r>
              <a:rPr lang="cs-CZ" dirty="0"/>
              <a:t>´ </a:t>
            </a:r>
            <a:r>
              <a:rPr lang="cs-CZ" dirty="0" err="1"/>
              <a:t>sanoilla</a:t>
            </a:r>
            <a:r>
              <a:rPr lang="cs-CZ" dirty="0"/>
              <a:t> on </a:t>
            </a:r>
            <a:r>
              <a:rPr lang="cs-CZ" dirty="0" err="1" smtClean="0"/>
              <a:t>jäännöslopuke</a:t>
            </a:r>
            <a:endParaRPr lang="cs-CZ" dirty="0"/>
          </a:p>
          <a:p>
            <a:pPr marL="0" indent="0">
              <a:buNone/>
            </a:pPr>
            <a:endParaRPr lang="cs-CZ" dirty="0"/>
          </a:p>
        </p:txBody>
      </p:sp>
    </p:spTree>
    <p:extLst>
      <p:ext uri="{BB962C8B-B14F-4D97-AF65-F5344CB8AC3E}">
        <p14:creationId xmlns:p14="http://schemas.microsoft.com/office/powerpoint/2010/main" val="381961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74638"/>
            <a:ext cx="8856984" cy="922114"/>
          </a:xfrm>
        </p:spPr>
        <p:txBody>
          <a:bodyPr>
            <a:normAutofit fontScale="90000"/>
          </a:bodyPr>
          <a:lstStyle/>
          <a:p>
            <a:r>
              <a:rPr lang="cs-CZ" dirty="0"/>
              <a:t>4. </a:t>
            </a:r>
            <a:r>
              <a:rPr lang="cs-CZ" dirty="0" smtClean="0"/>
              <a:t>YKS. NOM LOPPUU KONSONANTTIIN</a:t>
            </a:r>
            <a:endParaRPr lang="cs-CZ" dirty="0"/>
          </a:p>
        </p:txBody>
      </p:sp>
      <p:sp>
        <p:nvSpPr>
          <p:cNvPr id="3" name="Zástupný symbol pro obsah 2"/>
          <p:cNvSpPr>
            <a:spLocks noGrp="1"/>
          </p:cNvSpPr>
          <p:nvPr>
            <p:ph sz="quarter" idx="1"/>
          </p:nvPr>
        </p:nvSpPr>
        <p:spPr>
          <a:xfrm>
            <a:off x="395536" y="1196752"/>
            <a:ext cx="8291264" cy="5472608"/>
          </a:xfrm>
        </p:spPr>
        <p:txBody>
          <a:bodyPr>
            <a:normAutofit fontScale="77500" lnSpcReduction="20000"/>
          </a:bodyPr>
          <a:lstStyle/>
          <a:p>
            <a:pPr marL="0" indent="0">
              <a:buNone/>
            </a:pPr>
            <a:r>
              <a:rPr lang="cs-CZ" dirty="0" smtClean="0"/>
              <a:t>a) </a:t>
            </a:r>
            <a:r>
              <a:rPr lang="cs-CZ" b="1" i="1" dirty="0" err="1" smtClean="0"/>
              <a:t>ihminen</a:t>
            </a:r>
            <a:r>
              <a:rPr lang="cs-CZ" b="1" dirty="0" err="1" smtClean="0"/>
              <a:t>-nominit</a:t>
            </a:r>
            <a:r>
              <a:rPr lang="cs-CZ" dirty="0" smtClean="0"/>
              <a:t> - </a:t>
            </a:r>
            <a:r>
              <a:rPr lang="cs-CZ" dirty="0"/>
              <a:t>NS: </a:t>
            </a:r>
            <a:r>
              <a:rPr lang="cs-CZ" dirty="0" smtClean="0"/>
              <a:t>7 300</a:t>
            </a:r>
            <a:r>
              <a:rPr lang="cs-CZ" dirty="0"/>
              <a:t>, </a:t>
            </a:r>
            <a:r>
              <a:rPr lang="cs-CZ" dirty="0" err="1" smtClean="0"/>
              <a:t>produktiivinen</a:t>
            </a:r>
            <a:endParaRPr lang="cs-CZ" dirty="0" smtClean="0"/>
          </a:p>
          <a:p>
            <a:pPr marL="0" indent="0">
              <a:buNone/>
            </a:pPr>
            <a:r>
              <a:rPr lang="cs-CZ" dirty="0" err="1" smtClean="0"/>
              <a:t>vokaalivartalossa</a:t>
            </a:r>
            <a:r>
              <a:rPr lang="cs-CZ" dirty="0" smtClean="0"/>
              <a:t> –</a:t>
            </a:r>
            <a:r>
              <a:rPr lang="cs-CZ" i="1" dirty="0" smtClean="0"/>
              <a:t>se-</a:t>
            </a:r>
            <a:r>
              <a:rPr lang="cs-CZ" dirty="0" smtClean="0"/>
              <a:t>, </a:t>
            </a:r>
            <a:r>
              <a:rPr lang="cs-CZ" dirty="0" err="1" smtClean="0"/>
              <a:t>konsonanttivartalossa</a:t>
            </a:r>
            <a:r>
              <a:rPr lang="cs-CZ" dirty="0" smtClean="0"/>
              <a:t> –</a:t>
            </a:r>
            <a:r>
              <a:rPr lang="cs-CZ" i="1" dirty="0" smtClean="0"/>
              <a:t>s-</a:t>
            </a:r>
            <a:endParaRPr lang="cs-CZ" dirty="0" smtClean="0"/>
          </a:p>
          <a:p>
            <a:pPr marL="0" indent="0">
              <a:buNone/>
            </a:pPr>
            <a:r>
              <a:rPr lang="cs-CZ" dirty="0"/>
              <a:t>	</a:t>
            </a:r>
            <a:r>
              <a:rPr lang="cs-CZ" i="1" dirty="0" err="1"/>
              <a:t>nainen</a:t>
            </a:r>
            <a:r>
              <a:rPr lang="cs-CZ" i="1" dirty="0"/>
              <a:t>, </a:t>
            </a:r>
            <a:r>
              <a:rPr lang="cs-CZ" i="1" dirty="0" err="1"/>
              <a:t>sininen</a:t>
            </a:r>
            <a:r>
              <a:rPr lang="cs-CZ" i="1" dirty="0"/>
              <a:t>, </a:t>
            </a:r>
            <a:r>
              <a:rPr lang="cs-CZ" i="1" dirty="0" err="1"/>
              <a:t>suomalainen</a:t>
            </a:r>
            <a:endParaRPr lang="cs-CZ" i="1" dirty="0"/>
          </a:p>
          <a:p>
            <a:pPr marL="0" indent="0">
              <a:buNone/>
            </a:pPr>
            <a:endParaRPr lang="cs-CZ" dirty="0"/>
          </a:p>
          <a:p>
            <a:pPr marL="0" indent="0">
              <a:buNone/>
            </a:pPr>
            <a:r>
              <a:rPr lang="cs-CZ" dirty="0"/>
              <a:t>b) </a:t>
            </a:r>
            <a:r>
              <a:rPr lang="cs-CZ" b="1" i="1" dirty="0" err="1" smtClean="0"/>
              <a:t>ajatus</a:t>
            </a:r>
            <a:r>
              <a:rPr lang="cs-CZ" b="1" dirty="0" err="1" smtClean="0"/>
              <a:t>-nominit</a:t>
            </a:r>
            <a:r>
              <a:rPr lang="cs-CZ" dirty="0" smtClean="0"/>
              <a:t> - </a:t>
            </a:r>
            <a:r>
              <a:rPr lang="cs-CZ" dirty="0"/>
              <a:t>NS: </a:t>
            </a:r>
            <a:r>
              <a:rPr lang="cs-CZ" dirty="0" smtClean="0"/>
              <a:t>4 000</a:t>
            </a:r>
            <a:r>
              <a:rPr lang="cs-CZ" dirty="0"/>
              <a:t>, </a:t>
            </a:r>
            <a:r>
              <a:rPr lang="cs-CZ" dirty="0" err="1"/>
              <a:t>produktiivinen</a:t>
            </a:r>
            <a:r>
              <a:rPr lang="cs-CZ" dirty="0" smtClean="0"/>
              <a:t> </a:t>
            </a:r>
          </a:p>
          <a:p>
            <a:pPr marL="0" indent="0">
              <a:buNone/>
            </a:pPr>
            <a:r>
              <a:rPr lang="cs-CZ" dirty="0" err="1" smtClean="0"/>
              <a:t>vokaalivartalossa</a:t>
            </a:r>
            <a:r>
              <a:rPr lang="cs-CZ" dirty="0" smtClean="0"/>
              <a:t> –</a:t>
            </a:r>
            <a:r>
              <a:rPr lang="cs-CZ" i="1" dirty="0" err="1" smtClean="0"/>
              <a:t>kse</a:t>
            </a:r>
            <a:r>
              <a:rPr lang="cs-CZ" i="1" dirty="0" smtClean="0"/>
              <a:t>-</a:t>
            </a:r>
            <a:r>
              <a:rPr lang="cs-CZ" dirty="0" smtClean="0"/>
              <a:t>, </a:t>
            </a:r>
            <a:r>
              <a:rPr lang="cs-CZ" dirty="0" err="1" smtClean="0"/>
              <a:t>konsonanttivartalo</a:t>
            </a:r>
            <a:r>
              <a:rPr lang="cs-CZ" dirty="0" smtClean="0"/>
              <a:t> </a:t>
            </a:r>
            <a:r>
              <a:rPr lang="cs-CZ" dirty="0"/>
              <a:t>= </a:t>
            </a:r>
            <a:r>
              <a:rPr lang="cs-CZ" dirty="0" err="1" smtClean="0"/>
              <a:t>yksikön</a:t>
            </a:r>
            <a:r>
              <a:rPr lang="cs-CZ" dirty="0" smtClean="0"/>
              <a:t> NOM </a:t>
            </a:r>
            <a:endParaRPr lang="cs-CZ" dirty="0"/>
          </a:p>
          <a:p>
            <a:pPr marL="0" indent="0">
              <a:buNone/>
            </a:pPr>
            <a:r>
              <a:rPr lang="cs-CZ" dirty="0"/>
              <a:t>	</a:t>
            </a:r>
            <a:r>
              <a:rPr lang="cs-CZ" i="1" dirty="0" err="1"/>
              <a:t>ajatus</a:t>
            </a:r>
            <a:r>
              <a:rPr lang="cs-CZ" i="1" dirty="0"/>
              <a:t>, </a:t>
            </a:r>
            <a:r>
              <a:rPr lang="cs-CZ" i="1" dirty="0" err="1"/>
              <a:t>hallitus</a:t>
            </a:r>
            <a:r>
              <a:rPr lang="cs-CZ" i="1" dirty="0"/>
              <a:t>, </a:t>
            </a:r>
            <a:r>
              <a:rPr lang="cs-CZ" i="1" dirty="0" err="1"/>
              <a:t>jänis</a:t>
            </a:r>
            <a:r>
              <a:rPr lang="cs-CZ" i="1" dirty="0"/>
              <a:t>, </a:t>
            </a:r>
            <a:r>
              <a:rPr lang="cs-CZ" i="1" dirty="0" err="1"/>
              <a:t>kolmannes</a:t>
            </a:r>
            <a:endParaRPr lang="cs-CZ" i="1" dirty="0"/>
          </a:p>
          <a:p>
            <a:pPr marL="0" indent="0">
              <a:buNone/>
            </a:pPr>
            <a:r>
              <a:rPr lang="cs-CZ" dirty="0"/>
              <a:t> </a:t>
            </a:r>
          </a:p>
          <a:p>
            <a:pPr marL="0" indent="0">
              <a:buNone/>
            </a:pPr>
            <a:r>
              <a:rPr lang="cs-CZ" dirty="0"/>
              <a:t>c) </a:t>
            </a:r>
            <a:r>
              <a:rPr lang="cs-CZ" b="1" i="1" dirty="0" err="1" smtClean="0"/>
              <a:t>taivas</a:t>
            </a:r>
            <a:r>
              <a:rPr lang="cs-CZ" b="1" dirty="0" err="1" smtClean="0"/>
              <a:t>-nominit</a:t>
            </a:r>
            <a:r>
              <a:rPr lang="cs-CZ" dirty="0"/>
              <a:t> </a:t>
            </a:r>
            <a:r>
              <a:rPr lang="cs-CZ" dirty="0" smtClean="0"/>
              <a:t>- </a:t>
            </a:r>
            <a:r>
              <a:rPr lang="cs-CZ" dirty="0"/>
              <a:t>NS: 750, </a:t>
            </a:r>
            <a:r>
              <a:rPr lang="cs-CZ" dirty="0" err="1" smtClean="0"/>
              <a:t>epäproduktiivinen</a:t>
            </a:r>
            <a:endParaRPr lang="cs-CZ" dirty="0" smtClean="0"/>
          </a:p>
          <a:p>
            <a:pPr marL="0" indent="0">
              <a:buNone/>
            </a:pPr>
            <a:r>
              <a:rPr lang="cs-CZ" dirty="0" err="1" smtClean="0"/>
              <a:t>vokaalivartalossa</a:t>
            </a:r>
            <a:r>
              <a:rPr lang="cs-CZ" dirty="0" smtClean="0"/>
              <a:t> –</a:t>
            </a:r>
            <a:r>
              <a:rPr lang="cs-CZ" i="1" dirty="0" smtClean="0"/>
              <a:t>VV-</a:t>
            </a:r>
            <a:r>
              <a:rPr lang="cs-CZ" dirty="0" smtClean="0"/>
              <a:t>, </a:t>
            </a:r>
            <a:r>
              <a:rPr lang="cs-CZ" dirty="0" err="1" smtClean="0"/>
              <a:t>konsonanttivartalo</a:t>
            </a:r>
            <a:r>
              <a:rPr lang="cs-CZ" dirty="0" smtClean="0"/>
              <a:t> </a:t>
            </a:r>
            <a:r>
              <a:rPr lang="cs-CZ" dirty="0"/>
              <a:t>= </a:t>
            </a:r>
            <a:r>
              <a:rPr lang="cs-CZ" dirty="0" err="1" smtClean="0"/>
              <a:t>yksikön</a:t>
            </a:r>
            <a:r>
              <a:rPr lang="cs-CZ" dirty="0" smtClean="0"/>
              <a:t> NOM</a:t>
            </a:r>
            <a:r>
              <a:rPr lang="cs-CZ" dirty="0"/>
              <a:t>	</a:t>
            </a:r>
            <a:r>
              <a:rPr lang="cs-CZ" i="1" dirty="0" err="1"/>
              <a:t>oppilas</a:t>
            </a:r>
            <a:r>
              <a:rPr lang="cs-CZ" i="1" dirty="0"/>
              <a:t>, </a:t>
            </a:r>
            <a:r>
              <a:rPr lang="cs-CZ" i="1" dirty="0" err="1"/>
              <a:t>valmis</a:t>
            </a:r>
            <a:r>
              <a:rPr lang="cs-CZ" i="1" dirty="0"/>
              <a:t>, </a:t>
            </a:r>
            <a:r>
              <a:rPr lang="cs-CZ" i="1" dirty="0" err="1" smtClean="0"/>
              <a:t>kirves</a:t>
            </a:r>
            <a:r>
              <a:rPr lang="cs-CZ" i="1" dirty="0" smtClean="0"/>
              <a:t>, </a:t>
            </a:r>
            <a:r>
              <a:rPr lang="cs-CZ" i="1" dirty="0" err="1" smtClean="0"/>
              <a:t>seiväs</a:t>
            </a:r>
            <a:endParaRPr lang="cs-CZ" i="1" dirty="0"/>
          </a:p>
          <a:p>
            <a:pPr marL="0" indent="0">
              <a:buNone/>
            </a:pPr>
            <a:endParaRPr lang="cs-CZ" dirty="0"/>
          </a:p>
          <a:p>
            <a:pPr marL="0" indent="0">
              <a:buNone/>
            </a:pPr>
            <a:r>
              <a:rPr lang="cs-CZ" dirty="0"/>
              <a:t>d) </a:t>
            </a:r>
            <a:r>
              <a:rPr lang="cs-CZ" b="1" i="1" dirty="0" err="1"/>
              <a:t>hyvyys</a:t>
            </a:r>
            <a:r>
              <a:rPr lang="cs-CZ" b="1" dirty="0" err="1"/>
              <a:t>-nominit</a:t>
            </a:r>
            <a:r>
              <a:rPr lang="cs-CZ" dirty="0"/>
              <a:t> (</a:t>
            </a:r>
            <a:r>
              <a:rPr lang="cs-CZ" dirty="0" err="1"/>
              <a:t>ominaisuudennimet</a:t>
            </a:r>
            <a:r>
              <a:rPr lang="cs-CZ" dirty="0" smtClean="0"/>
              <a:t>) - </a:t>
            </a:r>
            <a:r>
              <a:rPr lang="cs-CZ" dirty="0"/>
              <a:t>NS: 4000, </a:t>
            </a:r>
            <a:r>
              <a:rPr lang="cs-CZ" dirty="0" err="1"/>
              <a:t>produktiivinen</a:t>
            </a:r>
            <a:endParaRPr lang="cs-CZ" dirty="0" smtClean="0"/>
          </a:p>
          <a:p>
            <a:pPr marL="0" indent="0">
              <a:buNone/>
            </a:pPr>
            <a:r>
              <a:rPr lang="cs-CZ" dirty="0" err="1" smtClean="0"/>
              <a:t>vokaalivartalossa</a:t>
            </a:r>
            <a:r>
              <a:rPr lang="cs-CZ" dirty="0" smtClean="0"/>
              <a:t> –</a:t>
            </a:r>
            <a:r>
              <a:rPr lang="cs-CZ" i="1" dirty="0" smtClean="0"/>
              <a:t>de</a:t>
            </a:r>
            <a:r>
              <a:rPr lang="cs-CZ" dirty="0" smtClean="0"/>
              <a:t>-/-</a:t>
            </a:r>
            <a:r>
              <a:rPr lang="cs-CZ" i="1" dirty="0" err="1" smtClean="0"/>
              <a:t>te</a:t>
            </a:r>
            <a:r>
              <a:rPr lang="cs-CZ" dirty="0" smtClean="0"/>
              <a:t>-, </a:t>
            </a:r>
            <a:r>
              <a:rPr lang="cs-CZ" dirty="0" err="1" smtClean="0"/>
              <a:t>konsonanttivartalossa</a:t>
            </a:r>
            <a:r>
              <a:rPr lang="cs-CZ" dirty="0" smtClean="0"/>
              <a:t> –t- </a:t>
            </a:r>
          </a:p>
          <a:p>
            <a:pPr marL="0" indent="0">
              <a:buNone/>
            </a:pPr>
            <a:r>
              <a:rPr lang="cs-CZ" dirty="0" err="1" smtClean="0"/>
              <a:t>monikon</a:t>
            </a:r>
            <a:r>
              <a:rPr lang="cs-CZ" dirty="0" smtClean="0"/>
              <a:t> </a:t>
            </a:r>
            <a:r>
              <a:rPr lang="cs-CZ" i="1" dirty="0" smtClean="0"/>
              <a:t>i</a:t>
            </a:r>
            <a:r>
              <a:rPr lang="cs-CZ" dirty="0" smtClean="0"/>
              <a:t>:n </a:t>
            </a:r>
            <a:r>
              <a:rPr lang="cs-CZ" dirty="0" err="1"/>
              <a:t>edellä</a:t>
            </a:r>
            <a:r>
              <a:rPr lang="cs-CZ" dirty="0"/>
              <a:t> -</a:t>
            </a:r>
            <a:r>
              <a:rPr lang="cs-CZ" i="1" dirty="0" smtClean="0"/>
              <a:t>ks</a:t>
            </a:r>
            <a:r>
              <a:rPr lang="cs-CZ" dirty="0" smtClean="0"/>
              <a:t>- </a:t>
            </a:r>
            <a:endParaRPr lang="cs-CZ" dirty="0"/>
          </a:p>
          <a:p>
            <a:pPr marL="0" indent="0">
              <a:buNone/>
            </a:pPr>
            <a:r>
              <a:rPr lang="cs-CZ" dirty="0"/>
              <a:t>	</a:t>
            </a:r>
            <a:r>
              <a:rPr lang="cs-CZ" i="1" dirty="0" err="1"/>
              <a:t>rikkaus</a:t>
            </a:r>
            <a:r>
              <a:rPr lang="cs-CZ" i="1" dirty="0"/>
              <a:t>, </a:t>
            </a:r>
            <a:r>
              <a:rPr lang="cs-CZ" i="1" dirty="0" err="1"/>
              <a:t>hyvyys</a:t>
            </a:r>
            <a:r>
              <a:rPr lang="cs-CZ" i="1" dirty="0"/>
              <a:t>, </a:t>
            </a:r>
            <a:r>
              <a:rPr lang="cs-CZ" i="1" dirty="0" err="1"/>
              <a:t>ystävyys</a:t>
            </a:r>
            <a:r>
              <a:rPr lang="cs-CZ" i="1" dirty="0"/>
              <a:t>, </a:t>
            </a:r>
            <a:r>
              <a:rPr lang="cs-CZ" i="1" dirty="0" err="1"/>
              <a:t>lempeys</a:t>
            </a:r>
            <a:endParaRPr lang="cs-CZ" i="1" dirty="0"/>
          </a:p>
          <a:p>
            <a:endParaRPr lang="cs-CZ" dirty="0"/>
          </a:p>
        </p:txBody>
      </p:sp>
    </p:spTree>
    <p:extLst>
      <p:ext uri="{BB962C8B-B14F-4D97-AF65-F5344CB8AC3E}">
        <p14:creationId xmlns:p14="http://schemas.microsoft.com/office/powerpoint/2010/main" val="3738255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274638"/>
            <a:ext cx="8856984" cy="922114"/>
          </a:xfrm>
        </p:spPr>
        <p:txBody>
          <a:bodyPr>
            <a:normAutofit fontScale="90000"/>
          </a:bodyPr>
          <a:lstStyle/>
          <a:p>
            <a:r>
              <a:rPr lang="cs-CZ" dirty="0"/>
              <a:t>4. YKS. NOM LOPPUU KONSONANTTIIN</a:t>
            </a:r>
          </a:p>
        </p:txBody>
      </p:sp>
      <p:sp>
        <p:nvSpPr>
          <p:cNvPr id="3" name="Zástupný symbol pro obsah 2"/>
          <p:cNvSpPr>
            <a:spLocks noGrp="1"/>
          </p:cNvSpPr>
          <p:nvPr>
            <p:ph sz="quarter" idx="1"/>
          </p:nvPr>
        </p:nvSpPr>
        <p:spPr>
          <a:xfrm>
            <a:off x="539552" y="1340768"/>
            <a:ext cx="8280920" cy="5256584"/>
          </a:xfrm>
        </p:spPr>
        <p:txBody>
          <a:bodyPr>
            <a:normAutofit fontScale="85000" lnSpcReduction="10000"/>
          </a:bodyPr>
          <a:lstStyle/>
          <a:p>
            <a:pPr marL="0" indent="0">
              <a:buNone/>
            </a:pPr>
            <a:r>
              <a:rPr lang="cs-CZ" dirty="0"/>
              <a:t>e) </a:t>
            </a:r>
            <a:r>
              <a:rPr lang="cs-CZ" b="1" i="1" dirty="0" err="1"/>
              <a:t>kolmas</a:t>
            </a:r>
            <a:r>
              <a:rPr lang="cs-CZ" b="1" dirty="0" err="1"/>
              <a:t>-tyyppi</a:t>
            </a:r>
            <a:r>
              <a:rPr lang="cs-CZ" dirty="0"/>
              <a:t> (</a:t>
            </a:r>
            <a:r>
              <a:rPr lang="cs-CZ" dirty="0" err="1" smtClean="0"/>
              <a:t>ordinaalit</a:t>
            </a:r>
            <a:r>
              <a:rPr lang="cs-CZ" dirty="0" smtClean="0"/>
              <a:t>)</a:t>
            </a:r>
          </a:p>
          <a:p>
            <a:pPr marL="0" indent="0">
              <a:buNone/>
            </a:pPr>
            <a:r>
              <a:rPr lang="cs-CZ" dirty="0" err="1" smtClean="0"/>
              <a:t>vokaalivartalossa</a:t>
            </a:r>
            <a:r>
              <a:rPr lang="cs-CZ" dirty="0" smtClean="0"/>
              <a:t> </a:t>
            </a:r>
            <a:r>
              <a:rPr lang="cs-CZ" dirty="0" smtClean="0"/>
              <a:t>–</a:t>
            </a:r>
            <a:r>
              <a:rPr lang="cs-CZ" i="1" dirty="0" err="1" smtClean="0"/>
              <a:t>nte</a:t>
            </a:r>
            <a:r>
              <a:rPr lang="cs-CZ" i="1" dirty="0" smtClean="0"/>
              <a:t>-</a:t>
            </a:r>
            <a:r>
              <a:rPr lang="cs-CZ" dirty="0" smtClean="0"/>
              <a:t>/-</a:t>
            </a:r>
            <a:r>
              <a:rPr lang="cs-CZ" i="1" dirty="0" err="1" smtClean="0"/>
              <a:t>nne</a:t>
            </a:r>
            <a:r>
              <a:rPr lang="cs-CZ" i="1" dirty="0" smtClean="0"/>
              <a:t>-</a:t>
            </a:r>
            <a:r>
              <a:rPr lang="cs-CZ" dirty="0" smtClean="0"/>
              <a:t>, </a:t>
            </a:r>
            <a:r>
              <a:rPr lang="cs-CZ" dirty="0" err="1" smtClean="0"/>
              <a:t>konsonanttivartalossa</a:t>
            </a:r>
            <a:r>
              <a:rPr lang="cs-CZ" dirty="0" smtClean="0"/>
              <a:t> –</a:t>
            </a:r>
            <a:r>
              <a:rPr lang="cs-CZ" i="1" dirty="0" smtClean="0"/>
              <a:t>t-</a:t>
            </a:r>
            <a:r>
              <a:rPr lang="cs-CZ" dirty="0" smtClean="0"/>
              <a:t>  </a:t>
            </a:r>
            <a:endParaRPr lang="cs-CZ" dirty="0"/>
          </a:p>
          <a:p>
            <a:pPr marL="0" indent="0">
              <a:buNone/>
            </a:pPr>
            <a:r>
              <a:rPr lang="cs-CZ" dirty="0" err="1" smtClean="0"/>
              <a:t>monikon</a:t>
            </a:r>
            <a:r>
              <a:rPr lang="cs-CZ" dirty="0" smtClean="0"/>
              <a:t> </a:t>
            </a:r>
            <a:r>
              <a:rPr lang="cs-CZ" i="1" dirty="0"/>
              <a:t>i</a:t>
            </a:r>
            <a:r>
              <a:rPr lang="cs-CZ" dirty="0"/>
              <a:t>:n </a:t>
            </a:r>
            <a:r>
              <a:rPr lang="cs-CZ" dirty="0" err="1"/>
              <a:t>edellä</a:t>
            </a:r>
            <a:r>
              <a:rPr lang="cs-CZ" dirty="0"/>
              <a:t> -</a:t>
            </a:r>
            <a:r>
              <a:rPr lang="cs-CZ" i="1" dirty="0" err="1"/>
              <a:t>ns</a:t>
            </a:r>
            <a:r>
              <a:rPr lang="cs-CZ" dirty="0"/>
              <a:t>-</a:t>
            </a:r>
          </a:p>
          <a:p>
            <a:pPr marL="0" indent="0">
              <a:buNone/>
            </a:pPr>
            <a:endParaRPr lang="cs-CZ" dirty="0"/>
          </a:p>
          <a:p>
            <a:pPr marL="0" indent="0">
              <a:buNone/>
            </a:pPr>
            <a:r>
              <a:rPr lang="cs-CZ" dirty="0"/>
              <a:t>f) </a:t>
            </a:r>
            <a:r>
              <a:rPr lang="cs-CZ" b="1" i="1" dirty="0" err="1" smtClean="0"/>
              <a:t>avain</a:t>
            </a:r>
            <a:r>
              <a:rPr lang="cs-CZ" b="1" dirty="0" err="1" smtClean="0"/>
              <a:t>-nominit</a:t>
            </a:r>
            <a:r>
              <a:rPr lang="cs-CZ" dirty="0" smtClean="0"/>
              <a:t> - </a:t>
            </a:r>
            <a:r>
              <a:rPr lang="cs-CZ" dirty="0"/>
              <a:t>NS: </a:t>
            </a:r>
            <a:r>
              <a:rPr lang="cs-CZ" dirty="0" smtClean="0"/>
              <a:t>550, </a:t>
            </a:r>
            <a:r>
              <a:rPr lang="cs-CZ" dirty="0" err="1" smtClean="0"/>
              <a:t>produktiivinen</a:t>
            </a:r>
            <a:endParaRPr lang="cs-CZ" dirty="0" smtClean="0"/>
          </a:p>
          <a:p>
            <a:pPr marL="0" indent="0">
              <a:buNone/>
            </a:pPr>
            <a:r>
              <a:rPr lang="cs-CZ" dirty="0" err="1" smtClean="0"/>
              <a:t>vokaalivartalossa</a:t>
            </a:r>
            <a:r>
              <a:rPr lang="cs-CZ" dirty="0" smtClean="0"/>
              <a:t> –</a:t>
            </a:r>
            <a:r>
              <a:rPr lang="cs-CZ" i="1" dirty="0" err="1" smtClean="0"/>
              <a:t>me</a:t>
            </a:r>
            <a:r>
              <a:rPr lang="cs-CZ" i="1" dirty="0" smtClean="0"/>
              <a:t>-</a:t>
            </a:r>
            <a:r>
              <a:rPr lang="cs-CZ" dirty="0" smtClean="0"/>
              <a:t>, </a:t>
            </a:r>
            <a:r>
              <a:rPr lang="cs-CZ" dirty="0" err="1" smtClean="0"/>
              <a:t>konsonanttivartalo</a:t>
            </a:r>
            <a:r>
              <a:rPr lang="cs-CZ" dirty="0" smtClean="0"/>
              <a:t> </a:t>
            </a:r>
            <a:r>
              <a:rPr lang="cs-CZ" dirty="0"/>
              <a:t>= </a:t>
            </a:r>
            <a:r>
              <a:rPr lang="cs-CZ" dirty="0" err="1" smtClean="0"/>
              <a:t>yksikön</a:t>
            </a:r>
            <a:r>
              <a:rPr lang="cs-CZ" dirty="0" smtClean="0"/>
              <a:t> NOM</a:t>
            </a:r>
            <a:r>
              <a:rPr lang="cs-CZ" dirty="0"/>
              <a:t>	</a:t>
            </a:r>
            <a:endParaRPr lang="cs-CZ" dirty="0" smtClean="0"/>
          </a:p>
          <a:p>
            <a:pPr marL="0" indent="0">
              <a:buNone/>
            </a:pPr>
            <a:r>
              <a:rPr lang="cs-CZ" i="1" dirty="0"/>
              <a:t>	</a:t>
            </a:r>
            <a:r>
              <a:rPr lang="cs-CZ" i="1" dirty="0" err="1" smtClean="0"/>
              <a:t>sydän</a:t>
            </a:r>
            <a:r>
              <a:rPr lang="cs-CZ" i="1" dirty="0"/>
              <a:t>, </a:t>
            </a:r>
            <a:r>
              <a:rPr lang="cs-CZ" i="1" dirty="0" err="1"/>
              <a:t>puhelin</a:t>
            </a:r>
            <a:endParaRPr lang="cs-CZ" i="1" dirty="0"/>
          </a:p>
          <a:p>
            <a:pPr marL="0" indent="0">
              <a:buNone/>
            </a:pPr>
            <a:endParaRPr lang="cs-CZ" i="1" dirty="0"/>
          </a:p>
          <a:p>
            <a:pPr marL="0" indent="0">
              <a:buNone/>
            </a:pPr>
            <a:r>
              <a:rPr lang="cs-CZ" dirty="0"/>
              <a:t>g) </a:t>
            </a:r>
            <a:r>
              <a:rPr lang="cs-CZ" b="1" i="1" dirty="0" err="1"/>
              <a:t>työtön</a:t>
            </a:r>
            <a:r>
              <a:rPr lang="cs-CZ" b="1" dirty="0" err="1"/>
              <a:t>-nominit</a:t>
            </a:r>
            <a:r>
              <a:rPr lang="cs-CZ" dirty="0"/>
              <a:t> (</a:t>
            </a:r>
            <a:r>
              <a:rPr lang="cs-CZ" dirty="0" err="1" smtClean="0"/>
              <a:t>karitiiviadjektiivit</a:t>
            </a:r>
            <a:r>
              <a:rPr lang="cs-CZ" dirty="0" smtClean="0"/>
              <a:t>) - </a:t>
            </a:r>
            <a:r>
              <a:rPr lang="cs-CZ" dirty="0"/>
              <a:t>NS: 2100, </a:t>
            </a:r>
            <a:r>
              <a:rPr lang="cs-CZ" dirty="0" err="1" smtClean="0"/>
              <a:t>produktiivinen</a:t>
            </a:r>
            <a:endParaRPr lang="cs-CZ" dirty="0" smtClean="0"/>
          </a:p>
          <a:p>
            <a:pPr marL="0" indent="0">
              <a:buNone/>
            </a:pPr>
            <a:r>
              <a:rPr lang="cs-CZ" dirty="0" err="1"/>
              <a:t>v</a:t>
            </a:r>
            <a:r>
              <a:rPr lang="cs-CZ" dirty="0" err="1" smtClean="0"/>
              <a:t>okaalivartalossa</a:t>
            </a:r>
            <a:r>
              <a:rPr lang="cs-CZ" dirty="0" smtClean="0"/>
              <a:t> -</a:t>
            </a:r>
            <a:r>
              <a:rPr lang="cs-CZ" i="1" dirty="0" err="1" smtClean="0"/>
              <a:t>ttOmA</a:t>
            </a:r>
            <a:r>
              <a:rPr lang="cs-CZ" dirty="0" smtClean="0"/>
              <a:t>-</a:t>
            </a:r>
            <a:r>
              <a:rPr lang="cs-CZ" dirty="0"/>
              <a:t>, </a:t>
            </a:r>
            <a:r>
              <a:rPr lang="cs-CZ" dirty="0" err="1" smtClean="0"/>
              <a:t>konsonanttivartalo</a:t>
            </a:r>
            <a:r>
              <a:rPr lang="cs-CZ" dirty="0" smtClean="0"/>
              <a:t> =  </a:t>
            </a:r>
            <a:r>
              <a:rPr lang="cs-CZ" dirty="0" err="1" smtClean="0"/>
              <a:t>yksikön</a:t>
            </a:r>
            <a:r>
              <a:rPr lang="cs-CZ" dirty="0" smtClean="0"/>
              <a:t> NOM</a:t>
            </a:r>
          </a:p>
          <a:p>
            <a:pPr marL="0" indent="0">
              <a:buNone/>
            </a:pPr>
            <a:endParaRPr lang="cs-CZ" dirty="0"/>
          </a:p>
          <a:p>
            <a:pPr marL="0" indent="0">
              <a:buNone/>
            </a:pPr>
            <a:r>
              <a:rPr lang="cs-CZ" dirty="0"/>
              <a:t>h) </a:t>
            </a:r>
            <a:r>
              <a:rPr lang="cs-CZ" b="1" i="1" dirty="0" err="1" smtClean="0"/>
              <a:t>suurin</a:t>
            </a:r>
            <a:r>
              <a:rPr lang="cs-CZ" b="1" dirty="0" err="1" smtClean="0"/>
              <a:t>-tyyppi</a:t>
            </a:r>
            <a:r>
              <a:rPr lang="cs-CZ" dirty="0" smtClean="0"/>
              <a:t> </a:t>
            </a:r>
            <a:r>
              <a:rPr lang="cs-CZ" dirty="0"/>
              <a:t>(</a:t>
            </a:r>
            <a:r>
              <a:rPr lang="cs-CZ" dirty="0" err="1" smtClean="0"/>
              <a:t>superlatiivit</a:t>
            </a:r>
            <a:r>
              <a:rPr lang="cs-CZ" dirty="0" smtClean="0"/>
              <a:t>)</a:t>
            </a:r>
          </a:p>
          <a:p>
            <a:pPr marL="0" indent="0">
              <a:buNone/>
            </a:pPr>
            <a:r>
              <a:rPr lang="cs-CZ" dirty="0" err="1" smtClean="0"/>
              <a:t>vokaalivartalossa</a:t>
            </a:r>
            <a:r>
              <a:rPr lang="cs-CZ" dirty="0" smtClean="0"/>
              <a:t> –</a:t>
            </a:r>
            <a:r>
              <a:rPr lang="cs-CZ" i="1" dirty="0" err="1" smtClean="0"/>
              <a:t>impA</a:t>
            </a:r>
            <a:r>
              <a:rPr lang="cs-CZ" i="1" dirty="0" smtClean="0"/>
              <a:t>-</a:t>
            </a:r>
            <a:r>
              <a:rPr lang="cs-CZ" dirty="0" smtClean="0"/>
              <a:t>/-</a:t>
            </a:r>
            <a:r>
              <a:rPr lang="cs-CZ" i="1" dirty="0" err="1" smtClean="0"/>
              <a:t>immA</a:t>
            </a:r>
            <a:r>
              <a:rPr lang="cs-CZ" i="1" dirty="0" smtClean="0"/>
              <a:t>-</a:t>
            </a:r>
            <a:r>
              <a:rPr lang="cs-CZ" dirty="0" smtClean="0"/>
              <a:t>, </a:t>
            </a:r>
            <a:r>
              <a:rPr lang="cs-CZ" dirty="0" err="1" smtClean="0"/>
              <a:t>konsonanttivartalo</a:t>
            </a:r>
            <a:r>
              <a:rPr lang="cs-CZ" dirty="0" smtClean="0"/>
              <a:t> = </a:t>
            </a:r>
            <a:r>
              <a:rPr lang="cs-CZ" dirty="0" err="1" smtClean="0"/>
              <a:t>yksikön</a:t>
            </a:r>
            <a:r>
              <a:rPr lang="cs-CZ" dirty="0" smtClean="0"/>
              <a:t> NOM</a:t>
            </a:r>
            <a:endParaRPr lang="cs-CZ" dirty="0"/>
          </a:p>
          <a:p>
            <a:endParaRPr lang="cs-CZ" dirty="0"/>
          </a:p>
        </p:txBody>
      </p:sp>
    </p:spTree>
    <p:extLst>
      <p:ext uri="{BB962C8B-B14F-4D97-AF65-F5344CB8AC3E}">
        <p14:creationId xmlns:p14="http://schemas.microsoft.com/office/powerpoint/2010/main" val="2863929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5008" y="116632"/>
            <a:ext cx="8928992" cy="936104"/>
          </a:xfrm>
        </p:spPr>
        <p:txBody>
          <a:bodyPr>
            <a:normAutofit fontScale="90000"/>
          </a:bodyPr>
          <a:lstStyle/>
          <a:p>
            <a:r>
              <a:rPr lang="fi-FI" dirty="0"/>
              <a:t>4. YKS. NOM LOPPUU KONSONANTTIIN</a:t>
            </a:r>
            <a:endParaRPr lang="cs-CZ" dirty="0"/>
          </a:p>
        </p:txBody>
      </p:sp>
      <p:sp>
        <p:nvSpPr>
          <p:cNvPr id="3" name="Zástupný symbol pro obsah 2"/>
          <p:cNvSpPr>
            <a:spLocks noGrp="1"/>
          </p:cNvSpPr>
          <p:nvPr>
            <p:ph sz="quarter" idx="1"/>
          </p:nvPr>
        </p:nvSpPr>
        <p:spPr>
          <a:xfrm>
            <a:off x="395536" y="1052736"/>
            <a:ext cx="8568952" cy="5688632"/>
          </a:xfrm>
        </p:spPr>
        <p:txBody>
          <a:bodyPr>
            <a:normAutofit fontScale="70000" lnSpcReduction="20000"/>
          </a:bodyPr>
          <a:lstStyle/>
          <a:p>
            <a:pPr marL="0" indent="0">
              <a:buNone/>
            </a:pPr>
            <a:r>
              <a:rPr lang="cs-CZ" dirty="0" smtClean="0"/>
              <a:t>i) </a:t>
            </a:r>
            <a:r>
              <a:rPr lang="cs-CZ" b="1" i="1" dirty="0" err="1" smtClean="0"/>
              <a:t>askel</a:t>
            </a:r>
            <a:r>
              <a:rPr lang="cs-CZ" b="1" dirty="0" err="1" smtClean="0"/>
              <a:t>-nominit</a:t>
            </a:r>
            <a:r>
              <a:rPr lang="cs-CZ" dirty="0" smtClean="0"/>
              <a:t> - </a:t>
            </a:r>
            <a:r>
              <a:rPr lang="cs-CZ" dirty="0"/>
              <a:t>NS: 200, </a:t>
            </a:r>
            <a:r>
              <a:rPr lang="cs-CZ" dirty="0" err="1"/>
              <a:t>täysin</a:t>
            </a:r>
            <a:r>
              <a:rPr lang="cs-CZ" dirty="0"/>
              <a:t> </a:t>
            </a:r>
            <a:r>
              <a:rPr lang="cs-CZ" dirty="0" err="1"/>
              <a:t>epäproduktiivinen</a:t>
            </a:r>
            <a:r>
              <a:rPr lang="cs-CZ" dirty="0"/>
              <a:t> (</a:t>
            </a:r>
            <a:r>
              <a:rPr lang="cs-CZ" dirty="0" err="1"/>
              <a:t>usein</a:t>
            </a:r>
            <a:r>
              <a:rPr lang="cs-CZ" dirty="0"/>
              <a:t> </a:t>
            </a:r>
            <a:r>
              <a:rPr lang="cs-CZ" dirty="0" err="1"/>
              <a:t>vanhaa</a:t>
            </a:r>
            <a:r>
              <a:rPr lang="cs-CZ" dirty="0"/>
              <a:t> </a:t>
            </a:r>
            <a:r>
              <a:rPr lang="cs-CZ" dirty="0" err="1"/>
              <a:t>sanastoa</a:t>
            </a:r>
            <a:r>
              <a:rPr lang="cs-CZ" dirty="0" smtClean="0"/>
              <a:t>)</a:t>
            </a:r>
          </a:p>
          <a:p>
            <a:pPr marL="0" indent="0">
              <a:buNone/>
            </a:pPr>
            <a:r>
              <a:rPr lang="cs-CZ" dirty="0" err="1"/>
              <a:t>v</a:t>
            </a:r>
            <a:r>
              <a:rPr lang="cs-CZ" dirty="0" err="1" smtClean="0"/>
              <a:t>okaalivartalossa</a:t>
            </a:r>
            <a:r>
              <a:rPr lang="cs-CZ" dirty="0" smtClean="0"/>
              <a:t> –</a:t>
            </a:r>
            <a:r>
              <a:rPr lang="cs-CZ" i="1" dirty="0" smtClean="0"/>
              <a:t>e-</a:t>
            </a:r>
            <a:r>
              <a:rPr lang="cs-CZ" dirty="0" smtClean="0"/>
              <a:t>, </a:t>
            </a:r>
            <a:r>
              <a:rPr lang="cs-CZ" dirty="0" err="1" smtClean="0"/>
              <a:t>konsonanttivartalo</a:t>
            </a:r>
            <a:r>
              <a:rPr lang="cs-CZ" dirty="0" smtClean="0"/>
              <a:t> = </a:t>
            </a:r>
            <a:r>
              <a:rPr lang="cs-CZ" dirty="0" err="1" smtClean="0"/>
              <a:t>yksikön</a:t>
            </a:r>
            <a:r>
              <a:rPr lang="cs-CZ" dirty="0" smtClean="0"/>
              <a:t> NOM (-</a:t>
            </a:r>
            <a:r>
              <a:rPr lang="cs-CZ" i="1" dirty="0"/>
              <a:t>el</a:t>
            </a:r>
            <a:r>
              <a:rPr lang="cs-CZ" dirty="0"/>
              <a:t>,-</a:t>
            </a:r>
            <a:r>
              <a:rPr lang="cs-CZ" i="1" dirty="0" err="1"/>
              <a:t>er</a:t>
            </a:r>
            <a:r>
              <a:rPr lang="cs-CZ" dirty="0"/>
              <a:t>,-</a:t>
            </a:r>
            <a:r>
              <a:rPr lang="cs-CZ" i="1" dirty="0"/>
              <a:t>en</a:t>
            </a:r>
            <a:r>
              <a:rPr lang="cs-CZ" dirty="0" smtClean="0"/>
              <a:t>)</a:t>
            </a:r>
            <a:endParaRPr lang="cs-CZ" dirty="0"/>
          </a:p>
          <a:p>
            <a:pPr marL="274320" lvl="1" indent="0">
              <a:buNone/>
            </a:pPr>
            <a:r>
              <a:rPr lang="cs-CZ" i="1" dirty="0" err="1" smtClean="0"/>
              <a:t>sävel</a:t>
            </a:r>
            <a:r>
              <a:rPr lang="cs-CZ" i="1" dirty="0"/>
              <a:t>: </a:t>
            </a:r>
            <a:r>
              <a:rPr lang="cs-CZ" i="1" dirty="0" err="1"/>
              <a:t>sävele</a:t>
            </a:r>
            <a:r>
              <a:rPr lang="cs-CZ" i="1" dirty="0"/>
              <a:t>-n : </a:t>
            </a:r>
            <a:r>
              <a:rPr lang="cs-CZ" i="1" dirty="0" err="1"/>
              <a:t>sävel-tä</a:t>
            </a:r>
            <a:r>
              <a:rPr lang="cs-CZ" i="1" dirty="0"/>
              <a:t> </a:t>
            </a:r>
          </a:p>
          <a:p>
            <a:pPr marL="274320" lvl="1" indent="0">
              <a:buNone/>
            </a:pPr>
            <a:r>
              <a:rPr lang="cs-CZ" i="1" dirty="0" err="1"/>
              <a:t>kämmen</a:t>
            </a:r>
            <a:r>
              <a:rPr lang="cs-CZ" i="1" dirty="0"/>
              <a:t>: </a:t>
            </a:r>
            <a:r>
              <a:rPr lang="cs-CZ" i="1" dirty="0" err="1"/>
              <a:t>kämmene</a:t>
            </a:r>
            <a:r>
              <a:rPr lang="cs-CZ" i="1" dirty="0"/>
              <a:t>-n : </a:t>
            </a:r>
            <a:r>
              <a:rPr lang="cs-CZ" i="1" dirty="0" err="1"/>
              <a:t>kämmne-tä</a:t>
            </a:r>
            <a:endParaRPr lang="cs-CZ" i="1" dirty="0"/>
          </a:p>
          <a:p>
            <a:pPr marL="274320" lvl="1" indent="0">
              <a:buNone/>
            </a:pPr>
            <a:r>
              <a:rPr lang="cs-CZ" i="1" dirty="0" err="1" smtClean="0"/>
              <a:t>manner</a:t>
            </a:r>
            <a:r>
              <a:rPr lang="cs-CZ" i="1" dirty="0"/>
              <a:t>: </a:t>
            </a:r>
            <a:r>
              <a:rPr lang="cs-CZ" i="1" dirty="0" err="1"/>
              <a:t>mantere</a:t>
            </a:r>
            <a:r>
              <a:rPr lang="cs-CZ" i="1" dirty="0"/>
              <a:t>-n : </a:t>
            </a:r>
            <a:r>
              <a:rPr lang="cs-CZ" i="1" dirty="0" err="1"/>
              <a:t>manner</a:t>
            </a:r>
            <a:r>
              <a:rPr lang="cs-CZ" i="1" dirty="0"/>
              <a:t>-ta</a:t>
            </a:r>
          </a:p>
          <a:p>
            <a:pPr marL="0" indent="0">
              <a:buNone/>
            </a:pPr>
            <a:endParaRPr lang="cs-CZ" dirty="0"/>
          </a:p>
          <a:p>
            <a:pPr marL="0" indent="0">
              <a:buNone/>
            </a:pPr>
            <a:r>
              <a:rPr lang="cs-CZ" dirty="0"/>
              <a:t>j) </a:t>
            </a:r>
            <a:r>
              <a:rPr lang="cs-CZ" b="1" i="1" dirty="0"/>
              <a:t>Ut</a:t>
            </a:r>
            <a:r>
              <a:rPr lang="cs-CZ" b="1" dirty="0"/>
              <a:t>-</a:t>
            </a:r>
            <a:r>
              <a:rPr lang="cs-CZ" b="1" dirty="0" err="1"/>
              <a:t>nominit</a:t>
            </a:r>
            <a:endParaRPr lang="cs-CZ" b="1" dirty="0"/>
          </a:p>
          <a:p>
            <a:pPr marL="0" indent="0">
              <a:buNone/>
            </a:pPr>
            <a:r>
              <a:rPr lang="cs-CZ" dirty="0"/>
              <a:t>   1) </a:t>
            </a:r>
            <a:r>
              <a:rPr lang="cs-CZ" b="1" dirty="0" smtClean="0"/>
              <a:t>NUT-</a:t>
            </a:r>
            <a:r>
              <a:rPr lang="cs-CZ" b="1" dirty="0" err="1" smtClean="0"/>
              <a:t>partisiipit</a:t>
            </a:r>
            <a:endParaRPr lang="cs-CZ" b="1" dirty="0" smtClean="0"/>
          </a:p>
          <a:p>
            <a:pPr marL="0" indent="0">
              <a:buNone/>
            </a:pPr>
            <a:r>
              <a:rPr lang="cs-CZ" dirty="0"/>
              <a:t> </a:t>
            </a:r>
            <a:r>
              <a:rPr lang="cs-CZ" dirty="0" smtClean="0"/>
              <a:t>  </a:t>
            </a:r>
            <a:r>
              <a:rPr lang="cs-CZ" dirty="0" err="1" smtClean="0"/>
              <a:t>yksikön</a:t>
            </a:r>
            <a:r>
              <a:rPr lang="cs-CZ" dirty="0" smtClean="0"/>
              <a:t> NOM -</a:t>
            </a:r>
            <a:r>
              <a:rPr lang="cs-CZ" i="1" dirty="0" err="1" smtClean="0"/>
              <a:t>nUt</a:t>
            </a:r>
            <a:r>
              <a:rPr lang="cs-CZ" dirty="0"/>
              <a:t>, </a:t>
            </a:r>
            <a:r>
              <a:rPr lang="cs-CZ" dirty="0" err="1" smtClean="0"/>
              <a:t>vokaalivartalossa</a:t>
            </a:r>
            <a:r>
              <a:rPr lang="cs-CZ" dirty="0" smtClean="0"/>
              <a:t> –</a:t>
            </a:r>
            <a:r>
              <a:rPr lang="cs-CZ" i="1" dirty="0" err="1" smtClean="0"/>
              <a:t>nee</a:t>
            </a:r>
            <a:r>
              <a:rPr lang="cs-CZ" i="1" dirty="0" smtClean="0"/>
              <a:t>-</a:t>
            </a:r>
            <a:r>
              <a:rPr lang="cs-CZ" dirty="0" smtClean="0"/>
              <a:t>, </a:t>
            </a:r>
            <a:r>
              <a:rPr lang="cs-CZ" dirty="0" err="1" smtClean="0"/>
              <a:t>konsonanttivartalo</a:t>
            </a:r>
            <a:r>
              <a:rPr lang="cs-CZ" dirty="0" smtClean="0"/>
              <a:t> = </a:t>
            </a:r>
            <a:r>
              <a:rPr lang="cs-CZ" dirty="0" err="1" smtClean="0"/>
              <a:t>yksikön</a:t>
            </a:r>
            <a:r>
              <a:rPr lang="cs-CZ" dirty="0" smtClean="0"/>
              <a:t> NOM</a:t>
            </a:r>
            <a:endParaRPr lang="cs-CZ" dirty="0"/>
          </a:p>
          <a:p>
            <a:pPr marL="0" indent="0">
              <a:buNone/>
            </a:pPr>
            <a:r>
              <a:rPr lang="cs-CZ" dirty="0"/>
              <a:t>	</a:t>
            </a:r>
            <a:r>
              <a:rPr lang="cs-CZ" i="1" dirty="0" err="1"/>
              <a:t>sanonut</a:t>
            </a:r>
            <a:r>
              <a:rPr lang="cs-CZ" i="1" dirty="0"/>
              <a:t> : </a:t>
            </a:r>
            <a:r>
              <a:rPr lang="cs-CZ" i="1" dirty="0" err="1"/>
              <a:t>sanonee</a:t>
            </a:r>
            <a:r>
              <a:rPr lang="cs-CZ" i="1" dirty="0"/>
              <a:t>-t : </a:t>
            </a:r>
            <a:r>
              <a:rPr lang="cs-CZ" i="1" dirty="0" err="1" smtClean="0"/>
              <a:t>sanonut</a:t>
            </a:r>
            <a:r>
              <a:rPr lang="cs-CZ" i="1" dirty="0" smtClean="0"/>
              <a:t>-ta</a:t>
            </a:r>
            <a:endParaRPr lang="cs-CZ" i="1" dirty="0"/>
          </a:p>
          <a:p>
            <a:pPr marL="0" indent="0">
              <a:buNone/>
            </a:pPr>
            <a:r>
              <a:rPr lang="cs-CZ" dirty="0"/>
              <a:t>   2) </a:t>
            </a:r>
            <a:r>
              <a:rPr lang="cs-CZ" b="1" dirty="0" err="1"/>
              <a:t>muut</a:t>
            </a:r>
            <a:r>
              <a:rPr lang="cs-CZ" dirty="0"/>
              <a:t> </a:t>
            </a:r>
            <a:r>
              <a:rPr lang="cs-CZ" dirty="0" err="1" smtClean="0"/>
              <a:t>nominit</a:t>
            </a:r>
            <a:r>
              <a:rPr lang="cs-CZ" dirty="0"/>
              <a:t> </a:t>
            </a:r>
            <a:r>
              <a:rPr lang="cs-CZ" dirty="0" smtClean="0"/>
              <a:t>- </a:t>
            </a:r>
            <a:r>
              <a:rPr lang="cs-CZ" dirty="0"/>
              <a:t>NS: 43, </a:t>
            </a:r>
            <a:r>
              <a:rPr lang="cs-CZ" dirty="0" err="1"/>
              <a:t>epäproduktiivinen</a:t>
            </a:r>
            <a:endParaRPr lang="cs-CZ" dirty="0" smtClean="0"/>
          </a:p>
          <a:p>
            <a:pPr marL="0" indent="0">
              <a:buNone/>
            </a:pPr>
            <a:r>
              <a:rPr lang="cs-CZ" dirty="0" err="1" smtClean="0"/>
              <a:t>vokaalivartalossa</a:t>
            </a:r>
            <a:r>
              <a:rPr lang="cs-CZ" dirty="0" smtClean="0"/>
              <a:t> –</a:t>
            </a:r>
            <a:r>
              <a:rPr lang="cs-CZ" i="1" dirty="0" err="1" smtClean="0"/>
              <a:t>Ue</a:t>
            </a:r>
            <a:r>
              <a:rPr lang="cs-CZ" i="1" dirty="0" smtClean="0"/>
              <a:t>-</a:t>
            </a:r>
            <a:r>
              <a:rPr lang="cs-CZ" dirty="0" smtClean="0"/>
              <a:t>, </a:t>
            </a:r>
            <a:r>
              <a:rPr lang="cs-CZ" dirty="0" err="1" smtClean="0"/>
              <a:t>konsonanttivartalo</a:t>
            </a:r>
            <a:r>
              <a:rPr lang="cs-CZ" dirty="0" smtClean="0"/>
              <a:t> </a:t>
            </a:r>
            <a:r>
              <a:rPr lang="cs-CZ" dirty="0"/>
              <a:t>= </a:t>
            </a:r>
            <a:r>
              <a:rPr lang="cs-CZ" dirty="0" err="1" smtClean="0"/>
              <a:t>yksikön</a:t>
            </a:r>
            <a:r>
              <a:rPr lang="cs-CZ" dirty="0" smtClean="0"/>
              <a:t> NOM</a:t>
            </a:r>
            <a:endParaRPr lang="cs-CZ" dirty="0"/>
          </a:p>
          <a:p>
            <a:pPr marL="274320" lvl="1" indent="0">
              <a:buNone/>
            </a:pPr>
            <a:r>
              <a:rPr lang="cs-CZ" i="1" dirty="0" smtClean="0"/>
              <a:t>	</a:t>
            </a:r>
            <a:r>
              <a:rPr lang="cs-CZ" i="1" dirty="0" err="1" smtClean="0"/>
              <a:t>olut</a:t>
            </a:r>
            <a:r>
              <a:rPr lang="cs-CZ" i="1" dirty="0" smtClean="0"/>
              <a:t> </a:t>
            </a:r>
            <a:r>
              <a:rPr lang="cs-CZ" i="1" dirty="0"/>
              <a:t>: </a:t>
            </a:r>
            <a:r>
              <a:rPr lang="cs-CZ" i="1" dirty="0" err="1"/>
              <a:t>olue</a:t>
            </a:r>
            <a:r>
              <a:rPr lang="cs-CZ" i="1" dirty="0"/>
              <a:t>-n : </a:t>
            </a:r>
            <a:r>
              <a:rPr lang="cs-CZ" i="1" dirty="0" err="1"/>
              <a:t>olut</a:t>
            </a:r>
            <a:r>
              <a:rPr lang="cs-CZ" i="1" dirty="0"/>
              <a:t>-ta</a:t>
            </a:r>
          </a:p>
          <a:p>
            <a:pPr marL="274320" lvl="1" indent="0">
              <a:buNone/>
            </a:pPr>
            <a:r>
              <a:rPr lang="cs-CZ" i="1" dirty="0" smtClean="0"/>
              <a:t>	</a:t>
            </a:r>
            <a:r>
              <a:rPr lang="cs-CZ" i="1" dirty="0" err="1" smtClean="0"/>
              <a:t>kevyt</a:t>
            </a:r>
            <a:r>
              <a:rPr lang="cs-CZ" i="1" dirty="0" smtClean="0"/>
              <a:t> </a:t>
            </a:r>
            <a:r>
              <a:rPr lang="cs-CZ" i="1" dirty="0"/>
              <a:t>: </a:t>
            </a:r>
            <a:r>
              <a:rPr lang="cs-CZ" i="1" dirty="0" err="1"/>
              <a:t>kevye</a:t>
            </a:r>
            <a:r>
              <a:rPr lang="cs-CZ" i="1" dirty="0"/>
              <a:t>-n : </a:t>
            </a:r>
            <a:r>
              <a:rPr lang="cs-CZ" i="1" dirty="0" err="1"/>
              <a:t>kevyt-tä</a:t>
            </a:r>
            <a:endParaRPr lang="cs-CZ" i="1" dirty="0"/>
          </a:p>
          <a:p>
            <a:pPr marL="0" indent="0">
              <a:buNone/>
            </a:pPr>
            <a:endParaRPr lang="cs-CZ" dirty="0"/>
          </a:p>
          <a:p>
            <a:pPr marL="0" indent="0">
              <a:buNone/>
            </a:pPr>
            <a:r>
              <a:rPr lang="cs-CZ" dirty="0"/>
              <a:t>k) </a:t>
            </a:r>
            <a:r>
              <a:rPr lang="cs-CZ" b="1" i="1" dirty="0" err="1"/>
              <a:t>mies</a:t>
            </a:r>
            <a:r>
              <a:rPr lang="cs-CZ" dirty="0"/>
              <a:t> </a:t>
            </a:r>
            <a:r>
              <a:rPr lang="cs-CZ" dirty="0" err="1"/>
              <a:t>ja</a:t>
            </a:r>
            <a:r>
              <a:rPr lang="cs-CZ" dirty="0"/>
              <a:t> </a:t>
            </a:r>
            <a:r>
              <a:rPr lang="cs-CZ" b="1" i="1" dirty="0" err="1"/>
              <a:t>kevät</a:t>
            </a:r>
            <a:endParaRPr lang="cs-CZ" b="1" i="1" dirty="0"/>
          </a:p>
          <a:p>
            <a:pPr marL="274320" lvl="1" indent="0">
              <a:buNone/>
            </a:pPr>
            <a:r>
              <a:rPr lang="cs-CZ" dirty="0"/>
              <a:t>   </a:t>
            </a:r>
            <a:r>
              <a:rPr lang="cs-CZ" i="1" dirty="0" err="1"/>
              <a:t>mies</a:t>
            </a:r>
            <a:r>
              <a:rPr lang="cs-CZ" i="1" dirty="0"/>
              <a:t>  : </a:t>
            </a:r>
            <a:r>
              <a:rPr lang="cs-CZ" i="1" dirty="0" err="1"/>
              <a:t>miehe</a:t>
            </a:r>
            <a:r>
              <a:rPr lang="cs-CZ" i="1" dirty="0"/>
              <a:t>-n : </a:t>
            </a:r>
            <a:r>
              <a:rPr lang="cs-CZ" i="1" dirty="0" err="1"/>
              <a:t>mies-tä</a:t>
            </a:r>
            <a:endParaRPr lang="cs-CZ" i="1" dirty="0"/>
          </a:p>
          <a:p>
            <a:pPr marL="274320" lvl="1" indent="0">
              <a:buNone/>
            </a:pPr>
            <a:r>
              <a:rPr lang="cs-CZ" i="1" dirty="0"/>
              <a:t>   </a:t>
            </a:r>
            <a:r>
              <a:rPr lang="cs-CZ" i="1" dirty="0" err="1"/>
              <a:t>kevät</a:t>
            </a:r>
            <a:r>
              <a:rPr lang="cs-CZ" i="1" dirty="0"/>
              <a:t> : </a:t>
            </a:r>
            <a:r>
              <a:rPr lang="cs-CZ" i="1" dirty="0" err="1"/>
              <a:t>kevää</a:t>
            </a:r>
            <a:r>
              <a:rPr lang="cs-CZ" i="1" dirty="0"/>
              <a:t>-n : </a:t>
            </a:r>
            <a:r>
              <a:rPr lang="cs-CZ" i="1" dirty="0" err="1"/>
              <a:t>kevät-tä</a:t>
            </a:r>
            <a:endParaRPr lang="cs-CZ" i="1" dirty="0"/>
          </a:p>
          <a:p>
            <a:pPr marL="274320" lvl="1" indent="0">
              <a:buNone/>
            </a:pPr>
            <a:endParaRPr lang="cs-CZ" dirty="0"/>
          </a:p>
          <a:p>
            <a:pPr marL="0" indent="0">
              <a:buNone/>
            </a:pPr>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5479818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811</TotalTime>
  <Words>897</Words>
  <Application>Microsoft Office PowerPoint</Application>
  <PresentationFormat>Předvádění na obrazovce (4:3)</PresentationFormat>
  <Paragraphs>190</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Jmění</vt:lpstr>
      <vt:lpstr>MORFOLOGIA</vt:lpstr>
      <vt:lpstr>NOMINI- JA VERBITYYPIT</vt:lpstr>
      <vt:lpstr>NOMINITYYPIT</vt:lpstr>
      <vt:lpstr>1. NOMINATIIVIN LOPUSSA ON  -O, -U TAI -A</vt:lpstr>
      <vt:lpstr>2. NOMINATIIVIN LOPUSSA ON -i</vt:lpstr>
      <vt:lpstr>3. NOMINATIIVIN LOPUSSA ON -e</vt:lpstr>
      <vt:lpstr>4. YKS. NOM LOPPUU KONSONANTTIIN</vt:lpstr>
      <vt:lpstr>4. YKS. NOM LOPPUU KONSONANTTIIN</vt:lpstr>
      <vt:lpstr>4. YKS. NOM LOPPUU KONSONANTTIIN</vt:lpstr>
      <vt:lpstr>VERBITYYPIT</vt:lpstr>
      <vt:lpstr>VERBITYYPPI 1</vt:lpstr>
      <vt:lpstr>VERBITYYPPI 2</vt:lpstr>
      <vt:lpstr>VERBITYYPPI 3</vt:lpstr>
      <vt:lpstr>POIKKEUKSET</vt:lpstr>
      <vt:lpstr>VERBITYYPPI 4</vt:lpstr>
      <vt:lpstr>VERBITYYPPI 4A </vt:lpstr>
      <vt:lpstr>VERBITYYPPI 4B</vt:lpstr>
      <vt:lpstr>VERBITYYPPI 4C</vt:lpstr>
      <vt:lpstr>HARJOITUS 1</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MORFOLOGIA</dc:title>
  <dc:creator>HP</dc:creator>
  <cp:lastModifiedBy>HP</cp:lastModifiedBy>
  <cp:revision>16</cp:revision>
  <dcterms:created xsi:type="dcterms:W3CDTF">2020-11-15T10:51:30Z</dcterms:created>
  <dcterms:modified xsi:type="dcterms:W3CDTF">2020-11-18T19:20:12Z</dcterms:modified>
</cp:coreProperties>
</file>