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2" r:id="rId9"/>
    <p:sldId id="263" r:id="rId10"/>
    <p:sldId id="264" r:id="rId11"/>
    <p:sldId id="266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December 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7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75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December 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December 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10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C7428-9492-4177-9C42-5F7EE8CF2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412" y="549275"/>
            <a:ext cx="5437185" cy="199785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3700" b="1" dirty="0"/>
              <a:t>Alexandr Veliký jako ideální panovník (</a:t>
            </a:r>
            <a:r>
              <a:rPr lang="cs-CZ" sz="3700" b="1" i="1" dirty="0"/>
              <a:t>Alexandreis</a:t>
            </a:r>
            <a:r>
              <a:rPr lang="cs-CZ" sz="3700" b="1" dirty="0"/>
              <a:t>, </a:t>
            </a:r>
            <a:r>
              <a:rPr lang="cs-CZ" sz="3700" b="1" i="1" dirty="0"/>
              <a:t>Dopis Alexandra Slovanům</a:t>
            </a:r>
            <a:r>
              <a:rPr lang="cs-CZ" sz="3700" b="1" dirty="0"/>
              <a:t>)</a:t>
            </a:r>
            <a:r>
              <a:rPr lang="en-US" sz="3700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D68788-83BA-480F-978E-B22898E5A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1"/>
          <a:stretch/>
        </p:blipFill>
        <p:spPr>
          <a:xfrm>
            <a:off x="1145494" y="549275"/>
            <a:ext cx="3907880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96707B3-E956-4E4C-AB88-41C63DFF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410" y="2677306"/>
            <a:ext cx="5437187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Alexandr Veliký ve středověkých Čechách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P. Cermanová – J. Svátek – V. Žůrek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PVP na FF UK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DB327-2E3E-4691-9942-95FEBB4F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Alexandra Velikého Slovanům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25D469-20D8-4127-BBBA-D5AA2B00DA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 err="1"/>
              <a:t>Dictamen</a:t>
            </a:r>
            <a:r>
              <a:rPr lang="cs-CZ" dirty="0"/>
              <a:t> pravděpodobně sepsané ve 14. století v prostředí spojeném s klášterem na Slovanech</a:t>
            </a:r>
          </a:p>
          <a:p>
            <a:r>
              <a:rPr lang="cs-CZ" dirty="0"/>
              <a:t>Populární později v mnoha zemích, tzv. česká větev má 3 rukopisy (dva z nich z 1. poloviny 15. století a český překlad zařazený do Hájkovy kroniky (1541)</a:t>
            </a:r>
          </a:p>
          <a:p>
            <a:r>
              <a:rPr lang="cs-CZ" dirty="0"/>
              <a:t>Zde opsán v souboru kázání (Brno, MZK, </a:t>
            </a:r>
            <a:r>
              <a:rPr lang="cs-CZ" dirty="0" err="1"/>
              <a:t>Mk</a:t>
            </a:r>
            <a:r>
              <a:rPr lang="cs-CZ" dirty="0"/>
              <a:t> 84)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548C75C-EC43-428F-8B8E-D47EAF8D47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3"/>
          <a:stretch/>
        </p:blipFill>
        <p:spPr>
          <a:xfrm>
            <a:off x="6516652" y="1449618"/>
            <a:ext cx="5479735" cy="4859107"/>
          </a:xfrm>
        </p:spPr>
      </p:pic>
    </p:spTree>
    <p:extLst>
      <p:ext uri="{BB962C8B-B14F-4D97-AF65-F5344CB8AC3E}">
        <p14:creationId xmlns:p14="http://schemas.microsoft.com/office/powerpoint/2010/main" val="413193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E048-2C31-489B-B6F8-0CEB6C0D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Zápisu Slovanům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B6869-C248-4289-8AA9-B790560C3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Co znamená „osvícenému pokolení slovanskému a jazyku jejich“ (</a:t>
            </a:r>
            <a:r>
              <a:rPr lang="cs-CZ" i="1" dirty="0" err="1"/>
              <a:t>Ilustri</a:t>
            </a:r>
            <a:r>
              <a:rPr lang="cs-CZ" i="1" dirty="0"/>
              <a:t> </a:t>
            </a:r>
            <a:r>
              <a:rPr lang="cs-CZ" i="1" dirty="0" err="1"/>
              <a:t>prosapie</a:t>
            </a:r>
            <a:r>
              <a:rPr lang="cs-CZ" i="1" dirty="0"/>
              <a:t> </a:t>
            </a:r>
            <a:r>
              <a:rPr lang="cs-CZ" i="1" dirty="0" err="1"/>
              <a:t>Sclauorum</a:t>
            </a:r>
            <a:r>
              <a:rPr lang="cs-CZ" i="1" dirty="0"/>
              <a:t> et </a:t>
            </a:r>
            <a:r>
              <a:rPr lang="cs-CZ" i="1" dirty="0" err="1"/>
              <a:t>lingue</a:t>
            </a:r>
            <a:r>
              <a:rPr lang="cs-CZ" i="1" dirty="0"/>
              <a:t> </a:t>
            </a:r>
            <a:r>
              <a:rPr lang="cs-CZ" i="1" dirty="0" err="1"/>
              <a:t>eorum</a:t>
            </a:r>
            <a:r>
              <a:rPr lang="cs-CZ" dirty="0"/>
              <a:t>)?</a:t>
            </a:r>
          </a:p>
          <a:p>
            <a:r>
              <a:rPr lang="cs-CZ" dirty="0"/>
              <a:t>Jak se sám Alexandr tituluje?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3B568C5-D09B-464B-BBA4-58D46F4AB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Nos </a:t>
            </a:r>
            <a:r>
              <a:rPr lang="cs-CZ" i="1" dirty="0" err="1"/>
              <a:t>Allexander</a:t>
            </a:r>
            <a:r>
              <a:rPr lang="cs-CZ" i="1" dirty="0"/>
              <a:t> Philipi </a:t>
            </a:r>
            <a:r>
              <a:rPr lang="cs-CZ" i="1" dirty="0" err="1"/>
              <a:t>regis</a:t>
            </a:r>
            <a:r>
              <a:rPr lang="cs-CZ" i="1" dirty="0"/>
              <a:t> </a:t>
            </a:r>
            <a:r>
              <a:rPr lang="cs-CZ" i="1" dirty="0" err="1"/>
              <a:t>Macedonum</a:t>
            </a:r>
            <a:r>
              <a:rPr lang="cs-CZ" i="1" dirty="0"/>
              <a:t>, </a:t>
            </a:r>
            <a:r>
              <a:rPr lang="cs-CZ" i="1" dirty="0" err="1"/>
              <a:t>hircus</a:t>
            </a:r>
            <a:r>
              <a:rPr lang="cs-CZ" i="1" dirty="0"/>
              <a:t> monarchie </a:t>
            </a:r>
            <a:r>
              <a:rPr lang="cs-CZ" i="1" dirty="0" err="1"/>
              <a:t>figuratus</a:t>
            </a:r>
            <a:r>
              <a:rPr lang="cs-CZ" i="1" dirty="0"/>
              <a:t>, </a:t>
            </a:r>
            <a:r>
              <a:rPr lang="cs-CZ" i="1" dirty="0" err="1"/>
              <a:t>Grecorum</a:t>
            </a:r>
            <a:r>
              <a:rPr lang="cs-CZ" i="1" dirty="0"/>
              <a:t> </a:t>
            </a:r>
            <a:r>
              <a:rPr lang="cs-CZ" i="1" dirty="0" err="1"/>
              <a:t>imperii</a:t>
            </a:r>
            <a:r>
              <a:rPr lang="cs-CZ" i="1" dirty="0"/>
              <a:t> </a:t>
            </a:r>
            <a:r>
              <a:rPr lang="cs-CZ" i="1" dirty="0" err="1"/>
              <a:t>inchoator</a:t>
            </a:r>
            <a:r>
              <a:rPr lang="cs-CZ" i="1" dirty="0"/>
              <a:t>, </a:t>
            </a:r>
            <a:r>
              <a:rPr lang="cs-CZ" i="1" dirty="0" err="1"/>
              <a:t>magni</a:t>
            </a:r>
            <a:r>
              <a:rPr lang="cs-CZ" i="1" dirty="0"/>
              <a:t> dei </a:t>
            </a:r>
            <a:r>
              <a:rPr lang="cs-CZ" i="1" dirty="0" err="1"/>
              <a:t>Yovis</a:t>
            </a:r>
            <a:r>
              <a:rPr lang="cs-CZ" i="1" dirty="0"/>
              <a:t> </a:t>
            </a:r>
            <a:r>
              <a:rPr lang="cs-CZ" i="1" dirty="0" err="1"/>
              <a:t>filius</a:t>
            </a:r>
            <a:r>
              <a:rPr lang="cs-CZ" i="1" dirty="0"/>
              <a:t> per </a:t>
            </a:r>
            <a:r>
              <a:rPr lang="cs-CZ" i="1" dirty="0" err="1"/>
              <a:t>Nectanabum</a:t>
            </a:r>
            <a:r>
              <a:rPr lang="cs-CZ" i="1" dirty="0"/>
              <a:t> </a:t>
            </a:r>
            <a:r>
              <a:rPr lang="cs-CZ" i="1" dirty="0" err="1"/>
              <a:t>nunciatus</a:t>
            </a:r>
            <a:r>
              <a:rPr lang="cs-CZ" i="1" dirty="0"/>
              <a:t>, </a:t>
            </a:r>
            <a:r>
              <a:rPr lang="cs-CZ" i="1" dirty="0" err="1"/>
              <a:t>allocutor</a:t>
            </a:r>
            <a:r>
              <a:rPr lang="cs-CZ" i="1" dirty="0"/>
              <a:t> </a:t>
            </a:r>
            <a:r>
              <a:rPr lang="cs-CZ" i="1" dirty="0" err="1"/>
              <a:t>Bragmanorum</a:t>
            </a:r>
            <a:r>
              <a:rPr lang="cs-CZ" i="1" dirty="0"/>
              <a:t> et </a:t>
            </a:r>
            <a:r>
              <a:rPr lang="cs-CZ" i="1" dirty="0" err="1"/>
              <a:t>arborum</a:t>
            </a:r>
            <a:r>
              <a:rPr lang="cs-CZ" i="1" dirty="0"/>
              <a:t> </a:t>
            </a:r>
            <a:r>
              <a:rPr lang="cs-CZ" i="1" dirty="0" err="1"/>
              <a:t>Solis</a:t>
            </a:r>
            <a:r>
              <a:rPr lang="cs-CZ" i="1" dirty="0"/>
              <a:t> et </a:t>
            </a:r>
            <a:r>
              <a:rPr lang="cs-CZ" i="1" dirty="0" err="1"/>
              <a:t>Lune</a:t>
            </a:r>
            <a:r>
              <a:rPr lang="cs-CZ" i="1" dirty="0"/>
              <a:t>, </a:t>
            </a:r>
            <a:r>
              <a:rPr lang="cs-CZ" i="1" dirty="0" err="1"/>
              <a:t>conculcator</a:t>
            </a:r>
            <a:r>
              <a:rPr lang="cs-CZ" i="1" dirty="0"/>
              <a:t> </a:t>
            </a:r>
            <a:r>
              <a:rPr lang="cs-CZ" i="1" dirty="0" err="1"/>
              <a:t>Persarum</a:t>
            </a:r>
            <a:r>
              <a:rPr lang="cs-CZ" i="1" dirty="0"/>
              <a:t> et </a:t>
            </a:r>
            <a:r>
              <a:rPr lang="cs-CZ" i="1" dirty="0" err="1"/>
              <a:t>Medorum</a:t>
            </a:r>
            <a:r>
              <a:rPr lang="cs-CZ" i="1" dirty="0"/>
              <a:t> </a:t>
            </a:r>
            <a:r>
              <a:rPr lang="cs-CZ" i="1" dirty="0" err="1"/>
              <a:t>regionum</a:t>
            </a:r>
            <a:r>
              <a:rPr lang="cs-CZ" i="1" dirty="0"/>
              <a:t>, </a:t>
            </a:r>
            <a:r>
              <a:rPr lang="cs-CZ" i="1" dirty="0" err="1"/>
              <a:t>dominus</a:t>
            </a:r>
            <a:r>
              <a:rPr lang="cs-CZ" i="1" dirty="0"/>
              <a:t> </a:t>
            </a:r>
            <a:r>
              <a:rPr lang="cs-CZ" i="1" dirty="0" err="1"/>
              <a:t>mundi</a:t>
            </a:r>
            <a:r>
              <a:rPr lang="cs-CZ" i="1" dirty="0"/>
              <a:t> ab ortu </a:t>
            </a:r>
            <a:r>
              <a:rPr lang="cs-CZ" i="1" dirty="0" err="1"/>
              <a:t>solis</a:t>
            </a:r>
            <a:r>
              <a:rPr lang="cs-CZ" i="1" dirty="0"/>
              <a:t> </a:t>
            </a:r>
            <a:r>
              <a:rPr lang="cs-CZ" i="1" dirty="0" err="1"/>
              <a:t>usque</a:t>
            </a:r>
            <a:r>
              <a:rPr lang="cs-CZ" i="1" dirty="0"/>
              <a:t> ad </a:t>
            </a:r>
            <a:r>
              <a:rPr lang="cs-CZ" i="1" dirty="0" err="1"/>
              <a:t>occasum</a:t>
            </a:r>
            <a:r>
              <a:rPr lang="cs-CZ" i="1" dirty="0"/>
              <a:t>, a </a:t>
            </a:r>
            <a:r>
              <a:rPr lang="cs-CZ" i="1" dirty="0" err="1"/>
              <a:t>meridie</a:t>
            </a:r>
            <a:r>
              <a:rPr lang="cs-CZ" i="1" dirty="0"/>
              <a:t> </a:t>
            </a:r>
            <a:r>
              <a:rPr lang="cs-CZ" i="1" dirty="0" err="1"/>
              <a:t>usque</a:t>
            </a:r>
            <a:r>
              <a:rPr lang="cs-CZ" i="1" dirty="0"/>
              <a:t> ad </a:t>
            </a:r>
            <a:r>
              <a:rPr lang="cs-CZ" i="1" dirty="0" err="1"/>
              <a:t>septentrionem</a:t>
            </a:r>
            <a:r>
              <a:rPr lang="cs-CZ" i="1" dirty="0"/>
              <a:t>, </a:t>
            </a:r>
            <a:r>
              <a:rPr lang="cs-CZ" b="1" i="1" dirty="0" err="1"/>
              <a:t>illustri</a:t>
            </a:r>
            <a:r>
              <a:rPr lang="cs-CZ" b="1" i="1" dirty="0"/>
              <a:t> </a:t>
            </a:r>
            <a:r>
              <a:rPr lang="cs-CZ" b="1" i="1" dirty="0" err="1"/>
              <a:t>prosapie</a:t>
            </a:r>
            <a:r>
              <a:rPr lang="cs-CZ" b="1" i="1" dirty="0"/>
              <a:t> </a:t>
            </a:r>
            <a:r>
              <a:rPr lang="cs-CZ" b="1" i="1" dirty="0" err="1"/>
              <a:t>Slaworum</a:t>
            </a:r>
            <a:r>
              <a:rPr lang="cs-CZ" b="1" i="1" dirty="0"/>
              <a:t> et </a:t>
            </a:r>
            <a:r>
              <a:rPr lang="cs-CZ" b="1" i="1" dirty="0" err="1"/>
              <a:t>lingue</a:t>
            </a:r>
            <a:r>
              <a:rPr lang="cs-CZ" b="1" i="1" dirty="0"/>
              <a:t> </a:t>
            </a:r>
            <a:r>
              <a:rPr lang="cs-CZ" b="1" i="1" dirty="0" err="1"/>
              <a:t>eorum</a:t>
            </a:r>
            <a:r>
              <a:rPr lang="cs-CZ" i="1" dirty="0"/>
              <a:t> </a:t>
            </a:r>
            <a:r>
              <a:rPr lang="cs-CZ" i="1" dirty="0" err="1"/>
              <a:t>graciam</a:t>
            </a:r>
            <a:r>
              <a:rPr lang="cs-CZ" i="1" dirty="0"/>
              <a:t>, </a:t>
            </a:r>
            <a:r>
              <a:rPr lang="cs-CZ" i="1" dirty="0" err="1"/>
              <a:t>pacem</a:t>
            </a:r>
            <a:r>
              <a:rPr lang="cs-CZ" i="1" dirty="0"/>
              <a:t> </a:t>
            </a:r>
            <a:r>
              <a:rPr lang="cs-CZ" i="1" dirty="0" err="1"/>
              <a:t>atque</a:t>
            </a:r>
            <a:r>
              <a:rPr lang="cs-CZ" i="1" dirty="0"/>
              <a:t> salutem a </a:t>
            </a:r>
            <a:r>
              <a:rPr lang="cs-CZ" i="1" dirty="0" err="1"/>
              <a:t>nobis</a:t>
            </a:r>
            <a:r>
              <a:rPr lang="cs-CZ" i="1" dirty="0"/>
              <a:t> et </a:t>
            </a:r>
            <a:r>
              <a:rPr lang="cs-CZ" i="1" dirty="0" err="1"/>
              <a:t>successoribus</a:t>
            </a:r>
            <a:r>
              <a:rPr lang="cs-CZ" i="1" dirty="0"/>
              <a:t> </a:t>
            </a:r>
            <a:r>
              <a:rPr lang="cs-CZ" i="1" dirty="0" err="1"/>
              <a:t>nostri</a:t>
            </a:r>
            <a:r>
              <a:rPr lang="cs-CZ" i="1" dirty="0"/>
              <a:t> </a:t>
            </a:r>
            <a:r>
              <a:rPr lang="cs-CZ" i="1" dirty="0" err="1"/>
              <a:t>succedentibus</a:t>
            </a:r>
            <a:r>
              <a:rPr lang="cs-CZ" i="1" dirty="0"/>
              <a:t> </a:t>
            </a:r>
            <a:r>
              <a:rPr lang="cs-CZ" i="1" dirty="0" err="1"/>
              <a:t>nobis</a:t>
            </a:r>
            <a:r>
              <a:rPr lang="cs-CZ" i="1" dirty="0"/>
              <a:t> in </a:t>
            </a:r>
            <a:r>
              <a:rPr lang="cs-CZ" i="1" dirty="0" err="1"/>
              <a:t>gubernacione</a:t>
            </a:r>
            <a:r>
              <a:rPr lang="cs-CZ" i="1" dirty="0"/>
              <a:t> </a:t>
            </a:r>
            <a:r>
              <a:rPr lang="cs-CZ" i="1" dirty="0" err="1"/>
              <a:t>mundi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95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E048-2C31-489B-B6F8-0CEB6C0D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Zápisu Slovanům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B6869-C248-4289-8AA9-B790560C3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Jakou písemnost formálně připomíná Zápis?</a:t>
            </a:r>
          </a:p>
          <a:p>
            <a:r>
              <a:rPr lang="cs-CZ" dirty="0"/>
              <a:t>Vládu nad jakým prostorem předává Alexandr Slovanům?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3B568C5-D09B-464B-BBA4-58D46F4AB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 err="1"/>
              <a:t>Quoniam</a:t>
            </a:r>
            <a:r>
              <a:rPr lang="cs-CZ" i="1" dirty="0"/>
              <a:t> </a:t>
            </a:r>
            <a:r>
              <a:rPr lang="cs-CZ" i="1" dirty="0" err="1"/>
              <a:t>nobis</a:t>
            </a:r>
            <a:r>
              <a:rPr lang="cs-CZ" i="1" dirty="0"/>
              <a:t> </a:t>
            </a:r>
            <a:r>
              <a:rPr lang="cs-CZ" i="1" dirty="0" err="1"/>
              <a:t>semper</a:t>
            </a:r>
            <a:r>
              <a:rPr lang="cs-CZ" i="1" dirty="0"/>
              <a:t> </a:t>
            </a:r>
            <a:r>
              <a:rPr lang="cs-CZ" i="1" dirty="0" err="1"/>
              <a:t>affuistis</a:t>
            </a:r>
            <a:r>
              <a:rPr lang="cs-CZ" i="1" dirty="0"/>
              <a:t> in fide </a:t>
            </a:r>
            <a:r>
              <a:rPr lang="cs-CZ" i="1" dirty="0" err="1"/>
              <a:t>veraces</a:t>
            </a:r>
            <a:r>
              <a:rPr lang="cs-CZ" i="1" dirty="0"/>
              <a:t>, in </a:t>
            </a:r>
            <a:r>
              <a:rPr lang="cs-CZ" i="1" dirty="0" err="1"/>
              <a:t>armis</a:t>
            </a:r>
            <a:r>
              <a:rPr lang="cs-CZ" i="1" dirty="0"/>
              <a:t> </a:t>
            </a:r>
            <a:r>
              <a:rPr lang="cs-CZ" i="1" dirty="0" err="1"/>
              <a:t>strenui</a:t>
            </a:r>
            <a:r>
              <a:rPr lang="cs-CZ" i="1" dirty="0"/>
              <a:t>, </a:t>
            </a:r>
            <a:r>
              <a:rPr lang="cs-CZ" i="1" dirty="0" err="1"/>
              <a:t>nostri</a:t>
            </a:r>
            <a:r>
              <a:rPr lang="cs-CZ" i="1" dirty="0"/>
              <a:t> </a:t>
            </a:r>
            <a:r>
              <a:rPr lang="cs-CZ" i="1" dirty="0" err="1"/>
              <a:t>coadiutores</a:t>
            </a:r>
            <a:r>
              <a:rPr lang="cs-CZ" i="1" dirty="0"/>
              <a:t> </a:t>
            </a:r>
            <a:r>
              <a:rPr lang="cs-CZ" i="1" dirty="0" err="1"/>
              <a:t>bellicosi</a:t>
            </a:r>
            <a:r>
              <a:rPr lang="cs-CZ" i="1" dirty="0"/>
              <a:t> et </a:t>
            </a:r>
            <a:r>
              <a:rPr lang="cs-CZ" i="1" dirty="0" err="1"/>
              <a:t>robusti</a:t>
            </a:r>
            <a:r>
              <a:rPr lang="cs-CZ" i="1" dirty="0"/>
              <a:t>, </a:t>
            </a:r>
            <a:r>
              <a:rPr lang="cs-CZ" i="1" dirty="0" err="1"/>
              <a:t>damus</a:t>
            </a:r>
            <a:r>
              <a:rPr lang="cs-CZ" i="1" dirty="0"/>
              <a:t> et </a:t>
            </a:r>
            <a:r>
              <a:rPr lang="cs-CZ" i="1" dirty="0" err="1"/>
              <a:t>conferimus</a:t>
            </a:r>
            <a:r>
              <a:rPr lang="cs-CZ" i="1" dirty="0"/>
              <a:t> </a:t>
            </a:r>
            <a:r>
              <a:rPr lang="cs-CZ" i="1" dirty="0" err="1"/>
              <a:t>vobis</a:t>
            </a:r>
            <a:r>
              <a:rPr lang="cs-CZ" i="1" dirty="0"/>
              <a:t> </a:t>
            </a:r>
            <a:r>
              <a:rPr lang="cs-CZ" i="1" dirty="0" err="1"/>
              <a:t>libere</a:t>
            </a:r>
            <a:r>
              <a:rPr lang="cs-CZ" i="1" dirty="0"/>
              <a:t> et in perpetuum </a:t>
            </a:r>
            <a:r>
              <a:rPr lang="cs-CZ" i="1" dirty="0" err="1"/>
              <a:t>totam</a:t>
            </a:r>
            <a:r>
              <a:rPr lang="cs-CZ" i="1" dirty="0"/>
              <a:t> </a:t>
            </a:r>
            <a:r>
              <a:rPr lang="cs-CZ" i="1" dirty="0" err="1"/>
              <a:t>plagam</a:t>
            </a:r>
            <a:r>
              <a:rPr lang="cs-CZ" i="1" dirty="0"/>
              <a:t> </a:t>
            </a:r>
            <a:r>
              <a:rPr lang="cs-CZ" i="1" dirty="0" err="1"/>
              <a:t>terre</a:t>
            </a:r>
            <a:r>
              <a:rPr lang="cs-CZ" i="1" dirty="0"/>
              <a:t> ab </a:t>
            </a:r>
            <a:r>
              <a:rPr lang="cs-CZ" i="1" dirty="0" err="1"/>
              <a:t>aquilone</a:t>
            </a:r>
            <a:r>
              <a:rPr lang="cs-CZ" i="1" dirty="0"/>
              <a:t> </a:t>
            </a:r>
            <a:r>
              <a:rPr lang="cs-CZ" i="1" dirty="0" err="1"/>
              <a:t>usque</a:t>
            </a:r>
            <a:r>
              <a:rPr lang="cs-CZ" i="1" dirty="0"/>
              <a:t> ad fines </a:t>
            </a:r>
            <a:r>
              <a:rPr lang="cs-CZ" i="1" dirty="0" err="1"/>
              <a:t>Ytalie</a:t>
            </a:r>
            <a:r>
              <a:rPr lang="cs-CZ" i="1" dirty="0"/>
              <a:t> </a:t>
            </a:r>
            <a:r>
              <a:rPr lang="cs-CZ" i="1" dirty="0" err="1"/>
              <a:t>meridionales</a:t>
            </a:r>
            <a:r>
              <a:rPr lang="cs-CZ" i="1" dirty="0"/>
              <a:t>, </a:t>
            </a:r>
            <a:r>
              <a:rPr lang="cs-CZ" i="1" dirty="0" err="1"/>
              <a:t>ut</a:t>
            </a:r>
            <a:r>
              <a:rPr lang="cs-CZ" i="1" dirty="0"/>
              <a:t> </a:t>
            </a:r>
            <a:r>
              <a:rPr lang="cs-CZ" i="1" dirty="0" err="1"/>
              <a:t>nullus</a:t>
            </a:r>
            <a:r>
              <a:rPr lang="cs-CZ" i="1" dirty="0"/>
              <a:t> </a:t>
            </a:r>
            <a:r>
              <a:rPr lang="cs-CZ" i="1" dirty="0" err="1"/>
              <a:t>sit</a:t>
            </a:r>
            <a:r>
              <a:rPr lang="cs-CZ" i="1" dirty="0"/>
              <a:t> </a:t>
            </a:r>
            <a:r>
              <a:rPr lang="cs-CZ" i="1" dirty="0" err="1"/>
              <a:t>ausus</a:t>
            </a:r>
            <a:r>
              <a:rPr lang="cs-CZ" i="1" dirty="0"/>
              <a:t> </a:t>
            </a:r>
            <a:r>
              <a:rPr lang="cs-CZ" i="1" dirty="0" err="1"/>
              <a:t>ibi</a:t>
            </a:r>
            <a:r>
              <a:rPr lang="cs-CZ" i="1" dirty="0"/>
              <a:t> </a:t>
            </a:r>
            <a:r>
              <a:rPr lang="cs-CZ" i="1" dirty="0" err="1"/>
              <a:t>manere</a:t>
            </a:r>
            <a:r>
              <a:rPr lang="cs-CZ" i="1" dirty="0"/>
              <a:t>, </a:t>
            </a:r>
            <a:r>
              <a:rPr lang="cs-CZ" i="1" dirty="0" err="1"/>
              <a:t>residere</a:t>
            </a:r>
            <a:r>
              <a:rPr lang="cs-CZ" i="1" dirty="0"/>
              <a:t> aut se </a:t>
            </a:r>
            <a:r>
              <a:rPr lang="cs-CZ" i="1" dirty="0" err="1"/>
              <a:t>locare</a:t>
            </a:r>
            <a:r>
              <a:rPr lang="cs-CZ" i="1" dirty="0"/>
              <a:t> </a:t>
            </a:r>
            <a:r>
              <a:rPr lang="cs-CZ" i="1" dirty="0" err="1"/>
              <a:t>nisi</a:t>
            </a:r>
            <a:r>
              <a:rPr lang="cs-CZ" i="1" dirty="0"/>
              <a:t> </a:t>
            </a:r>
            <a:r>
              <a:rPr lang="cs-CZ" i="1" dirty="0" err="1"/>
              <a:t>vestrates</a:t>
            </a:r>
            <a:r>
              <a:rPr lang="cs-CZ" i="1" dirty="0"/>
              <a:t>; </a:t>
            </a:r>
            <a:r>
              <a:rPr lang="cs-CZ" i="1" dirty="0" err="1"/>
              <a:t>etsi</a:t>
            </a:r>
            <a:r>
              <a:rPr lang="cs-CZ" i="1" dirty="0"/>
              <a:t> </a:t>
            </a:r>
            <a:r>
              <a:rPr lang="cs-CZ" i="1" dirty="0" err="1"/>
              <a:t>quis</a:t>
            </a:r>
            <a:r>
              <a:rPr lang="cs-CZ" i="1" dirty="0"/>
              <a:t> </a:t>
            </a:r>
            <a:r>
              <a:rPr lang="cs-CZ" i="1" dirty="0" err="1"/>
              <a:t>ibi</a:t>
            </a:r>
            <a:r>
              <a:rPr lang="cs-CZ" i="1" dirty="0"/>
              <a:t> </a:t>
            </a:r>
            <a:r>
              <a:rPr lang="cs-CZ" i="1" dirty="0" err="1"/>
              <a:t>inventus</a:t>
            </a:r>
            <a:r>
              <a:rPr lang="cs-CZ" i="1" dirty="0"/>
              <a:t> </a:t>
            </a:r>
            <a:r>
              <a:rPr lang="cs-CZ" i="1" dirty="0" err="1"/>
              <a:t>fuerit</a:t>
            </a:r>
            <a:r>
              <a:rPr lang="cs-CZ" i="1" dirty="0"/>
              <a:t> </a:t>
            </a:r>
            <a:r>
              <a:rPr lang="cs-CZ" i="1" dirty="0" err="1"/>
              <a:t>manens</a:t>
            </a:r>
            <a:r>
              <a:rPr lang="cs-CZ" i="1" dirty="0"/>
              <a:t>, </a:t>
            </a:r>
            <a:r>
              <a:rPr lang="cs-CZ" i="1" dirty="0" err="1"/>
              <a:t>sit</a:t>
            </a:r>
            <a:r>
              <a:rPr lang="cs-CZ" i="1" dirty="0"/>
              <a:t> </a:t>
            </a:r>
            <a:r>
              <a:rPr lang="cs-CZ" i="1" dirty="0" err="1"/>
              <a:t>vester</a:t>
            </a:r>
            <a:r>
              <a:rPr lang="cs-CZ" i="1" dirty="0"/>
              <a:t> servus et </a:t>
            </a:r>
            <a:r>
              <a:rPr lang="cs-CZ" i="1" dirty="0" err="1"/>
              <a:t>posteri</a:t>
            </a:r>
            <a:r>
              <a:rPr lang="cs-CZ" i="1" dirty="0"/>
              <a:t> </a:t>
            </a:r>
            <a:r>
              <a:rPr lang="cs-CZ" i="1" dirty="0" err="1"/>
              <a:t>eorum</a:t>
            </a:r>
            <a:r>
              <a:rPr lang="cs-CZ" i="1" dirty="0"/>
              <a:t> </a:t>
            </a:r>
            <a:r>
              <a:rPr lang="cs-CZ" i="1" dirty="0" err="1"/>
              <a:t>sint</a:t>
            </a:r>
            <a:r>
              <a:rPr lang="cs-CZ" i="1" dirty="0"/>
              <a:t> servi </a:t>
            </a:r>
            <a:r>
              <a:rPr lang="cs-CZ" i="1" dirty="0" err="1"/>
              <a:t>vestrorum</a:t>
            </a:r>
            <a:r>
              <a:rPr lang="cs-CZ" i="1" dirty="0"/>
              <a:t> </a:t>
            </a:r>
            <a:r>
              <a:rPr lang="cs-CZ" i="1" dirty="0" err="1"/>
              <a:t>posterorum</a:t>
            </a:r>
            <a:r>
              <a:rPr lang="cs-CZ" i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15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E048-2C31-489B-B6F8-0CEB6C0D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Zápisu Slovanům III.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B6869-C248-4289-8AA9-B790560C3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Použití slova </a:t>
            </a:r>
            <a:r>
              <a:rPr lang="cs-CZ" i="1" dirty="0" err="1"/>
              <a:t>locoteca</a:t>
            </a:r>
            <a:r>
              <a:rPr lang="cs-CZ" i="1" dirty="0"/>
              <a:t> </a:t>
            </a:r>
            <a:r>
              <a:rPr lang="cs-CZ" i="1" dirty="0" err="1"/>
              <a:t>noster</a:t>
            </a:r>
            <a:r>
              <a:rPr lang="cs-CZ" i="1" dirty="0"/>
              <a:t> </a:t>
            </a:r>
            <a:r>
              <a:rPr lang="cs-CZ" dirty="0"/>
              <a:t>ukazuje na vliv Petra z </a:t>
            </a:r>
            <a:r>
              <a:rPr lang="cs-CZ" dirty="0" err="1"/>
              <a:t>Viney</a:t>
            </a:r>
            <a:r>
              <a:rPr lang="cs-CZ" dirty="0"/>
              <a:t> a jeho sbírek </a:t>
            </a:r>
            <a:r>
              <a:rPr lang="cs-CZ" dirty="0" err="1"/>
              <a:t>dictamen</a:t>
            </a:r>
            <a:r>
              <a:rPr lang="cs-CZ" dirty="0"/>
              <a:t> (on sám byl </a:t>
            </a:r>
            <a:r>
              <a:rPr lang="cs-CZ" dirty="0" err="1"/>
              <a:t>logothet</a:t>
            </a:r>
            <a:r>
              <a:rPr lang="cs-CZ" dirty="0"/>
              <a:t> na Sicílii za císaře Fridricha II.)</a:t>
            </a:r>
          </a:p>
          <a:p>
            <a:r>
              <a:rPr lang="cs-CZ" dirty="0"/>
              <a:t>Řecké slovo podporuje autentické vnímání privilegia</a:t>
            </a:r>
          </a:p>
          <a:p>
            <a:r>
              <a:rPr lang="cs-CZ" dirty="0"/>
              <a:t>Jaká jiná pojmenování odkazují ke starověkému Řecku?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3B568C5-D09B-464B-BBA4-58D46F4AB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Datum in </a:t>
            </a:r>
            <a:r>
              <a:rPr lang="cs-CZ" i="1" dirty="0" err="1"/>
              <a:t>civitate</a:t>
            </a:r>
            <a:r>
              <a:rPr lang="cs-CZ" i="1" dirty="0"/>
              <a:t> nova </a:t>
            </a:r>
            <a:r>
              <a:rPr lang="cs-CZ" i="1" dirty="0" err="1"/>
              <a:t>nostre</a:t>
            </a:r>
            <a:r>
              <a:rPr lang="cs-CZ" i="1" dirty="0"/>
              <a:t> </a:t>
            </a:r>
            <a:r>
              <a:rPr lang="cs-CZ" i="1" dirty="0" err="1"/>
              <a:t>fundacionis</a:t>
            </a:r>
            <a:r>
              <a:rPr lang="cs-CZ" i="1" dirty="0"/>
              <a:t> </a:t>
            </a:r>
            <a:r>
              <a:rPr lang="cs-CZ" i="1" dirty="0" err="1"/>
              <a:t>Allexandrina</a:t>
            </a:r>
            <a:r>
              <a:rPr lang="cs-CZ" i="1" dirty="0"/>
              <a:t>, </a:t>
            </a:r>
            <a:r>
              <a:rPr lang="cs-CZ" i="1" dirty="0" err="1"/>
              <a:t>fundata</a:t>
            </a:r>
            <a:r>
              <a:rPr lang="cs-CZ" i="1" dirty="0"/>
              <a:t> super </a:t>
            </a:r>
            <a:r>
              <a:rPr lang="cs-CZ" i="1" dirty="0" err="1"/>
              <a:t>magno</a:t>
            </a:r>
            <a:r>
              <a:rPr lang="cs-CZ" i="1" dirty="0"/>
              <a:t> </a:t>
            </a:r>
            <a:r>
              <a:rPr lang="cs-CZ" i="1" dirty="0" err="1"/>
              <a:t>Nili</a:t>
            </a:r>
            <a:r>
              <a:rPr lang="cs-CZ" i="1" dirty="0"/>
              <a:t> </a:t>
            </a:r>
            <a:r>
              <a:rPr lang="cs-CZ" i="1" dirty="0" err="1"/>
              <a:t>fluvio</a:t>
            </a:r>
            <a:r>
              <a:rPr lang="cs-CZ" i="1" dirty="0"/>
              <a:t> anno XII </a:t>
            </a:r>
            <a:r>
              <a:rPr lang="cs-CZ" i="1" dirty="0" err="1"/>
              <a:t>regnorum</a:t>
            </a:r>
            <a:r>
              <a:rPr lang="cs-CZ" i="1" dirty="0"/>
              <a:t> </a:t>
            </a:r>
            <a:r>
              <a:rPr lang="cs-CZ" i="1" dirty="0" err="1"/>
              <a:t>nostrorum</a:t>
            </a:r>
            <a:r>
              <a:rPr lang="cs-CZ" i="1" dirty="0"/>
              <a:t> </a:t>
            </a:r>
            <a:r>
              <a:rPr lang="cs-CZ" i="1" dirty="0" err="1"/>
              <a:t>aridentibus</a:t>
            </a:r>
            <a:r>
              <a:rPr lang="cs-CZ" i="1" dirty="0"/>
              <a:t> </a:t>
            </a:r>
            <a:r>
              <a:rPr lang="cs-CZ" i="1" dirty="0" err="1"/>
              <a:t>magnis</a:t>
            </a:r>
            <a:r>
              <a:rPr lang="cs-CZ" i="1" dirty="0"/>
              <a:t> </a:t>
            </a:r>
            <a:r>
              <a:rPr lang="cs-CZ" i="1" dirty="0" err="1"/>
              <a:t>diis</a:t>
            </a:r>
            <a:r>
              <a:rPr lang="cs-CZ" i="1" dirty="0"/>
              <a:t> </a:t>
            </a:r>
            <a:r>
              <a:rPr lang="cs-CZ" i="1" dirty="0" err="1"/>
              <a:t>Yove</a:t>
            </a:r>
            <a:r>
              <a:rPr lang="cs-CZ" i="1" dirty="0"/>
              <a:t>, </a:t>
            </a:r>
            <a:r>
              <a:rPr lang="cs-CZ" i="1" dirty="0" err="1"/>
              <a:t>Marthe</a:t>
            </a:r>
            <a:r>
              <a:rPr lang="cs-CZ" i="1" dirty="0"/>
              <a:t>, Plutone et maxima </a:t>
            </a:r>
            <a:r>
              <a:rPr lang="cs-CZ" i="1" dirty="0" err="1"/>
              <a:t>dea</a:t>
            </a:r>
            <a:r>
              <a:rPr lang="cs-CZ" i="1" dirty="0"/>
              <a:t> Minerva. </a:t>
            </a:r>
            <a:r>
              <a:rPr lang="cs-CZ" i="1" dirty="0" err="1"/>
              <a:t>Testes</a:t>
            </a:r>
            <a:r>
              <a:rPr lang="cs-CZ" i="1" dirty="0"/>
              <a:t> </a:t>
            </a:r>
            <a:r>
              <a:rPr lang="cs-CZ" i="1" dirty="0" err="1"/>
              <a:t>huius</a:t>
            </a:r>
            <a:r>
              <a:rPr lang="cs-CZ" i="1" dirty="0"/>
              <a:t> </a:t>
            </a:r>
            <a:r>
              <a:rPr lang="cs-CZ" i="1" dirty="0" err="1"/>
              <a:t>rei</a:t>
            </a:r>
            <a:r>
              <a:rPr lang="cs-CZ" i="1" dirty="0"/>
              <a:t> </a:t>
            </a:r>
            <a:r>
              <a:rPr lang="cs-CZ" i="1" dirty="0" err="1"/>
              <a:t>sunt</a:t>
            </a:r>
            <a:r>
              <a:rPr lang="cs-CZ" i="1" dirty="0"/>
              <a:t> </a:t>
            </a:r>
            <a:r>
              <a:rPr lang="cs-CZ" b="1" i="1" dirty="0" err="1"/>
              <a:t>Anacletus</a:t>
            </a:r>
            <a:r>
              <a:rPr lang="cs-CZ" b="1" i="1" dirty="0"/>
              <a:t>, </a:t>
            </a:r>
            <a:r>
              <a:rPr lang="cs-CZ" b="1" i="1" dirty="0" err="1"/>
              <a:t>illustris</a:t>
            </a:r>
            <a:r>
              <a:rPr lang="cs-CZ" b="1" i="1" dirty="0"/>
              <a:t> </a:t>
            </a:r>
            <a:r>
              <a:rPr lang="cs-CZ" b="1" i="1" dirty="0" err="1"/>
              <a:t>locoteca</a:t>
            </a:r>
            <a:r>
              <a:rPr lang="cs-CZ" b="1" i="1" dirty="0"/>
              <a:t> </a:t>
            </a:r>
            <a:r>
              <a:rPr lang="cs-CZ" b="1" i="1" dirty="0" err="1"/>
              <a:t>noster</a:t>
            </a:r>
            <a:r>
              <a:rPr lang="cs-CZ" i="1" dirty="0"/>
              <a:t>, et </a:t>
            </a:r>
            <a:r>
              <a:rPr lang="cs-CZ" i="1" dirty="0" err="1"/>
              <a:t>alii</a:t>
            </a:r>
            <a:r>
              <a:rPr lang="cs-CZ" i="1" dirty="0"/>
              <a:t> </a:t>
            </a:r>
            <a:r>
              <a:rPr lang="cs-CZ" i="1" dirty="0" err="1"/>
              <a:t>principes</a:t>
            </a:r>
            <a:r>
              <a:rPr lang="cs-CZ" i="1" dirty="0"/>
              <a:t> undecim, </a:t>
            </a:r>
            <a:r>
              <a:rPr lang="cs-CZ" i="1" dirty="0" err="1"/>
              <a:t>quos</a:t>
            </a:r>
            <a:r>
              <a:rPr lang="cs-CZ" i="1" dirty="0"/>
              <a:t> </a:t>
            </a:r>
            <a:r>
              <a:rPr lang="cs-CZ" i="1" dirty="0" err="1"/>
              <a:t>nobis</a:t>
            </a:r>
            <a:r>
              <a:rPr lang="cs-CZ" i="1" dirty="0"/>
              <a:t> sine </a:t>
            </a:r>
            <a:r>
              <a:rPr lang="cs-CZ" i="1" dirty="0" err="1"/>
              <a:t>prole</a:t>
            </a:r>
            <a:r>
              <a:rPr lang="cs-CZ" i="1" dirty="0"/>
              <a:t> </a:t>
            </a:r>
            <a:r>
              <a:rPr lang="cs-CZ" i="1" dirty="0" err="1"/>
              <a:t>decedentibus</a:t>
            </a:r>
            <a:r>
              <a:rPr lang="cs-CZ" i="1" dirty="0"/>
              <a:t> </a:t>
            </a:r>
            <a:r>
              <a:rPr lang="cs-CZ" i="1" dirty="0" err="1"/>
              <a:t>relinquimus</a:t>
            </a:r>
            <a:r>
              <a:rPr lang="cs-CZ" i="1" dirty="0"/>
              <a:t> </a:t>
            </a:r>
            <a:r>
              <a:rPr lang="cs-CZ" i="1" dirty="0" err="1"/>
              <a:t>nostros</a:t>
            </a:r>
            <a:r>
              <a:rPr lang="cs-CZ" i="1" dirty="0"/>
              <a:t> </a:t>
            </a:r>
            <a:r>
              <a:rPr lang="cs-CZ" i="1" dirty="0" err="1"/>
              <a:t>heredes</a:t>
            </a:r>
            <a:r>
              <a:rPr lang="cs-CZ" i="1" dirty="0"/>
              <a:t> et </a:t>
            </a:r>
            <a:r>
              <a:rPr lang="cs-CZ" i="1" dirty="0" err="1"/>
              <a:t>totius</a:t>
            </a:r>
            <a:r>
              <a:rPr lang="cs-CZ" i="1" dirty="0"/>
              <a:t> orbis </a:t>
            </a:r>
            <a:r>
              <a:rPr lang="cs-CZ" i="1" dirty="0" err="1"/>
              <a:t>etc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E048-2C31-489B-B6F8-0CEB6C0D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Slovanům v rkp.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B6869-C248-4289-8AA9-B790560C3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Opis v rkp. Brno, MZA G 12, </a:t>
            </a:r>
            <a:r>
              <a:rPr lang="cs-CZ" dirty="0" err="1"/>
              <a:t>Cerr</a:t>
            </a:r>
            <a:r>
              <a:rPr lang="cs-CZ" dirty="0"/>
              <a:t>. II, č. 108, </a:t>
            </a:r>
            <a:r>
              <a:rPr lang="cs-CZ" dirty="0" err="1"/>
              <a:t>fol</a:t>
            </a:r>
            <a:r>
              <a:rPr lang="cs-CZ" dirty="0"/>
              <a:t>. 10v. (asi z roku 1443)</a:t>
            </a:r>
          </a:p>
          <a:p>
            <a:r>
              <a:rPr lang="cs-CZ" dirty="0"/>
              <a:t>Privilegium je napsáno touž rukou, která zapsala na </a:t>
            </a:r>
            <a:r>
              <a:rPr lang="cs-CZ" dirty="0" err="1"/>
              <a:t>fol</a:t>
            </a:r>
            <a:r>
              <a:rPr lang="cs-CZ" dirty="0"/>
              <a:t>. 1r-10r </a:t>
            </a:r>
            <a:r>
              <a:rPr lang="cs-CZ" i="1" dirty="0"/>
              <a:t>Krátké </a:t>
            </a:r>
            <a:r>
              <a:rPr lang="cs-CZ" i="1" dirty="0" err="1"/>
              <a:t>sebránie</a:t>
            </a:r>
            <a:r>
              <a:rPr lang="cs-CZ" i="1" dirty="0"/>
              <a:t> z kronik českých k </a:t>
            </a:r>
            <a:r>
              <a:rPr lang="cs-CZ" i="1" dirty="0" err="1"/>
              <a:t>výstrazě</a:t>
            </a:r>
            <a:r>
              <a:rPr lang="cs-CZ" i="1" dirty="0"/>
              <a:t> věrných </a:t>
            </a:r>
            <a:r>
              <a:rPr lang="cs-CZ" i="1" dirty="0" err="1"/>
              <a:t>Čechóv</a:t>
            </a:r>
            <a:endParaRPr lang="cs-CZ" dirty="0"/>
          </a:p>
          <a:p>
            <a:r>
              <a:rPr lang="cs-CZ"/>
              <a:t>Protiněmecký kronikářský pamflet </a:t>
            </a:r>
            <a:r>
              <a:rPr lang="cs-CZ" dirty="0"/>
              <a:t>sepsaný nejspíš u příležitosti volby/hledání krále po Zikmundově smrti (1437-1438)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3B568C5-D09B-464B-BBA4-58D46F4AB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Samému jazyku německému </a:t>
            </a:r>
            <a:r>
              <a:rPr lang="cs-CZ" i="1" dirty="0" err="1"/>
              <a:t>hautman</a:t>
            </a:r>
            <a:r>
              <a:rPr lang="cs-CZ" i="1" dirty="0"/>
              <a:t> </a:t>
            </a:r>
            <a:r>
              <a:rPr lang="cs-CZ" i="1" dirty="0" err="1"/>
              <a:t>Teucades</a:t>
            </a:r>
            <a:r>
              <a:rPr lang="cs-CZ" i="1" dirty="0"/>
              <a:t> byl jest dán, </a:t>
            </a:r>
            <a:r>
              <a:rPr lang="cs-CZ" i="1" dirty="0" err="1"/>
              <a:t>ot</a:t>
            </a:r>
            <a:r>
              <a:rPr lang="cs-CZ" i="1" dirty="0"/>
              <a:t> </a:t>
            </a:r>
            <a:r>
              <a:rPr lang="cs-CZ" i="1" dirty="0" err="1"/>
              <a:t>něhožto</a:t>
            </a:r>
            <a:r>
              <a:rPr lang="cs-CZ" i="1" dirty="0"/>
              <a:t> </a:t>
            </a:r>
            <a:r>
              <a:rPr lang="cs-CZ" i="1" dirty="0" err="1"/>
              <a:t>Teucadité</a:t>
            </a:r>
            <a:r>
              <a:rPr lang="cs-CZ" i="1" dirty="0"/>
              <a:t>, </a:t>
            </a:r>
            <a:r>
              <a:rPr lang="cs-CZ" i="1" dirty="0" err="1"/>
              <a:t>točišto</a:t>
            </a:r>
            <a:r>
              <a:rPr lang="cs-CZ" i="1" dirty="0"/>
              <a:t> slovansky Němcové </a:t>
            </a:r>
            <a:r>
              <a:rPr lang="cs-CZ" i="1" dirty="0" err="1"/>
              <a:t>jsú</a:t>
            </a:r>
            <a:r>
              <a:rPr lang="cs-CZ" i="1" dirty="0"/>
              <a:t> nazváni. A ten národ jest světoběžný žádného určeného </a:t>
            </a:r>
            <a:r>
              <a:rPr lang="cs-CZ" i="1" dirty="0" err="1"/>
              <a:t>králo</a:t>
            </a:r>
            <a:r>
              <a:rPr lang="cs-CZ" i="1" dirty="0"/>
              <a:t>[v]</a:t>
            </a:r>
            <a:r>
              <a:rPr lang="cs-CZ" i="1" dirty="0" err="1"/>
              <a:t>stvie</a:t>
            </a:r>
            <a:r>
              <a:rPr lang="cs-CZ" i="1" dirty="0"/>
              <a:t> ani krajiny </a:t>
            </a:r>
            <a:r>
              <a:rPr lang="cs-CZ" i="1" dirty="0" err="1"/>
              <a:t>neměv</a:t>
            </a:r>
            <a:r>
              <a:rPr lang="cs-CZ" i="1" dirty="0"/>
              <a:t>, všem jiným </a:t>
            </a:r>
            <a:r>
              <a:rPr lang="cs-CZ" i="1" dirty="0" err="1"/>
              <a:t>jazykóm</a:t>
            </a:r>
            <a:r>
              <a:rPr lang="cs-CZ" i="1" dirty="0"/>
              <a:t> a </a:t>
            </a:r>
            <a:r>
              <a:rPr lang="cs-CZ" i="1" dirty="0" err="1"/>
              <a:t>zvlášče</a:t>
            </a:r>
            <a:r>
              <a:rPr lang="cs-CZ" i="1" dirty="0"/>
              <a:t> slovanskému jest posluhoval. A ten jazyk německý </a:t>
            </a:r>
            <a:r>
              <a:rPr lang="cs-CZ" i="1" dirty="0" err="1"/>
              <a:t>slove</a:t>
            </a:r>
            <a:r>
              <a:rPr lang="cs-CZ" i="1" dirty="0"/>
              <a:t> </a:t>
            </a:r>
            <a:r>
              <a:rPr lang="cs-CZ" i="1" dirty="0" err="1"/>
              <a:t>manný</a:t>
            </a:r>
            <a:r>
              <a:rPr lang="cs-CZ" i="1" dirty="0"/>
              <a:t>; nebo manové ti by měli býti a </a:t>
            </a:r>
            <a:r>
              <a:rPr lang="cs-CZ" i="1" dirty="0" err="1"/>
              <a:t>slúti</a:t>
            </a:r>
            <a:r>
              <a:rPr lang="cs-CZ" i="1" dirty="0"/>
              <a:t> věčně, jakožto i listové od velikého krále Alexandra Slovenskému jazyku vydaní svědčí.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6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E85C0-C064-44BC-825E-67DE7F60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středověké </a:t>
            </a:r>
            <a:r>
              <a:rPr lang="cs-CZ" dirty="0" err="1"/>
              <a:t>alexandrovské</a:t>
            </a:r>
            <a:r>
              <a:rPr lang="cs-CZ" dirty="0"/>
              <a:t>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932FC-C4F1-42DC-85B4-9F79EDA2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81275"/>
            <a:ext cx="11090274" cy="42115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cs-CZ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Pseudo-Kallisthénes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(Julius Valerius)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Quintus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Curtius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				</a:t>
            </a:r>
          </a:p>
          <a:p>
            <a:pPr marL="3657600" lvl="8" indent="0">
              <a:buNone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Leo Archipresbyter</a:t>
            </a:r>
          </a:p>
          <a:p>
            <a:pPr marL="3657600" lvl="8" indent="0">
              <a:buNone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cs-CZ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cs-CZ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preliis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Gualter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Castellionský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Gautier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Châtillon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asi 1135-1201)</a:t>
            </a:r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C1F0A5C7-EA00-4908-8FBF-67BA0436D00B}"/>
              </a:ext>
            </a:extLst>
          </p:cNvPr>
          <p:cNvSpPr/>
          <p:nvPr/>
        </p:nvSpPr>
        <p:spPr>
          <a:xfrm rot="4591866" flipH="1">
            <a:off x="3652888" y="2028265"/>
            <a:ext cx="373043" cy="1140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1DC566D-7F00-43C6-BB75-7B4EA3AA0364}"/>
              </a:ext>
            </a:extLst>
          </p:cNvPr>
          <p:cNvSpPr/>
          <p:nvPr/>
        </p:nvSpPr>
        <p:spPr>
          <a:xfrm rot="17961523" flipH="1">
            <a:off x="7852671" y="2255807"/>
            <a:ext cx="373043" cy="1140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6CCB035-E25F-4239-A1F7-6C5985346581}"/>
              </a:ext>
            </a:extLst>
          </p:cNvPr>
          <p:cNvSpPr/>
          <p:nvPr/>
        </p:nvSpPr>
        <p:spPr>
          <a:xfrm rot="1333811" flipH="1">
            <a:off x="5042461" y="2613696"/>
            <a:ext cx="392949" cy="1586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5F7915AF-F35F-418E-9F36-B585142850F7}"/>
              </a:ext>
            </a:extLst>
          </p:cNvPr>
          <p:cNvSpPr/>
          <p:nvPr/>
        </p:nvSpPr>
        <p:spPr>
          <a:xfrm flipH="1">
            <a:off x="1591478" y="3561356"/>
            <a:ext cx="373043" cy="1140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7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E4995-57CC-42B2-ADB7-2ADB69F1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Gautier</a:t>
            </a:r>
            <a:r>
              <a:rPr lang="cs-CZ" dirty="0"/>
              <a:t> de Ch</a:t>
            </a:r>
            <a:r>
              <a:rPr lang="fr-FR" dirty="0"/>
              <a:t>âtillon (Gualter Castellionsk</a:t>
            </a:r>
            <a:r>
              <a:rPr lang="cs-CZ" dirty="0"/>
              <a:t>ý)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6ECE5-E698-4057-8898-B6A61EBE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Narozen cca 1135 v Lille (</a:t>
            </a:r>
            <a:r>
              <a:rPr lang="cs-CZ" dirty="0" err="1"/>
              <a:t>sev</a:t>
            </a:r>
            <a:r>
              <a:rPr lang="cs-CZ" dirty="0"/>
              <a:t>. Francie)</a:t>
            </a:r>
          </a:p>
          <a:p>
            <a:r>
              <a:rPr lang="cs-CZ" dirty="0"/>
              <a:t>Prostředí dvora Jindřicha II. </a:t>
            </a:r>
            <a:r>
              <a:rPr lang="cs-CZ" dirty="0" err="1"/>
              <a:t>Plantagen</a:t>
            </a:r>
            <a:r>
              <a:rPr lang="fr-FR" dirty="0"/>
              <a:t>êt</a:t>
            </a:r>
          </a:p>
          <a:p>
            <a:r>
              <a:rPr lang="fr-FR" dirty="0"/>
              <a:t>Autor dal</a:t>
            </a:r>
            <a:r>
              <a:rPr lang="cs-CZ" dirty="0"/>
              <a:t>ších děl, nejproslulejší však </a:t>
            </a:r>
            <a:r>
              <a:rPr lang="fr-FR" b="1" i="1" dirty="0"/>
              <a:t>Alexandreis</a:t>
            </a:r>
            <a:endParaRPr lang="cs-CZ" b="1" i="1" dirty="0"/>
          </a:p>
          <a:p>
            <a:r>
              <a:rPr lang="cs-CZ" dirty="0"/>
              <a:t>Zapsáno v daktylských hexametrech, někdy v letech 1176-1182</a:t>
            </a:r>
          </a:p>
          <a:p>
            <a:r>
              <a:rPr lang="cs-CZ" dirty="0"/>
              <a:t>Rozděleno do 10 knih (zpěvů) – GVILLERMVS</a:t>
            </a:r>
          </a:p>
          <a:p>
            <a:r>
              <a:rPr lang="cs-CZ" dirty="0"/>
              <a:t>Dochování – v 203 rkp. (z toho 180 kompletních), hodně glosované, nejvíc opisované ve 13. stol. (120)</a:t>
            </a:r>
          </a:p>
          <a:p>
            <a:r>
              <a:rPr lang="cs-CZ" i="1" dirty="0"/>
              <a:t>Na jaké dílo poukazuje název Alexandreis?</a:t>
            </a:r>
          </a:p>
        </p:txBody>
      </p:sp>
    </p:spTree>
    <p:extLst>
      <p:ext uri="{BB962C8B-B14F-4D97-AF65-F5344CB8AC3E}">
        <p14:creationId xmlns:p14="http://schemas.microsoft.com/office/powerpoint/2010/main" val="45042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F649A-A22A-422F-9030-BCDC8C53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Vernakulární</a:t>
            </a:r>
            <a:r>
              <a:rPr lang="cs-CZ" dirty="0"/>
              <a:t> zpracování </a:t>
            </a:r>
            <a:r>
              <a:rPr lang="cs-CZ" i="1" dirty="0"/>
              <a:t>Alexandreis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FF8BB-12C6-4175-BC3B-6CBF1475C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španělsky –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Libro de Alexandre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(pol. 13. stol.)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nizozemsky – Jakob van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Maerlant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Alexanders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Gesteen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(1256-1260)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hor.německy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Ulrich von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Etzenbach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Alexander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(1270-1287); Rudolf von Ems (přebírá pouze Aristotelovu řeč)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islandsky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Jónsson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Alexanderssaga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(kolem 1260)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francouzsky – nedávno objevené, konec 14. stol., Burgundsko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česky –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Alexandreida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(kolem 1300)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3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6ACF1-1705-493D-B10B-0A119815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Ulrich von </a:t>
            </a:r>
            <a:r>
              <a:rPr lang="cs-CZ" dirty="0" err="1"/>
              <a:t>Etzenbach</a:t>
            </a:r>
            <a:r>
              <a:rPr lang="cs-CZ" dirty="0"/>
              <a:t>: </a:t>
            </a:r>
            <a:r>
              <a:rPr lang="cs-CZ" i="1" dirty="0"/>
              <a:t>Alexander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17422-D411-4267-B64D-EAE58161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81275"/>
            <a:ext cx="11090274" cy="4211549"/>
          </a:xfrm>
        </p:spPr>
        <p:txBody>
          <a:bodyPr>
            <a:normAutofit/>
          </a:bodyPr>
          <a:lstStyle/>
          <a:p>
            <a:r>
              <a:rPr lang="cs-CZ" dirty="0"/>
              <a:t>Epos napsán mezi lety 1271 a 1290 – dvůr Přemysla Otakara II. a Václava II.</a:t>
            </a:r>
          </a:p>
          <a:p>
            <a:r>
              <a:rPr lang="cs-CZ" dirty="0"/>
              <a:t>Na přímou objednávku PO II., Ulrich načas přestává psát po jeho smrti 1278, pokračuje až po návratu Václava do Čech</a:t>
            </a:r>
          </a:p>
          <a:p>
            <a:r>
              <a:rPr lang="cs-CZ" dirty="0"/>
              <a:t>Existovaly již dřívější něm. díla zpracovávající </a:t>
            </a:r>
            <a:r>
              <a:rPr lang="cs-CZ" dirty="0" err="1"/>
              <a:t>alexandrovskou</a:t>
            </a:r>
            <a:r>
              <a:rPr lang="cs-CZ" dirty="0"/>
              <a:t> látku (</a:t>
            </a:r>
            <a:r>
              <a:rPr lang="cs-CZ" i="1" dirty="0"/>
              <a:t>Štrasburský Alexandr</a:t>
            </a:r>
            <a:r>
              <a:rPr lang="cs-CZ" dirty="0"/>
              <a:t>, pol. 12. stol.)</a:t>
            </a:r>
          </a:p>
          <a:p>
            <a:r>
              <a:rPr lang="cs-CZ" dirty="0"/>
              <a:t>28 000 veršů v 10 knihách; celkem 15 rkp., 3 redakce (A, B, C) </a:t>
            </a:r>
          </a:p>
          <a:p>
            <a:r>
              <a:rPr lang="cs-CZ" dirty="0"/>
              <a:t>Ed. </a:t>
            </a:r>
            <a:r>
              <a:rPr lang="cs-CZ" dirty="0" err="1"/>
              <a:t>Wendelin</a:t>
            </a:r>
            <a:r>
              <a:rPr lang="cs-CZ" dirty="0"/>
              <a:t> </a:t>
            </a:r>
            <a:r>
              <a:rPr lang="cs-CZ" dirty="0" err="1"/>
              <a:t>Toischer</a:t>
            </a:r>
            <a:r>
              <a:rPr lang="cs-CZ" dirty="0"/>
              <a:t>, </a:t>
            </a:r>
            <a:r>
              <a:rPr lang="cs-CZ" dirty="0" err="1"/>
              <a:t>Tübingen</a:t>
            </a:r>
            <a:r>
              <a:rPr lang="cs-CZ" dirty="0"/>
              <a:t> 1888</a:t>
            </a:r>
          </a:p>
          <a:p>
            <a:r>
              <a:rPr lang="cs-CZ" dirty="0"/>
              <a:t>Části přeložené do češtiny in: </a:t>
            </a:r>
            <a:r>
              <a:rPr lang="cs-CZ" i="1" dirty="0"/>
              <a:t>Moravo, Čechy, radujte se!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V. Bok – J. Pokorný – S. </a:t>
            </a:r>
            <a:r>
              <a:rPr lang="cs-CZ" dirty="0" err="1"/>
              <a:t>Stanovská</a:t>
            </a:r>
            <a:r>
              <a:rPr lang="cs-CZ" dirty="0"/>
              <a:t>, Praha 1998</a:t>
            </a:r>
          </a:p>
        </p:txBody>
      </p:sp>
    </p:spTree>
    <p:extLst>
      <p:ext uri="{BB962C8B-B14F-4D97-AF65-F5344CB8AC3E}">
        <p14:creationId xmlns:p14="http://schemas.microsoft.com/office/powerpoint/2010/main" val="370922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2EDEE-A274-461D-806E-336F0D9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Alexandreida</a:t>
            </a:r>
            <a:r>
              <a:rPr lang="cs-CZ" dirty="0"/>
              <a:t>, čes. adaptace </a:t>
            </a:r>
            <a:r>
              <a:rPr lang="cs-CZ" i="1" dirty="0"/>
              <a:t>Alexandreis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0B5EE-BD55-460F-9E04-9A521C41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</a:t>
            </a:r>
            <a:r>
              <a:rPr lang="cs-CZ" i="1" dirty="0"/>
              <a:t>Alexandreis</a:t>
            </a:r>
            <a:r>
              <a:rPr lang="cs-CZ" dirty="0"/>
              <a:t>, ale také </a:t>
            </a:r>
            <a:r>
              <a:rPr lang="cs-CZ" i="1" dirty="0" err="1"/>
              <a:t>Historia</a:t>
            </a:r>
            <a:r>
              <a:rPr lang="cs-CZ" i="1" dirty="0"/>
              <a:t> de </a:t>
            </a:r>
            <a:r>
              <a:rPr lang="cs-CZ" i="1" dirty="0" err="1"/>
              <a:t>preliis</a:t>
            </a:r>
            <a:r>
              <a:rPr lang="cs-CZ" dirty="0"/>
              <a:t>, </a:t>
            </a:r>
            <a:r>
              <a:rPr lang="cs-CZ" i="1" dirty="0"/>
              <a:t>Alexander</a:t>
            </a:r>
            <a:r>
              <a:rPr lang="cs-CZ" dirty="0"/>
              <a:t> Ulricha von </a:t>
            </a:r>
            <a:r>
              <a:rPr lang="cs-CZ" dirty="0" err="1"/>
              <a:t>Etzenbach</a:t>
            </a:r>
            <a:r>
              <a:rPr lang="cs-CZ" dirty="0"/>
              <a:t>; v dílčích momentech též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desctructionis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Troiae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resp.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Trojanerkrieg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fragmentů; dohromady 4141 veršů (3450 neopakujících se), tj. asi 40% předpokládaného původního rozsahu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recepce – 118 veršů z Aristotelova dopisu v 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Radě otce synovi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přisuzované Smilovi Flaškovi z Pardubic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z prvních staročeských literárních památek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35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CDCF2-2FD2-43A1-878F-7501047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Staročeská </a:t>
            </a:r>
            <a:r>
              <a:rPr lang="cs-CZ" i="1" dirty="0"/>
              <a:t>Alexandreida</a:t>
            </a:r>
            <a:r>
              <a:rPr lang="cs-CZ" dirty="0"/>
              <a:t> – přehled fragmentů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72675-8B49-421C-808C-A845BFEFB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366786"/>
            <a:ext cx="5435600" cy="5178393"/>
          </a:xfrm>
        </p:spPr>
        <p:txBody>
          <a:bodyPr>
            <a:normAutofit fontScale="47500" lnSpcReduction="20000"/>
          </a:bodyPr>
          <a:lstStyle/>
          <a:p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Svatovítský (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AlxV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nebo jen V) – APH-KMK N X – 460 veršů – z poč. 15. stol.</a:t>
            </a:r>
          </a:p>
          <a:p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Jindřichohradecký (H) – KNM,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53 – 492 veršů – 30. léta 14. stol.</a:t>
            </a:r>
          </a:p>
          <a:p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Vídeňský (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ÖNB,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nova 3431 – 109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veršlů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těsně před 1350 </a:t>
            </a:r>
          </a:p>
          <a:p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Budějovický (B) – ČB,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SOkA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 44 – 342 veršů (IV.-VI. kniha) – 1. čtvrt. 14. stol.</a:t>
            </a:r>
          </a:p>
          <a:p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Budějovickomuzejní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(BM) – KNM,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 – 346v</a:t>
            </a:r>
            <a:r>
              <a:rPr lang="cs-CZ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eršů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(VI. a VII. kniha) – před 1330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A4E2A5-AE70-4033-B2FE-9899035B6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366786"/>
            <a:ext cx="5435600" cy="5178391"/>
          </a:xfrm>
        </p:spPr>
        <p:txBody>
          <a:bodyPr>
            <a:normAutofit fontScale="47500" lnSpcReduction="20000"/>
          </a:bodyPr>
          <a:lstStyle/>
          <a:p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Muzejní (M) – KNM,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58 – paralelní k 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předch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124 veršů – pol. 14. stol.,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Šafaříkův (Š) – KNM,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58 – 118veršů, část IX. knihy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Ostřihomský (O) – NK ČR, XXIV B 144 – 87 veršů; z konce příběhu (zbytky z VIII. a X. knihy); objeven 1955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Druhý Budějovický (B2) – objeven 1962 – proužky, část. negativně otisknuté do vazby přídeští, shodné s rkp. 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53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E31D1-E6A5-4E59-A313-127D5007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Staročeská </a:t>
            </a:r>
            <a:r>
              <a:rPr lang="cs-CZ" i="1" dirty="0"/>
              <a:t>Alexandreida</a:t>
            </a:r>
            <a:r>
              <a:rPr lang="cs-CZ" dirty="0"/>
              <a:t>, vydání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2B681-E9F9-47DC-96A4-857364BDB7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/>
              <a:t>Staročeská Alexandreida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Václav Vážný, Praha 1947 a 1949</a:t>
            </a:r>
          </a:p>
          <a:p>
            <a:r>
              <a:rPr lang="cs-CZ" i="1" dirty="0"/>
              <a:t>Alexandreida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Václav Vážný, Praha 1963</a:t>
            </a:r>
            <a:endParaRPr lang="cs-CZ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DA9A23-5EC9-494A-9785-9B5D6BF69E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7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04AA4-8E15-4417-87B4-5D148C02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949"/>
            <a:ext cx="11090274" cy="836023"/>
          </a:xfrm>
        </p:spPr>
        <p:txBody>
          <a:bodyPr>
            <a:normAutofit/>
          </a:bodyPr>
          <a:lstStyle/>
          <a:p>
            <a:r>
              <a:rPr lang="cs-CZ" dirty="0"/>
              <a:t>Otázky pro rady Aristotela Alexandrovi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B7542-8D96-4794-8D35-496F2AF9C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554481"/>
            <a:ext cx="6825298" cy="4898570"/>
          </a:xfrm>
        </p:spPr>
        <p:txBody>
          <a:bodyPr>
            <a:normAutofit/>
          </a:bodyPr>
          <a:lstStyle/>
          <a:p>
            <a:r>
              <a:rPr lang="cs-CZ" dirty="0"/>
              <a:t>Jaký byl vztah Alexandra a Aristotela?</a:t>
            </a:r>
          </a:p>
          <a:p>
            <a:r>
              <a:rPr lang="cs-CZ" dirty="0"/>
              <a:t>Co Aristoteles Alexandrovi radí, pokud mluví o rádcích vladaře?</a:t>
            </a:r>
          </a:p>
          <a:p>
            <a:r>
              <a:rPr lang="cs-CZ" dirty="0"/>
              <a:t>Jak se v té radě odráží politická konstelace přemyslovských Čech rozhraní 13. /14. století?</a:t>
            </a:r>
          </a:p>
          <a:p>
            <a:r>
              <a:rPr lang="cs-CZ" dirty="0"/>
              <a:t>Jakou roli hraje v obrazu panovníka spravedlnost?</a:t>
            </a:r>
          </a:p>
          <a:p>
            <a:r>
              <a:rPr lang="cs-CZ" dirty="0"/>
              <a:t>Jak se má panovník chovat na veřejnosti a vůči svým poddaným?</a:t>
            </a:r>
          </a:p>
          <a:p>
            <a:r>
              <a:rPr lang="cs-CZ" dirty="0"/>
              <a:t>Můžeme vyabstrahovat, jak vypadal obraz „žádoucího“ panovníka?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A2AB20-0771-4277-8E4A-39D972DE3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1477" y="3621432"/>
            <a:ext cx="3439165" cy="22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805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1250</Words>
  <Application>Microsoft Office PowerPoint</Application>
  <PresentationFormat>Širokoúhlá obrazovka</PresentationFormat>
  <Paragraphs>84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Sitka Heading</vt:lpstr>
      <vt:lpstr>Source Sans Pro</vt:lpstr>
      <vt:lpstr>3DFloatVTI</vt:lpstr>
      <vt:lpstr>Alexandr Veliký jako ideální panovník (Alexandreis, Dopis Alexandra Slovanům) </vt:lpstr>
      <vt:lpstr>Rozdělení středověké alexandrovské látky</vt:lpstr>
      <vt:lpstr>Gautier de Châtillon (Gualter Castellionský)</vt:lpstr>
      <vt:lpstr>Vernakulární zpracování Alexandreis</vt:lpstr>
      <vt:lpstr>Ulrich von Etzenbach: Alexander</vt:lpstr>
      <vt:lpstr>Alexandreida, čes. adaptace Alexandreis</vt:lpstr>
      <vt:lpstr>Staročeská Alexandreida – přehled fragmentů</vt:lpstr>
      <vt:lpstr>Staročeská Alexandreida, vydání</vt:lpstr>
      <vt:lpstr>Otázky pro rady Aristotela Alexandrovi</vt:lpstr>
      <vt:lpstr>Zápis Alexandra Velikého Slovanům</vt:lpstr>
      <vt:lpstr>Otázky k Zápisu Slovanům I.</vt:lpstr>
      <vt:lpstr>Otázky k Zápisu Slovanům II.</vt:lpstr>
      <vt:lpstr>Otázky k Zápisu Slovanům III.</vt:lpstr>
      <vt:lpstr>Zápis Slovanům v rkp.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 Veliký jako ideální panovník (Alexandreis, Dopis Alexandra Slovanům) </dc:title>
  <dc:creator>Jaroslav Svátek</dc:creator>
  <cp:lastModifiedBy>Svátek, Jaroslav</cp:lastModifiedBy>
  <cp:revision>21</cp:revision>
  <dcterms:created xsi:type="dcterms:W3CDTF">2020-11-06T13:14:38Z</dcterms:created>
  <dcterms:modified xsi:type="dcterms:W3CDTF">2023-12-01T17:13:00Z</dcterms:modified>
</cp:coreProperties>
</file>