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066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5094F-EE0F-4C39-BB00-2CBDF56EDEA7}" type="datetimeFigureOut">
              <a:rPr lang="cs-CZ" smtClean="0"/>
              <a:t>1.4.2013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4878B-7C9C-4E02-89F5-E3E50C33C4AE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5094F-EE0F-4C39-BB00-2CBDF56EDEA7}" type="datetimeFigureOut">
              <a:rPr lang="cs-CZ" smtClean="0"/>
              <a:t>1.4.2013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4878B-7C9C-4E02-89F5-E3E50C33C4A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5094F-EE0F-4C39-BB00-2CBDF56EDEA7}" type="datetimeFigureOut">
              <a:rPr lang="cs-CZ" smtClean="0"/>
              <a:t>1.4.2013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4878B-7C9C-4E02-89F5-E3E50C33C4A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5094F-EE0F-4C39-BB00-2CBDF56EDEA7}" type="datetimeFigureOut">
              <a:rPr lang="cs-CZ" smtClean="0"/>
              <a:t>1.4.2013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4878B-7C9C-4E02-89F5-E3E50C33C4A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5094F-EE0F-4C39-BB00-2CBDF56EDEA7}" type="datetimeFigureOut">
              <a:rPr lang="cs-CZ" smtClean="0"/>
              <a:t>1.4.2013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4878B-7C9C-4E02-89F5-E3E50C33C4AE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5094F-EE0F-4C39-BB00-2CBDF56EDEA7}" type="datetimeFigureOut">
              <a:rPr lang="cs-CZ" smtClean="0"/>
              <a:t>1.4.2013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4878B-7C9C-4E02-89F5-E3E50C33C4A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5094F-EE0F-4C39-BB00-2CBDF56EDEA7}" type="datetimeFigureOut">
              <a:rPr lang="cs-CZ" smtClean="0"/>
              <a:t>1.4.2013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4878B-7C9C-4E02-89F5-E3E50C33C4A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5094F-EE0F-4C39-BB00-2CBDF56EDEA7}" type="datetimeFigureOut">
              <a:rPr lang="cs-CZ" smtClean="0"/>
              <a:t>1.4.2013</a:t>
            </a:fld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C4878B-7C9C-4E02-89F5-E3E50C33C4AE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5094F-EE0F-4C39-BB00-2CBDF56EDEA7}" type="datetimeFigureOut">
              <a:rPr lang="cs-CZ" smtClean="0"/>
              <a:t>1.4.2013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4878B-7C9C-4E02-89F5-E3E50C33C4A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5094F-EE0F-4C39-BB00-2CBDF56EDEA7}" type="datetimeFigureOut">
              <a:rPr lang="cs-CZ" smtClean="0"/>
              <a:t>1.4.2013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92C4878B-7C9C-4E02-89F5-E3E50C33C4A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4C55094F-EE0F-4C39-BB00-2CBDF56EDEA7}" type="datetimeFigureOut">
              <a:rPr lang="cs-CZ" smtClean="0"/>
              <a:t>1.4.2013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4878B-7C9C-4E02-89F5-E3E50C33C4A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4C55094F-EE0F-4C39-BB00-2CBDF56EDEA7}" type="datetimeFigureOut">
              <a:rPr lang="cs-CZ" smtClean="0"/>
              <a:t>1.4.2013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92C4878B-7C9C-4E02-89F5-E3E50C33C4AE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DIDAKTIKA BIOLOGIE </a:t>
            </a:r>
            <a:r>
              <a:rPr lang="cs-CZ" dirty="0" smtClean="0"/>
              <a:t>I</a:t>
            </a:r>
            <a:r>
              <a:rPr lang="cs-CZ" sz="3200" b="0" i="1" dirty="0" smtClean="0">
                <a:solidFill>
                  <a:schemeClr val="tx1"/>
                </a:solidFill>
              </a:rPr>
              <a:t> </a:t>
            </a:r>
            <a:br>
              <a:rPr lang="cs-CZ" sz="3200" b="0" i="1" dirty="0" smtClean="0">
                <a:solidFill>
                  <a:schemeClr val="tx1"/>
                </a:solidFill>
              </a:rPr>
            </a:br>
            <a:r>
              <a:rPr lang="cs-CZ" sz="3200" b="0" i="1" dirty="0" smtClean="0">
                <a:solidFill>
                  <a:schemeClr val="tx1"/>
                </a:solidFill>
              </a:rPr>
              <a:t>FORMY VÝUKY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31036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 smtClean="0">
                <a:solidFill>
                  <a:schemeClr val="accent1"/>
                </a:solidFill>
              </a:rPr>
              <a:t>Stanovení afektivních cílů výuky 1/2</a:t>
            </a:r>
            <a:endParaRPr lang="cs-CZ" sz="3600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2800" dirty="0"/>
              <a:t>Taxonomie afektivních výukových cílů podle </a:t>
            </a:r>
            <a:r>
              <a:rPr lang="cs-CZ" sz="2800" i="1" dirty="0" err="1"/>
              <a:t>Niemierka</a:t>
            </a:r>
            <a:r>
              <a:rPr lang="cs-CZ" sz="2800" dirty="0"/>
              <a:t> – 4 skupiny.</a:t>
            </a:r>
          </a:p>
          <a:p>
            <a:pPr marL="651510" indent="-514350">
              <a:buAutoNum type="arabicPeriod"/>
            </a:pPr>
            <a:r>
              <a:rPr lang="cs-CZ" sz="2800" u="sng" dirty="0"/>
              <a:t>Účast na činnosti</a:t>
            </a:r>
            <a:r>
              <a:rPr lang="cs-CZ" sz="2800" dirty="0"/>
              <a:t>: bez vlastní iniciativy, ale žák se jí nevyhýbá (třídí odpad, pokud je mu to momentálně dáno za úkol).</a:t>
            </a:r>
          </a:p>
          <a:p>
            <a:pPr marL="651510" indent="-514350">
              <a:buAutoNum type="arabicPeriod"/>
            </a:pPr>
            <a:r>
              <a:rPr lang="cs-CZ" sz="2800" u="sng" dirty="0"/>
              <a:t>Ujímání se činnosti</a:t>
            </a:r>
            <a:r>
              <a:rPr lang="cs-CZ" sz="2800" dirty="0"/>
              <a:t>: sám ji zahajuje a organizuje si ji (samostatně třídí odpad bez dalších pobídek).</a:t>
            </a:r>
          </a:p>
          <a:p>
            <a:pPr marL="651510" indent="-514350">
              <a:buAutoNum type="arabicPeriod"/>
            </a:pPr>
            <a:r>
              <a:rPr lang="cs-CZ" sz="2800" u="sng" dirty="0"/>
              <a:t>Naladění k činnosti</a:t>
            </a:r>
            <a:r>
              <a:rPr lang="cs-CZ" sz="2800" dirty="0"/>
              <a:t>: je příznivě naladěn k činnosti, její provádění je jeho vnitřní potřebou, vede k ní jiné osoby (uvědomuje si důležitost třídění odpadu, a proto ho provádí a snaží se k tomu přimět i své okolí).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32819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>
                <a:solidFill>
                  <a:schemeClr val="accent1"/>
                </a:solidFill>
              </a:rPr>
              <a:t>Stanovení afektivních cílů </a:t>
            </a:r>
            <a:r>
              <a:rPr lang="cs-CZ" sz="3600" b="1" dirty="0" smtClean="0">
                <a:solidFill>
                  <a:schemeClr val="accent1"/>
                </a:solidFill>
              </a:rPr>
              <a:t>výuky 2/2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" indent="0">
              <a:buNone/>
            </a:pPr>
            <a:r>
              <a:rPr lang="cs-CZ" sz="2400" dirty="0" smtClean="0">
                <a:solidFill>
                  <a:schemeClr val="accent1"/>
                </a:solidFill>
              </a:rPr>
              <a:t>4.</a:t>
            </a:r>
            <a:r>
              <a:rPr lang="cs-CZ" sz="2400" dirty="0" smtClean="0"/>
              <a:t> </a:t>
            </a:r>
            <a:r>
              <a:rPr lang="cs-CZ" sz="2400" u="sng" dirty="0" smtClean="0"/>
              <a:t>Systematická činnost</a:t>
            </a:r>
            <a:r>
              <a:rPr lang="cs-CZ" sz="2400" dirty="0" smtClean="0"/>
              <a:t>: vykonávaná činnost patří </a:t>
            </a:r>
            <a:r>
              <a:rPr lang="cs-CZ" sz="2400" dirty="0"/>
              <a:t>mezi zásady jednání žáka a je rysem jeho osobnosti, v krizových situacích si ji zachovává (třídí odpad v každé situaci, i když proto nejsou vytvořeny vhodné podmínky – chybí sběrné nádoby a i když to ostatní neprovádí, navrhuje, jak zlepšit podmínky pro třídění, snaží se realizovat zlepšení podmínek pro třídění odpadu, snaží se získat ostatní pro třídění odpadu). </a:t>
            </a:r>
          </a:p>
          <a:p>
            <a:pPr>
              <a:buNone/>
            </a:pPr>
            <a:endParaRPr lang="cs-CZ" sz="2400" i="1" dirty="0" smtClean="0"/>
          </a:p>
          <a:p>
            <a:pPr marL="36576" indent="0">
              <a:buNone/>
            </a:pPr>
            <a:r>
              <a:rPr lang="cs-CZ" sz="2400" i="1" dirty="0" smtClean="0"/>
              <a:t>Stanovení </a:t>
            </a:r>
            <a:r>
              <a:rPr lang="cs-CZ" sz="2400" i="1" dirty="0"/>
              <a:t>afektivních cílů nesmí být v rozporu s vlastním chováním a jednáním učitele!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24832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3600" b="1" dirty="0" smtClean="0">
                <a:solidFill>
                  <a:schemeClr val="accent1"/>
                </a:solidFill>
              </a:rPr>
              <a:t>Stanovení psychomotorických cílů výuky</a:t>
            </a:r>
            <a:endParaRPr lang="cs-CZ" sz="3600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dirty="0"/>
              <a:t>Taxonomie </a:t>
            </a:r>
            <a:r>
              <a:rPr lang="cs-CZ" dirty="0" smtClean="0"/>
              <a:t>podle </a:t>
            </a:r>
            <a:r>
              <a:rPr lang="cs-CZ" i="1" dirty="0" err="1" smtClean="0"/>
              <a:t>Davea</a:t>
            </a:r>
            <a:r>
              <a:rPr lang="cs-CZ" dirty="0" smtClean="0"/>
              <a:t> </a:t>
            </a:r>
            <a:r>
              <a:rPr lang="cs-CZ" dirty="0"/>
              <a:t>– 5 kategorií:</a:t>
            </a:r>
          </a:p>
          <a:p>
            <a:pPr marL="651510" indent="-514350">
              <a:buAutoNum type="arabicPeriod"/>
            </a:pPr>
            <a:r>
              <a:rPr lang="cs-CZ" u="sng" dirty="0"/>
              <a:t>Imitace (nápodoba) </a:t>
            </a:r>
            <a:r>
              <a:rPr lang="cs-CZ" dirty="0"/>
              <a:t>- žák pozoruje činnost a napodobuje ji.</a:t>
            </a:r>
          </a:p>
          <a:p>
            <a:pPr marL="651510" indent="-514350">
              <a:buAutoNum type="arabicPeriod"/>
            </a:pPr>
            <a:r>
              <a:rPr lang="cs-CZ" u="sng" dirty="0"/>
              <a:t>Manipulace (praktická cvičení) </a:t>
            </a:r>
            <a:r>
              <a:rPr lang="cs-CZ" dirty="0"/>
              <a:t>– žák je schopen vykonat činnost podle slovního návodu, je schopen zvolit vhodnou činnost, při zacházení s nástroji projevuje jistou obratnost.</a:t>
            </a:r>
          </a:p>
          <a:p>
            <a:pPr marL="651510" indent="-514350">
              <a:buAutoNum type="arabicPeriod"/>
            </a:pPr>
            <a:r>
              <a:rPr lang="cs-CZ" u="sng" dirty="0"/>
              <a:t>Zpřesňování</a:t>
            </a:r>
            <a:r>
              <a:rPr lang="cs-CZ" b="1" dirty="0"/>
              <a:t> </a:t>
            </a:r>
            <a:r>
              <a:rPr lang="cs-CZ" dirty="0"/>
              <a:t>– žák provádí úkony s větší přesností a tím i větší účinností.</a:t>
            </a:r>
          </a:p>
          <a:p>
            <a:pPr marL="651510" indent="-514350">
              <a:buAutoNum type="arabicPeriod"/>
            </a:pPr>
            <a:r>
              <a:rPr lang="cs-CZ" u="sng" dirty="0"/>
              <a:t>Koordinace</a:t>
            </a:r>
            <a:r>
              <a:rPr lang="cs-CZ" dirty="0"/>
              <a:t> – žák provádí několik různých činností řazených za sebou v požadovaném sledu, činnosti jsou v plynulém souladu.</a:t>
            </a:r>
          </a:p>
          <a:p>
            <a:pPr marL="651510" indent="-514350">
              <a:buAutoNum type="arabicPeriod"/>
            </a:pPr>
            <a:r>
              <a:rPr lang="cs-CZ" u="sng" dirty="0"/>
              <a:t>Automatizace</a:t>
            </a:r>
            <a:r>
              <a:rPr lang="cs-CZ" dirty="0"/>
              <a:t> – žák provádí činnosti s maximální účinností a minimálním vynaložením energie.</a:t>
            </a:r>
          </a:p>
          <a:p>
            <a:pPr marL="36576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19508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 smtClean="0">
                <a:solidFill>
                  <a:schemeClr val="accent1"/>
                </a:solidFill>
              </a:rPr>
              <a:t>Problémy stanovení cíle</a:t>
            </a:r>
            <a:endParaRPr lang="cs-CZ" sz="3600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2400" dirty="0"/>
              <a:t>Minimalistický cíl x maximalistický cíl. </a:t>
            </a:r>
          </a:p>
          <a:p>
            <a:r>
              <a:rPr lang="cs-CZ" sz="2400" dirty="0"/>
              <a:t>Cíl je pro všechny žáky stejný bez ohledu na jejich specifika (nadání, poruchy, omezení).</a:t>
            </a:r>
          </a:p>
          <a:p>
            <a:r>
              <a:rPr lang="cs-CZ" sz="2400" dirty="0"/>
              <a:t>Cíl by se neměl soustřeďovat jen na kognitivní výkon, ale i na afektivní a psychomotorický rozvoj žáka.</a:t>
            </a:r>
          </a:p>
          <a:p>
            <a:r>
              <a:rPr lang="cs-CZ" sz="2400" dirty="0"/>
              <a:t>Formálně není cíl diferencován, ale vnitřně (sami pro sebe) musíme posuzovat jeho plnění každým žákem zvlášť.</a:t>
            </a:r>
          </a:p>
          <a:p>
            <a:r>
              <a:rPr lang="cs-CZ" sz="2400" dirty="0"/>
              <a:t>Individuální plnění cíle je vyjádřeno klasifikací – jak do ní zakomponovat celkový pokrok žáka</a:t>
            </a:r>
            <a:r>
              <a:rPr lang="cs-CZ" sz="2400" dirty="0" smtClean="0"/>
              <a:t>?</a:t>
            </a:r>
          </a:p>
          <a:p>
            <a:r>
              <a:rPr lang="cs-CZ" sz="2400" dirty="0" smtClean="0"/>
              <a:t>Nejčastější chyby při stanovení cíle (výčet učiva …).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434096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 smtClean="0">
                <a:solidFill>
                  <a:schemeClr val="accent1"/>
                </a:solidFill>
              </a:rPr>
              <a:t>Motivace</a:t>
            </a:r>
            <a:endParaRPr lang="cs-CZ" sz="3600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Proč se to mám učit? </a:t>
            </a:r>
          </a:p>
          <a:p>
            <a:r>
              <a:rPr lang="cs-CZ" sz="2400" dirty="0"/>
              <a:t>V životě to nebudu potřebovat. </a:t>
            </a:r>
          </a:p>
          <a:p>
            <a:r>
              <a:rPr lang="cs-CZ" sz="2400" dirty="0"/>
              <a:t>Nebaví mě to.</a:t>
            </a:r>
          </a:p>
          <a:p>
            <a:r>
              <a:rPr lang="cs-CZ" sz="2400" dirty="0"/>
              <a:t>Je to k ničemu.</a:t>
            </a:r>
          </a:p>
          <a:p>
            <a:r>
              <a:rPr lang="cs-CZ" sz="2400" dirty="0"/>
              <a:t>Je to ztráta času.</a:t>
            </a:r>
          </a:p>
          <a:p>
            <a:r>
              <a:rPr lang="cs-CZ" sz="2400" dirty="0"/>
              <a:t>Když to budu potřebovat, najdu si to internetu.</a:t>
            </a:r>
          </a:p>
          <a:p>
            <a:endParaRPr lang="cs-CZ" sz="2400" dirty="0"/>
          </a:p>
          <a:p>
            <a:r>
              <a:rPr lang="cs-CZ" sz="2400" dirty="0"/>
              <a:t>Jak zaujmout žáky pro dané téma a učení vůbec</a:t>
            </a:r>
            <a:r>
              <a:rPr lang="cs-CZ" sz="2400" dirty="0" smtClean="0"/>
              <a:t>?</a:t>
            </a:r>
          </a:p>
          <a:p>
            <a:r>
              <a:rPr lang="cs-CZ" sz="2400" dirty="0" smtClean="0"/>
              <a:t>Pozitivní x negativní motivace.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0153650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3600" b="1" dirty="0" smtClean="0">
                <a:solidFill>
                  <a:schemeClr val="accent1"/>
                </a:solidFill>
              </a:rPr>
              <a:t>Struktura přípravy na vyučovací hodinu</a:t>
            </a:r>
            <a:endParaRPr lang="cs-CZ" sz="3600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/>
              <a:t>Třída</a:t>
            </a:r>
          </a:p>
          <a:p>
            <a:r>
              <a:rPr lang="cs-CZ" sz="2400" dirty="0"/>
              <a:t>Téma hodiny (název)</a:t>
            </a:r>
          </a:p>
          <a:p>
            <a:r>
              <a:rPr lang="cs-CZ" sz="2400" dirty="0"/>
              <a:t>Cíle hodiny</a:t>
            </a:r>
          </a:p>
          <a:p>
            <a:r>
              <a:rPr lang="cs-CZ" sz="2400" dirty="0" err="1" smtClean="0"/>
              <a:t>Prekoncept</a:t>
            </a:r>
            <a:r>
              <a:rPr lang="cs-CZ" sz="2400" dirty="0" smtClean="0"/>
              <a:t> (východiska hodiny)</a:t>
            </a:r>
            <a:endParaRPr lang="cs-CZ" sz="2400" dirty="0"/>
          </a:p>
          <a:p>
            <a:r>
              <a:rPr lang="cs-CZ" sz="2400" dirty="0"/>
              <a:t>Pomůcky</a:t>
            </a:r>
          </a:p>
          <a:p>
            <a:r>
              <a:rPr lang="cs-CZ" sz="2400" dirty="0"/>
              <a:t>Rozpis výukových aktivit</a:t>
            </a:r>
          </a:p>
          <a:p>
            <a:r>
              <a:rPr lang="cs-CZ" sz="2400" dirty="0"/>
              <a:t>Domácí příprava na další hodinu</a:t>
            </a:r>
          </a:p>
          <a:p>
            <a:r>
              <a:rPr lang="cs-CZ" sz="2400" dirty="0" smtClean="0"/>
              <a:t>Poznámky</a:t>
            </a:r>
          </a:p>
          <a:p>
            <a:r>
              <a:rPr lang="cs-CZ" sz="2400" dirty="0" smtClean="0"/>
              <a:t>Přílohy</a:t>
            </a:r>
            <a:endParaRPr lang="cs-CZ" sz="2400" dirty="0"/>
          </a:p>
          <a:p>
            <a:pPr marL="36576" indent="0">
              <a:buNone/>
            </a:pPr>
            <a:endParaRPr lang="cs-CZ" sz="2400" i="1" dirty="0" smtClean="0"/>
          </a:p>
          <a:p>
            <a:pPr marL="36576" indent="0">
              <a:buNone/>
            </a:pPr>
            <a:r>
              <a:rPr lang="cs-CZ" sz="2400" i="1" dirty="0" smtClean="0"/>
              <a:t>Nejčastější chyby v přípravě na hodinu.</a:t>
            </a:r>
            <a:endParaRPr 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8754379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 smtClean="0">
                <a:solidFill>
                  <a:schemeClr val="accent1"/>
                </a:solidFill>
              </a:rPr>
              <a:t>Praktické cvičení (laboratorní práce)</a:t>
            </a:r>
            <a:endParaRPr lang="cs-CZ" sz="3600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/>
              <a:t>Laboratorní práce poskytují žákům příležitost k praktickému používání osvojených vědomostí, k jejich upevňování a prohlubování. </a:t>
            </a:r>
            <a:endParaRPr lang="cs-CZ" sz="2400" dirty="0" smtClean="0"/>
          </a:p>
          <a:p>
            <a:r>
              <a:rPr lang="cs-CZ" sz="2400" dirty="0"/>
              <a:t>Žáci získávají praktické dovednosti, učí se samostatně pracovat, formulovat hypotézy, zaznamenávat průběh experimentu a vyvozovat závěry </a:t>
            </a:r>
            <a:r>
              <a:rPr lang="cs-CZ" sz="2400" dirty="0" smtClean="0"/>
              <a:t>– zakládá se vědecký způsob myšlení, nacvičuje se používání vědecké argumentace.</a:t>
            </a:r>
          </a:p>
          <a:p>
            <a:r>
              <a:rPr lang="cs-CZ" sz="2400" dirty="0"/>
              <a:t>Školní experiment se liší od vědeckého tím, že zjišťuje poznatky, které jsou ve vědě již </a:t>
            </a:r>
            <a:r>
              <a:rPr lang="cs-CZ" sz="2400" dirty="0" smtClean="0"/>
              <a:t>známé. Často má pouze informativní formu („práce podle návodu“).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111663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 smtClean="0">
                <a:solidFill>
                  <a:schemeClr val="accent1"/>
                </a:solidFill>
              </a:rPr>
              <a:t>Struktura laboratorní práce</a:t>
            </a:r>
            <a:endParaRPr lang="cs-CZ" sz="3600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36576" indent="0">
              <a:buNone/>
            </a:pPr>
            <a:r>
              <a:rPr lang="cs-CZ" dirty="0" smtClean="0">
                <a:solidFill>
                  <a:schemeClr val="accent1"/>
                </a:solidFill>
              </a:rPr>
              <a:t>1.</a:t>
            </a:r>
            <a:r>
              <a:rPr lang="cs-CZ" dirty="0" smtClean="0"/>
              <a:t> </a:t>
            </a:r>
            <a:r>
              <a:rPr lang="cs-CZ" u="sng" dirty="0" smtClean="0"/>
              <a:t>Zahájení</a:t>
            </a:r>
            <a:r>
              <a:rPr lang="cs-CZ" dirty="0" smtClean="0"/>
              <a:t> </a:t>
            </a:r>
            <a:r>
              <a:rPr lang="cs-CZ" dirty="0"/>
              <a:t>laboratorních prací, sdělení cíle a tématu, poučení o bezpečnosti práce vztahující se ke konkrétním úkolům, které se budou provádět.</a:t>
            </a:r>
          </a:p>
          <a:p>
            <a:pPr marL="36576" indent="0">
              <a:buNone/>
            </a:pPr>
            <a:r>
              <a:rPr lang="cs-CZ" dirty="0" smtClean="0">
                <a:solidFill>
                  <a:schemeClr val="accent1"/>
                </a:solidFill>
              </a:rPr>
              <a:t>2.</a:t>
            </a:r>
            <a:r>
              <a:rPr lang="cs-CZ" dirty="0" smtClean="0"/>
              <a:t> </a:t>
            </a:r>
            <a:r>
              <a:rPr lang="cs-CZ" u="sng" dirty="0" smtClean="0"/>
              <a:t>Zopakování</a:t>
            </a:r>
            <a:r>
              <a:rPr lang="cs-CZ" dirty="0" smtClean="0"/>
              <a:t> </a:t>
            </a:r>
            <a:r>
              <a:rPr lang="cs-CZ" dirty="0"/>
              <a:t>teoretických znalostí potřebných pro provedení laboratorní práce, sdělení jasných instrukcí a pracovního postupu laboratorní práce (nejlépe ústně + zápis na tabuli nebo rozdání písemných návodů – stručné, v bodech).</a:t>
            </a:r>
          </a:p>
          <a:p>
            <a:pPr marL="36576" indent="0">
              <a:buNone/>
            </a:pPr>
            <a:r>
              <a:rPr lang="cs-CZ" dirty="0" smtClean="0">
                <a:solidFill>
                  <a:schemeClr val="accent1"/>
                </a:solidFill>
              </a:rPr>
              <a:t>3.</a:t>
            </a:r>
            <a:r>
              <a:rPr lang="cs-CZ" dirty="0" smtClean="0"/>
              <a:t> </a:t>
            </a:r>
            <a:r>
              <a:rPr lang="cs-CZ" u="sng" dirty="0" smtClean="0"/>
              <a:t>Vlastní </a:t>
            </a:r>
            <a:r>
              <a:rPr lang="cs-CZ" u="sng" dirty="0"/>
              <a:t>provedení</a:t>
            </a:r>
            <a:r>
              <a:rPr lang="cs-CZ" dirty="0"/>
              <a:t> laboratorní práce.</a:t>
            </a:r>
          </a:p>
          <a:p>
            <a:pPr marL="36576" indent="0">
              <a:buNone/>
            </a:pPr>
            <a:r>
              <a:rPr lang="cs-CZ" dirty="0" smtClean="0">
                <a:solidFill>
                  <a:schemeClr val="accent1"/>
                </a:solidFill>
              </a:rPr>
              <a:t>4.</a:t>
            </a:r>
            <a:r>
              <a:rPr lang="cs-CZ" dirty="0" smtClean="0"/>
              <a:t> </a:t>
            </a:r>
            <a:r>
              <a:rPr lang="cs-CZ" u="sng" dirty="0" smtClean="0"/>
              <a:t>Prezentace </a:t>
            </a:r>
            <a:r>
              <a:rPr lang="cs-CZ" u="sng" dirty="0"/>
              <a:t>výsledků</a:t>
            </a:r>
            <a:r>
              <a:rPr lang="cs-CZ" dirty="0"/>
              <a:t>, porovnání výsledků jednotlivých skupin, jednotlivců, vyvození závěrů, pravidel, zákonů.</a:t>
            </a:r>
          </a:p>
          <a:p>
            <a:pPr marL="36576" indent="0">
              <a:buNone/>
            </a:pPr>
            <a:r>
              <a:rPr lang="cs-CZ" dirty="0" smtClean="0">
                <a:solidFill>
                  <a:schemeClr val="accent1"/>
                </a:solidFill>
              </a:rPr>
              <a:t>5.</a:t>
            </a:r>
            <a:r>
              <a:rPr lang="cs-CZ" dirty="0" smtClean="0"/>
              <a:t> </a:t>
            </a:r>
            <a:r>
              <a:rPr lang="cs-CZ" u="sng" dirty="0" smtClean="0"/>
              <a:t>Zadání </a:t>
            </a:r>
            <a:r>
              <a:rPr lang="cs-CZ" u="sng" dirty="0"/>
              <a:t>domácího úkolu</a:t>
            </a:r>
            <a:r>
              <a:rPr lang="cs-CZ" dirty="0"/>
              <a:t> – vypracování protokolu (předložit vzor správně vypracovaného protokolu nebo rozdat formulář, do kterého žáci vyplňují jenom svoje výsledky).</a:t>
            </a:r>
          </a:p>
          <a:p>
            <a:pPr marL="36576" indent="0">
              <a:buNone/>
            </a:pPr>
            <a:r>
              <a:rPr lang="cs-CZ" dirty="0" smtClean="0">
                <a:solidFill>
                  <a:schemeClr val="accent1"/>
                </a:solidFill>
              </a:rPr>
              <a:t>6.</a:t>
            </a:r>
            <a:r>
              <a:rPr lang="cs-CZ" dirty="0" smtClean="0"/>
              <a:t> </a:t>
            </a:r>
            <a:r>
              <a:rPr lang="cs-CZ" u="sng" dirty="0" smtClean="0"/>
              <a:t>Celkové </a:t>
            </a:r>
            <a:r>
              <a:rPr lang="cs-CZ" u="sng" dirty="0"/>
              <a:t>zhodnocení</a:t>
            </a:r>
            <a:r>
              <a:rPr lang="cs-CZ" dirty="0"/>
              <a:t> laboratorních cvičení, splnění cílů, úklid pracoviště.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66339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3600" b="1" dirty="0" smtClean="0">
                <a:solidFill>
                  <a:srgbClr val="6EA0B0"/>
                </a:solidFill>
              </a:rPr>
              <a:t>Organizace činností žáků při laboratorní práci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sz="2400" dirty="0"/>
              <a:t>Všichni pracují pod vedením učitele na stejném úkolu – buď jednotlivě, ve dvojicích, nebo ve skupinách. </a:t>
            </a:r>
          </a:p>
          <a:p>
            <a:pPr lvl="0"/>
            <a:r>
              <a:rPr lang="cs-CZ" sz="2400" dirty="0"/>
              <a:t>Jednotlivci, dvojice nebo skupiny žáků pracují současně na různých úkolech, každá úloha je fixována určité stanoviště a postupně projdou všemi stanovišti v laboratoři. </a:t>
            </a:r>
          </a:p>
          <a:p>
            <a:pPr lvl="0"/>
            <a:r>
              <a:rPr lang="cs-CZ" sz="2400" dirty="0"/>
              <a:t>Dvojice nebo skupiny pracují současně na různých dílčích úkolech, které jsou potřeba k vyřešení celkového úkolu</a:t>
            </a:r>
            <a:r>
              <a:rPr lang="cs-CZ" sz="2400" dirty="0" smtClean="0"/>
              <a:t>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5029303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 smtClean="0">
                <a:solidFill>
                  <a:schemeClr val="accent1"/>
                </a:solidFill>
              </a:rPr>
              <a:t>Příprava na laboratorní práci</a:t>
            </a:r>
            <a:endParaRPr lang="cs-CZ" sz="3600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Stanovení výukového cíle – viz příprava na vyučovací hodinu </a:t>
            </a:r>
          </a:p>
          <a:p>
            <a:r>
              <a:rPr lang="cs-CZ" sz="2400" dirty="0" smtClean="0"/>
              <a:t>Stanovení způsobu realizace a způsobu </a:t>
            </a:r>
            <a:r>
              <a:rPr lang="cs-CZ" sz="2400" dirty="0"/>
              <a:t>začlenění do </a:t>
            </a:r>
            <a:r>
              <a:rPr lang="cs-CZ" sz="2400" dirty="0" smtClean="0"/>
              <a:t>výuky</a:t>
            </a:r>
          </a:p>
          <a:p>
            <a:r>
              <a:rPr lang="cs-CZ" sz="2400" dirty="0" smtClean="0"/>
              <a:t>Příprava pomůcek, materiálu, pokynů </a:t>
            </a:r>
            <a:r>
              <a:rPr lang="cs-CZ" sz="2400" dirty="0"/>
              <a:t>pro </a:t>
            </a:r>
            <a:r>
              <a:rPr lang="cs-CZ" sz="2400" dirty="0" smtClean="0"/>
              <a:t>žáky (nejlépe písemně), případně formuláře protokolu</a:t>
            </a:r>
          </a:p>
          <a:p>
            <a:r>
              <a:rPr lang="cs-CZ" sz="2400" dirty="0" smtClean="0"/>
              <a:t>Vyzkoušení pokusů předem s</a:t>
            </a:r>
            <a:r>
              <a:rPr lang="cs-CZ" sz="2400" dirty="0"/>
              <a:t> vybavením, které budou používat </a:t>
            </a:r>
            <a:r>
              <a:rPr lang="cs-CZ" sz="2400" dirty="0" smtClean="0"/>
              <a:t>žáci</a:t>
            </a:r>
          </a:p>
          <a:p>
            <a:r>
              <a:rPr lang="cs-CZ" sz="2400" dirty="0" smtClean="0"/>
              <a:t>Stanovení organizace činností žáků (dvojice, skupiny…)</a:t>
            </a:r>
          </a:p>
          <a:p>
            <a:r>
              <a:rPr lang="cs-CZ" sz="2400" dirty="0" smtClean="0"/>
              <a:t>Stanovení výstupu a způsobů jeho hodnocení</a:t>
            </a:r>
          </a:p>
          <a:p>
            <a:endParaRPr lang="cs-CZ" sz="24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651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>
                <a:solidFill>
                  <a:schemeClr val="accent1"/>
                </a:solidFill>
              </a:rPr>
              <a:t>Organizační formy výuky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Organizační forma výuky je způsob uspořádání vyučovacího procesu, zahrnuje prostředí výuky a způsob organizace činnosti učitele a žáků při </a:t>
            </a:r>
            <a:r>
              <a:rPr lang="cs-CZ" sz="2400" dirty="0" smtClean="0"/>
              <a:t>vyučování.</a:t>
            </a:r>
          </a:p>
          <a:p>
            <a:r>
              <a:rPr lang="cs-CZ" sz="2400" dirty="0" smtClean="0"/>
              <a:t>Dva způsoby dělení: </a:t>
            </a:r>
          </a:p>
          <a:p>
            <a:pPr marL="493776" indent="-457200">
              <a:buAutoNum type="arabicParenBoth"/>
            </a:pPr>
            <a:r>
              <a:rPr lang="cs-CZ" sz="2400" dirty="0" smtClean="0"/>
              <a:t>podle způsobu práce učitele a žáka (Skalková, Kalhous a Obst) </a:t>
            </a:r>
          </a:p>
          <a:p>
            <a:pPr marL="493776" indent="-457200">
              <a:buAutoNum type="arabicParenBoth"/>
            </a:pPr>
            <a:r>
              <a:rPr lang="cs-CZ" sz="2400" dirty="0" smtClean="0"/>
              <a:t>podle místa, kde výuka probíhá (Řehák, </a:t>
            </a:r>
            <a:r>
              <a:rPr lang="cs-CZ" sz="2400" dirty="0" err="1" smtClean="0"/>
              <a:t>Altmann</a:t>
            </a:r>
            <a:r>
              <a:rPr lang="cs-CZ" sz="2400" dirty="0" smtClean="0"/>
              <a:t>).</a:t>
            </a:r>
          </a:p>
          <a:p>
            <a:endParaRPr lang="cs-CZ" sz="2400" dirty="0"/>
          </a:p>
          <a:p>
            <a:r>
              <a:rPr lang="cs-CZ" sz="2400" dirty="0" smtClean="0"/>
              <a:t> </a:t>
            </a:r>
            <a:r>
              <a:rPr lang="cs-CZ" sz="2400" dirty="0"/>
              <a:t>Oba způsoby dělení </a:t>
            </a:r>
            <a:r>
              <a:rPr lang="cs-CZ" sz="2400" dirty="0" smtClean="0"/>
              <a:t>forem výuky se </a:t>
            </a:r>
            <a:r>
              <a:rPr lang="cs-CZ" sz="2400" dirty="0"/>
              <a:t>navzájem </a:t>
            </a:r>
            <a:r>
              <a:rPr lang="cs-CZ" sz="2400" dirty="0" smtClean="0"/>
              <a:t>doplňují.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656880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 smtClean="0">
                <a:solidFill>
                  <a:schemeClr val="accent1"/>
                </a:solidFill>
              </a:rPr>
              <a:t>Exkurze</a:t>
            </a:r>
            <a:r>
              <a:rPr lang="cs-CZ" sz="3600" b="1" dirty="0">
                <a:solidFill>
                  <a:schemeClr val="accent1"/>
                </a:solidFill>
              </a:rPr>
              <a:t>, vycházky a terénní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/>
              <a:t>Prostředek propojení teoretické a praktické složky výuky. </a:t>
            </a:r>
          </a:p>
          <a:p>
            <a:r>
              <a:rPr lang="cs-CZ" sz="2400" dirty="0"/>
              <a:t>Žáci při ní mají možnost pozorovat </a:t>
            </a:r>
            <a:r>
              <a:rPr lang="cs-CZ" sz="2400" dirty="0" smtClean="0"/>
              <a:t>přírodniny a pracovat s nimi </a:t>
            </a:r>
            <a:r>
              <a:rPr lang="cs-CZ" sz="2400" dirty="0"/>
              <a:t>v jejich přirozeném prostředí nebo v uměle vytvořených podmínkách (zoo…).</a:t>
            </a:r>
          </a:p>
          <a:p>
            <a:r>
              <a:rPr lang="cs-CZ" sz="2400" dirty="0"/>
              <a:t>Vytvářejí si vztah k přírodě a k životnímu prostředí vůbec</a:t>
            </a:r>
            <a:r>
              <a:rPr lang="cs-CZ" sz="2400" dirty="0" smtClean="0"/>
              <a:t>.</a:t>
            </a:r>
            <a:endParaRPr lang="cs-CZ" sz="2400" dirty="0"/>
          </a:p>
          <a:p>
            <a:r>
              <a:rPr lang="cs-CZ" sz="2400" dirty="0"/>
              <a:t>P</a:t>
            </a:r>
            <a:r>
              <a:rPr lang="cs-CZ" sz="2400" dirty="0" smtClean="0"/>
              <a:t>řírodovědné </a:t>
            </a:r>
            <a:r>
              <a:rPr lang="cs-CZ" sz="2400" dirty="0"/>
              <a:t>exkurze </a:t>
            </a:r>
            <a:r>
              <a:rPr lang="cs-CZ" sz="2400" dirty="0" smtClean="0"/>
              <a:t>jsou zpravidla </a:t>
            </a:r>
            <a:r>
              <a:rPr lang="cs-CZ" sz="2400" dirty="0"/>
              <a:t>jednodenní, vycházky mohou být 1 – 2hodinové, stejně tak terénní práce</a:t>
            </a:r>
            <a:r>
              <a:rPr lang="cs-CZ" sz="2400" dirty="0" smtClean="0"/>
              <a:t>.</a:t>
            </a:r>
          </a:p>
          <a:p>
            <a:r>
              <a:rPr lang="cs-CZ" sz="2400" dirty="0" smtClean="0"/>
              <a:t>Exkurze monotematické x komplexní přírodovědné.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50054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 smtClean="0">
                <a:solidFill>
                  <a:schemeClr val="accent1"/>
                </a:solidFill>
              </a:rPr>
              <a:t>Kam na exkurzi</a:t>
            </a:r>
            <a:endParaRPr lang="cs-CZ" sz="3600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cs-CZ" dirty="0"/>
              <a:t>vybrané přírodní lokality, chráněná území, naučné stezky,</a:t>
            </a:r>
          </a:p>
          <a:p>
            <a:pPr lvl="0"/>
            <a:r>
              <a:rPr lang="cs-CZ" dirty="0"/>
              <a:t>muzea, muzea v přírodě,</a:t>
            </a:r>
          </a:p>
          <a:p>
            <a:pPr lvl="0"/>
            <a:r>
              <a:rPr lang="cs-CZ" dirty="0"/>
              <a:t>zoologické zahrady, akvária,</a:t>
            </a:r>
          </a:p>
          <a:p>
            <a:pPr lvl="0"/>
            <a:r>
              <a:rPr lang="cs-CZ" dirty="0"/>
              <a:t>botanické zahrady, dendrologické zahrady, </a:t>
            </a:r>
          </a:p>
          <a:p>
            <a:pPr lvl="0"/>
            <a:r>
              <a:rPr lang="cs-CZ" dirty="0"/>
              <a:t>stanice pro hendikepované živočichy, </a:t>
            </a:r>
          </a:p>
          <a:p>
            <a:pPr lvl="0"/>
            <a:r>
              <a:rPr lang="cs-CZ" dirty="0"/>
              <a:t>ekologická centra, </a:t>
            </a:r>
          </a:p>
          <a:p>
            <a:pPr lvl="0"/>
            <a:r>
              <a:rPr lang="cs-CZ" dirty="0"/>
              <a:t>výrobní a zpracovatelské závody (mlékárna, octárna, pivovar, čistička odpadních vod, úpravna pitné vody, úložiště odpadu, spalovna odpadu, lomy, těžební závody, doly, keramické závody, cihelny),</a:t>
            </a:r>
          </a:p>
          <a:p>
            <a:pPr lvl="0"/>
            <a:r>
              <a:rPr lang="cs-CZ" dirty="0"/>
              <a:t>sbírky, výstavy apod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68579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 smtClean="0">
                <a:solidFill>
                  <a:schemeClr val="accent1"/>
                </a:solidFill>
              </a:rPr>
              <a:t>Průběh exkurze</a:t>
            </a:r>
            <a:endParaRPr lang="cs-CZ" sz="3600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6576" lvl="0" indent="0">
              <a:buNone/>
            </a:pPr>
            <a:r>
              <a:rPr lang="cs-CZ" sz="2400" dirty="0" smtClean="0"/>
              <a:t>Mimoškolní část:</a:t>
            </a:r>
          </a:p>
          <a:p>
            <a:pPr lvl="0"/>
            <a:r>
              <a:rPr lang="cs-CZ" sz="2400" dirty="0" smtClean="0"/>
              <a:t>sraz </a:t>
            </a:r>
            <a:r>
              <a:rPr lang="cs-CZ" sz="2400" dirty="0"/>
              <a:t>(kontrola prezence, organizační pokyny, zopakování úkolů, rozdání výukových materiálů), </a:t>
            </a:r>
          </a:p>
          <a:p>
            <a:pPr lvl="0"/>
            <a:r>
              <a:rPr lang="cs-CZ" sz="2400" dirty="0"/>
              <a:t>cesta na lokalitu (lze využít k pozorování okolí, orientaci podle mapy, případně sběru přírodnin), </a:t>
            </a:r>
          </a:p>
          <a:p>
            <a:pPr lvl="0"/>
            <a:r>
              <a:rPr lang="cs-CZ" sz="2400" dirty="0"/>
              <a:t>práce na lokalitě a její průběžná kontrola učitelem, </a:t>
            </a:r>
          </a:p>
          <a:p>
            <a:pPr lvl="0"/>
            <a:r>
              <a:rPr lang="cs-CZ" sz="2400" dirty="0"/>
              <a:t>návrat z lokality</a:t>
            </a:r>
            <a:r>
              <a:rPr lang="cs-CZ" sz="2400" dirty="0" smtClean="0"/>
              <a:t>.</a:t>
            </a:r>
          </a:p>
          <a:p>
            <a:pPr marL="36576" lvl="0" indent="0">
              <a:buNone/>
            </a:pPr>
            <a:endParaRPr lang="cs-CZ" sz="2400" dirty="0" smtClean="0"/>
          </a:p>
          <a:p>
            <a:pPr marL="36576" lvl="0" indent="0">
              <a:buNone/>
            </a:pPr>
            <a:r>
              <a:rPr lang="cs-CZ" sz="2400" dirty="0" smtClean="0"/>
              <a:t>Školní část:</a:t>
            </a:r>
            <a:endParaRPr lang="cs-CZ" sz="2400" dirty="0"/>
          </a:p>
          <a:p>
            <a:r>
              <a:rPr lang="cs-CZ" sz="2400" dirty="0" smtClean="0"/>
              <a:t>Teoretická příprava před exkurzí</a:t>
            </a:r>
          </a:p>
          <a:p>
            <a:r>
              <a:rPr lang="cs-CZ" sz="2400" dirty="0" smtClean="0"/>
              <a:t>Zhodnocení, kontrola pracovních listů po exkurzi</a:t>
            </a:r>
          </a:p>
          <a:p>
            <a:r>
              <a:rPr lang="cs-CZ" sz="2400" dirty="0" smtClean="0"/>
              <a:t>Navazující aktivity: zpracování nasbíraného materiálu, výstava </a:t>
            </a:r>
            <a:r>
              <a:rPr lang="cs-CZ" sz="2400" dirty="0"/>
              <a:t>fotografií nebo </a:t>
            </a:r>
            <a:r>
              <a:rPr lang="cs-CZ" sz="2400" dirty="0" smtClean="0"/>
              <a:t>přírodnin, laboratorní práce apod.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57195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 smtClean="0">
                <a:solidFill>
                  <a:schemeClr val="accent1"/>
                </a:solidFill>
              </a:rPr>
              <a:t>Příprava na exkurzi</a:t>
            </a:r>
            <a:endParaRPr lang="cs-CZ" sz="3600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cs-CZ" dirty="0"/>
              <a:t>Stanovit výukový cíl a </a:t>
            </a:r>
            <a:r>
              <a:rPr lang="cs-CZ" dirty="0" smtClean="0"/>
              <a:t>plán </a:t>
            </a:r>
            <a:r>
              <a:rPr lang="cs-CZ" dirty="0"/>
              <a:t>exkurze.</a:t>
            </a:r>
          </a:p>
          <a:p>
            <a:pPr lvl="0"/>
            <a:r>
              <a:rPr lang="cs-CZ" dirty="0"/>
              <a:t>Zvolit vhodný termín pro aktivity pod širým nebem spolu s alternativou pro případ špatného počasí - návštěva muzea apod.</a:t>
            </a:r>
          </a:p>
          <a:p>
            <a:pPr lvl="0"/>
            <a:r>
              <a:rPr lang="cs-CZ" dirty="0"/>
              <a:t>Naplánovat seznam lokalit, které budou navštíveny, určit trasu exkurze a odhadnout její časovou náročnost (ideální je si celou trasu předem projít).</a:t>
            </a:r>
          </a:p>
          <a:p>
            <a:pPr lvl="0"/>
            <a:r>
              <a:rPr lang="cs-CZ" dirty="0"/>
              <a:t>Zajistit dopravu a ubytování, případně povolení ke vstupu na lokality.</a:t>
            </a:r>
          </a:p>
          <a:p>
            <a:pPr lvl="0"/>
            <a:r>
              <a:rPr lang="cs-CZ" dirty="0"/>
              <a:t>Připravit výukové materiály (pokud nejsou poskytovány navštívenou institucí) – pracovní listy, záznamové archy, seznamy přírodnin, návody na terénní práce.</a:t>
            </a:r>
          </a:p>
          <a:p>
            <a:pPr lvl="0"/>
            <a:r>
              <a:rPr lang="cs-CZ" dirty="0"/>
              <a:t>Připravit informační materiál pro žáky (seznam pomůcek, požadavků na výstroj, časový plán, doprava atd.).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06782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 smtClean="0">
                <a:solidFill>
                  <a:schemeClr val="accent1"/>
                </a:solidFill>
              </a:rPr>
              <a:t>Projektová výuka</a:t>
            </a:r>
            <a:endParaRPr lang="cs-CZ" sz="3600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Projekt je komplexní praktická úloha (problém, téma) spojená s životní realitou, řešitelná pouze propojením teoretických a praktických činností </a:t>
            </a:r>
            <a:r>
              <a:rPr lang="cs-CZ" dirty="0" smtClean="0"/>
              <a:t>žáků. </a:t>
            </a:r>
          </a:p>
          <a:p>
            <a:r>
              <a:rPr lang="cs-CZ" dirty="0" smtClean="0"/>
              <a:t>Žáci </a:t>
            </a:r>
            <a:r>
              <a:rPr lang="cs-CZ" dirty="0"/>
              <a:t>řeší složité problémy, které přesahují instituci školy. </a:t>
            </a:r>
            <a:endParaRPr lang="cs-CZ" dirty="0" smtClean="0"/>
          </a:p>
          <a:p>
            <a:r>
              <a:rPr lang="cs-CZ" dirty="0" smtClean="0"/>
              <a:t>Požadavkem </a:t>
            </a:r>
            <a:r>
              <a:rPr lang="cs-CZ" dirty="0"/>
              <a:t>je propojení reálného života, učení žáků, společnosti a školy. </a:t>
            </a:r>
            <a:endParaRPr lang="cs-CZ" dirty="0" smtClean="0"/>
          </a:p>
          <a:p>
            <a:r>
              <a:rPr lang="cs-CZ" dirty="0" smtClean="0"/>
              <a:t>Na </a:t>
            </a:r>
            <a:r>
              <a:rPr lang="cs-CZ" dirty="0"/>
              <a:t>řešení problému pracují samostatně, učitel hraje úlohu poradce, přebírají tak část zodpovědnosti za výsledky výuky. </a:t>
            </a:r>
            <a:endParaRPr lang="cs-CZ" dirty="0" smtClean="0"/>
          </a:p>
          <a:p>
            <a:r>
              <a:rPr lang="cs-CZ" dirty="0" smtClean="0"/>
              <a:t>Prostřednictvím </a:t>
            </a:r>
            <a:r>
              <a:rPr lang="cs-CZ" dirty="0"/>
              <a:t>projektové výuky lze uplatnit jeden z prvků moderního vyučování – integraci obsahu přírodovědných oborů. </a:t>
            </a:r>
            <a:endParaRPr lang="cs-CZ" dirty="0" smtClean="0"/>
          </a:p>
          <a:p>
            <a:r>
              <a:rPr lang="cs-CZ" dirty="0" smtClean="0"/>
              <a:t>Učitelský projekt x žákovský projekt.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99254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 smtClean="0">
                <a:solidFill>
                  <a:schemeClr val="accent1"/>
                </a:solidFill>
              </a:rPr>
              <a:t>Zařazení projektu do výuky</a:t>
            </a:r>
            <a:endParaRPr lang="cs-CZ" sz="3600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cs-CZ" sz="3100" dirty="0"/>
              <a:t>V rámci jednoho předmětu, kdy se projektově odučí vybraná témata. Obvyklý rozvrh hodin tak zůstane zachován.</a:t>
            </a:r>
          </a:p>
          <a:p>
            <a:pPr lvl="0"/>
            <a:r>
              <a:rPr lang="cs-CZ" sz="3100" dirty="0"/>
              <a:t>V rámci několika předmětů (část projektu např. v chemii, část v biologii) se společnou závěrečnou prezentací výstupu projektu.</a:t>
            </a:r>
          </a:p>
          <a:p>
            <a:pPr lvl="0"/>
            <a:r>
              <a:rPr lang="cs-CZ" sz="3100" dirty="0"/>
              <a:t>V rámci projektového dne, kdy se ho mohou zúčastnit žáci podle svého zájmu z různých tříd.</a:t>
            </a:r>
          </a:p>
          <a:p>
            <a:pPr lvl="0"/>
            <a:r>
              <a:rPr lang="cs-CZ" sz="3100" dirty="0" smtClean="0"/>
              <a:t>V rámci</a:t>
            </a:r>
            <a:r>
              <a:rPr lang="cs-CZ" sz="3100" dirty="0"/>
              <a:t> povinně volitelných </a:t>
            </a:r>
            <a:r>
              <a:rPr lang="cs-CZ" sz="3100" dirty="0" smtClean="0"/>
              <a:t>předmětů </a:t>
            </a:r>
            <a:r>
              <a:rPr lang="cs-CZ" sz="3100" dirty="0"/>
              <a:t>nebo volitelných </a:t>
            </a:r>
            <a:r>
              <a:rPr lang="cs-CZ" sz="3100" dirty="0" smtClean="0"/>
              <a:t>kroužků.</a:t>
            </a:r>
          </a:p>
          <a:p>
            <a:pPr marL="36576" lvl="0" indent="0">
              <a:buNone/>
            </a:pPr>
            <a:endParaRPr lang="cs-CZ" sz="3100" dirty="0" smtClean="0"/>
          </a:p>
          <a:p>
            <a:pPr marL="36576" lvl="0" indent="0">
              <a:buNone/>
            </a:pPr>
            <a:r>
              <a:rPr lang="cs-CZ" sz="3100" dirty="0" smtClean="0"/>
              <a:t>Projekty mohou trvat 2 a více vyučovacích hodin, ale i týdny nebo několik let.</a:t>
            </a:r>
            <a:endParaRPr lang="cs-CZ" sz="31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4083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 smtClean="0">
                <a:solidFill>
                  <a:schemeClr val="accent1"/>
                </a:solidFill>
              </a:rPr>
              <a:t>Příprava na projektovou výuku</a:t>
            </a:r>
            <a:endParaRPr lang="cs-CZ" sz="3600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u="sng" dirty="0" smtClean="0"/>
              <a:t>Záměr</a:t>
            </a:r>
            <a:r>
              <a:rPr lang="cs-CZ" sz="2400" b="1" dirty="0"/>
              <a:t> </a:t>
            </a:r>
            <a:r>
              <a:rPr lang="cs-CZ" sz="2400" b="1" dirty="0" smtClean="0"/>
              <a:t>- </a:t>
            </a:r>
            <a:r>
              <a:rPr lang="cs-CZ" sz="2400" dirty="0" smtClean="0"/>
              <a:t>v</a:t>
            </a:r>
            <a:r>
              <a:rPr lang="cs-CZ" sz="2400" dirty="0"/>
              <a:t> této fázi volíme téma projektu a formuluje záměr, který zařazením projektu do výuky </a:t>
            </a:r>
            <a:r>
              <a:rPr lang="cs-CZ" sz="2400" dirty="0" smtClean="0"/>
              <a:t>sledujeme, </a:t>
            </a:r>
            <a:r>
              <a:rPr lang="cs-CZ" sz="2400" dirty="0"/>
              <a:t>u</a:t>
            </a:r>
            <a:r>
              <a:rPr lang="cs-CZ" sz="2400" dirty="0" smtClean="0"/>
              <a:t>jasníme </a:t>
            </a:r>
            <a:r>
              <a:rPr lang="cs-CZ" sz="2400" dirty="0"/>
              <a:t>si cíle, způsoby motivace </a:t>
            </a:r>
            <a:r>
              <a:rPr lang="cs-CZ" sz="2400" dirty="0" smtClean="0"/>
              <a:t>žáků, </a:t>
            </a:r>
            <a:r>
              <a:rPr lang="cs-CZ" sz="2400" dirty="0" err="1" smtClean="0"/>
              <a:t>prekoncept</a:t>
            </a:r>
            <a:r>
              <a:rPr lang="cs-CZ" sz="2400" dirty="0"/>
              <a:t> </a:t>
            </a:r>
            <a:r>
              <a:rPr lang="cs-CZ" sz="2400" dirty="0" smtClean="0"/>
              <a:t>a typ výstupu.</a:t>
            </a:r>
          </a:p>
          <a:p>
            <a:r>
              <a:rPr lang="cs-CZ" sz="2400" u="sng" dirty="0" smtClean="0"/>
              <a:t>Plánování</a:t>
            </a:r>
            <a:r>
              <a:rPr lang="cs-CZ" sz="2400" dirty="0" smtClean="0"/>
              <a:t> - </a:t>
            </a:r>
            <a:r>
              <a:rPr lang="cs-CZ" sz="2400" dirty="0"/>
              <a:t>r</a:t>
            </a:r>
            <a:r>
              <a:rPr lang="cs-CZ" sz="2400" dirty="0" smtClean="0"/>
              <a:t>ozdělíme </a:t>
            </a:r>
            <a:r>
              <a:rPr lang="cs-CZ" sz="2400" dirty="0"/>
              <a:t>role a úkoly skupinám či </a:t>
            </a:r>
            <a:r>
              <a:rPr lang="cs-CZ" sz="2400" dirty="0" smtClean="0"/>
              <a:t>jednotlivcům (zadávací listy), provedeme časovou rozvahu – maximální zapojení žáků. </a:t>
            </a:r>
            <a:endParaRPr lang="cs-CZ" sz="2400" u="sng" dirty="0"/>
          </a:p>
          <a:p>
            <a:r>
              <a:rPr lang="cs-CZ" sz="2400" u="sng" dirty="0" smtClean="0"/>
              <a:t>Vlastní provedení </a:t>
            </a:r>
            <a:r>
              <a:rPr lang="cs-CZ" sz="2400" dirty="0" smtClean="0"/>
              <a:t>– maximální samostatnost žáků, učitel pouze poradce, termíny konzultací.</a:t>
            </a:r>
          </a:p>
          <a:p>
            <a:r>
              <a:rPr lang="cs-CZ" sz="2400" u="sng" dirty="0" smtClean="0"/>
              <a:t>Hodnocení</a:t>
            </a:r>
            <a:r>
              <a:rPr lang="cs-CZ" sz="2400" dirty="0" smtClean="0"/>
              <a:t> – prezentace výstupů, hodnocení žáků, skupin, celého projektu.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504252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 smtClean="0">
                <a:solidFill>
                  <a:schemeClr val="accent1"/>
                </a:solidFill>
              </a:rPr>
              <a:t>Možné výstupy projektů - příklady</a:t>
            </a:r>
            <a:endParaRPr lang="cs-CZ" sz="3600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prezentace řešení daného </a:t>
            </a:r>
            <a:r>
              <a:rPr lang="cs-CZ" sz="2400" dirty="0" smtClean="0"/>
              <a:t>úkolu</a:t>
            </a:r>
          </a:p>
          <a:p>
            <a:r>
              <a:rPr lang="cs-CZ" sz="2400" dirty="0" smtClean="0"/>
              <a:t>výstava přírodnin</a:t>
            </a:r>
          </a:p>
          <a:p>
            <a:r>
              <a:rPr lang="cs-CZ" sz="2400" dirty="0" smtClean="0"/>
              <a:t>postery </a:t>
            </a:r>
            <a:r>
              <a:rPr lang="cs-CZ" sz="2400" dirty="0"/>
              <a:t>zpracované na zadané </a:t>
            </a:r>
            <a:r>
              <a:rPr lang="cs-CZ" sz="2400" dirty="0" smtClean="0"/>
              <a:t>téma s následnou žákovskou konferencí</a:t>
            </a:r>
          </a:p>
          <a:p>
            <a:r>
              <a:rPr lang="cs-CZ" sz="2400" dirty="0"/>
              <a:t>p</a:t>
            </a:r>
            <a:r>
              <a:rPr lang="cs-CZ" sz="2400" dirty="0" smtClean="0"/>
              <a:t>ojmové mapy</a:t>
            </a:r>
          </a:p>
          <a:p>
            <a:r>
              <a:rPr lang="cs-CZ" sz="2400" dirty="0" smtClean="0"/>
              <a:t>výstava fotografií</a:t>
            </a:r>
          </a:p>
          <a:p>
            <a:r>
              <a:rPr lang="cs-CZ" sz="2400" dirty="0" smtClean="0"/>
              <a:t>článek </a:t>
            </a:r>
            <a:r>
              <a:rPr lang="cs-CZ" sz="2400" dirty="0"/>
              <a:t>v místním </a:t>
            </a:r>
            <a:r>
              <a:rPr lang="cs-CZ" sz="2400" dirty="0" smtClean="0"/>
              <a:t>časopisu</a:t>
            </a:r>
          </a:p>
          <a:p>
            <a:r>
              <a:rPr lang="cs-CZ" sz="2400" dirty="0" smtClean="0"/>
              <a:t>naučná </a:t>
            </a:r>
            <a:r>
              <a:rPr lang="cs-CZ" sz="2400" dirty="0"/>
              <a:t>stezka školní </a:t>
            </a:r>
            <a:r>
              <a:rPr lang="cs-CZ" sz="2400" dirty="0" smtClean="0"/>
              <a:t>zahradou</a:t>
            </a:r>
          </a:p>
          <a:p>
            <a:r>
              <a:rPr lang="cs-CZ" sz="2400" dirty="0" smtClean="0"/>
              <a:t>mapa </a:t>
            </a:r>
            <a:r>
              <a:rPr lang="cs-CZ" sz="2400" dirty="0"/>
              <a:t>nepovolených skládek na území obce </a:t>
            </a:r>
            <a:endParaRPr lang="cs-CZ" sz="2400" dirty="0" smtClean="0"/>
          </a:p>
          <a:p>
            <a:r>
              <a:rPr lang="cs-CZ" sz="2400" dirty="0" smtClean="0"/>
              <a:t>apod</a:t>
            </a:r>
            <a:r>
              <a:rPr lang="cs-CZ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61398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>
                <a:solidFill>
                  <a:schemeClr val="accent1"/>
                </a:solidFill>
              </a:rPr>
              <a:t>Organizační formy </a:t>
            </a:r>
            <a:r>
              <a:rPr lang="cs-CZ" sz="3600" b="1" dirty="0" smtClean="0">
                <a:solidFill>
                  <a:schemeClr val="accent1"/>
                </a:solidFill>
              </a:rPr>
              <a:t>výuky - dělení</a:t>
            </a:r>
            <a:endParaRPr lang="cs-CZ" sz="3600" b="1" dirty="0">
              <a:solidFill>
                <a:schemeClr val="accent1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marL="36576" lvl="0" indent="0" algn="ctr">
              <a:buNone/>
            </a:pPr>
            <a:r>
              <a:rPr lang="cs-CZ" dirty="0" smtClean="0"/>
              <a:t>(1)</a:t>
            </a:r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frontální výuka </a:t>
            </a:r>
            <a:r>
              <a:rPr lang="cs-CZ" dirty="0"/>
              <a:t>v systému vyučovacích </a:t>
            </a:r>
            <a:r>
              <a:rPr lang="cs-CZ" dirty="0" smtClean="0"/>
              <a:t>hodin </a:t>
            </a:r>
            <a:endParaRPr lang="cs-CZ" dirty="0"/>
          </a:p>
          <a:p>
            <a:pPr lvl="0"/>
            <a:r>
              <a:rPr lang="cs-CZ" dirty="0" smtClean="0"/>
              <a:t>individualizovaná </a:t>
            </a:r>
            <a:r>
              <a:rPr lang="cs-CZ" dirty="0"/>
              <a:t>a </a:t>
            </a:r>
            <a:r>
              <a:rPr lang="cs-CZ" dirty="0" smtClean="0"/>
              <a:t>diferencovaná výuka</a:t>
            </a:r>
            <a:endParaRPr lang="cs-CZ" dirty="0"/>
          </a:p>
          <a:p>
            <a:pPr lvl="0"/>
            <a:r>
              <a:rPr lang="cs-CZ" dirty="0" smtClean="0"/>
              <a:t>skupinová </a:t>
            </a:r>
            <a:r>
              <a:rPr lang="cs-CZ" dirty="0"/>
              <a:t>a kooperativní </a:t>
            </a:r>
            <a:r>
              <a:rPr lang="cs-CZ" dirty="0" smtClean="0"/>
              <a:t>výuka</a:t>
            </a:r>
            <a:endParaRPr lang="cs-CZ" dirty="0"/>
          </a:p>
          <a:p>
            <a:pPr lvl="0"/>
            <a:r>
              <a:rPr lang="cs-CZ" dirty="0" smtClean="0"/>
              <a:t>projektová </a:t>
            </a:r>
            <a:r>
              <a:rPr lang="cs-CZ" dirty="0"/>
              <a:t>a </a:t>
            </a:r>
            <a:r>
              <a:rPr lang="cs-CZ" dirty="0" smtClean="0"/>
              <a:t>integrovaná výuka</a:t>
            </a:r>
            <a:endParaRPr lang="cs-CZ" dirty="0"/>
          </a:p>
          <a:p>
            <a:pPr lvl="0"/>
            <a:r>
              <a:rPr lang="cs-CZ" dirty="0"/>
              <a:t>domácí učební práce </a:t>
            </a:r>
            <a:r>
              <a:rPr lang="cs-CZ" dirty="0" smtClean="0"/>
              <a:t>žáků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36576" lvl="0" indent="0" algn="ctr">
              <a:buNone/>
            </a:pPr>
            <a:r>
              <a:rPr lang="cs-CZ" dirty="0" smtClean="0"/>
              <a:t>(2)</a:t>
            </a:r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vyučovací hodina</a:t>
            </a:r>
            <a:endParaRPr lang="cs-CZ" dirty="0"/>
          </a:p>
          <a:p>
            <a:pPr lvl="0"/>
            <a:r>
              <a:rPr lang="cs-CZ" dirty="0"/>
              <a:t>praktické cvičení (laboratorní práce</a:t>
            </a:r>
            <a:r>
              <a:rPr lang="cs-CZ" dirty="0" smtClean="0"/>
              <a:t>)</a:t>
            </a:r>
            <a:endParaRPr lang="cs-CZ" dirty="0"/>
          </a:p>
          <a:p>
            <a:pPr lvl="0"/>
            <a:r>
              <a:rPr lang="cs-CZ" dirty="0"/>
              <a:t>exkurze, vycházka a terénní </a:t>
            </a:r>
            <a:r>
              <a:rPr lang="cs-CZ" dirty="0" smtClean="0"/>
              <a:t>práce</a:t>
            </a:r>
            <a:endParaRPr lang="cs-CZ" dirty="0"/>
          </a:p>
          <a:p>
            <a:pPr lvl="0"/>
            <a:r>
              <a:rPr lang="cs-CZ" dirty="0"/>
              <a:t>projekt (projektová výuka</a:t>
            </a:r>
            <a:r>
              <a:rPr lang="cs-CZ" dirty="0" smtClean="0"/>
              <a:t>)</a:t>
            </a:r>
            <a:endParaRPr lang="cs-CZ" dirty="0"/>
          </a:p>
          <a:p>
            <a:pPr lvl="0"/>
            <a:r>
              <a:rPr lang="cs-CZ" dirty="0"/>
              <a:t>odborný </a:t>
            </a:r>
            <a:r>
              <a:rPr lang="cs-CZ" dirty="0" smtClean="0"/>
              <a:t>seminář</a:t>
            </a:r>
            <a:endParaRPr lang="cs-CZ" dirty="0"/>
          </a:p>
          <a:p>
            <a:pPr lvl="0"/>
            <a:r>
              <a:rPr lang="cs-CZ" dirty="0"/>
              <a:t>odborná praxe a </a:t>
            </a:r>
            <a:r>
              <a:rPr lang="cs-CZ" dirty="0" smtClean="0"/>
              <a:t>stáž</a:t>
            </a:r>
            <a:endParaRPr lang="cs-CZ" dirty="0"/>
          </a:p>
          <a:p>
            <a:pPr lvl="0"/>
            <a:r>
              <a:rPr lang="cs-CZ" dirty="0"/>
              <a:t>domácí úkoly, domácí příprava, </a:t>
            </a:r>
            <a:r>
              <a:rPr lang="cs-CZ" dirty="0" smtClean="0"/>
              <a:t>samostudium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9456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 smtClean="0">
                <a:solidFill>
                  <a:schemeClr val="accent1"/>
                </a:solidFill>
              </a:rPr>
              <a:t>Vyučovací hodina</a:t>
            </a:r>
            <a:endParaRPr lang="cs-CZ" sz="3600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Nejčastěji využívaná forma výuky.</a:t>
            </a:r>
          </a:p>
          <a:p>
            <a:r>
              <a:rPr lang="cs-CZ" sz="2400" dirty="0"/>
              <a:t>M</a:t>
            </a:r>
            <a:r>
              <a:rPr lang="cs-CZ" sz="2400" dirty="0" smtClean="0"/>
              <a:t>aximum </a:t>
            </a:r>
            <a:r>
              <a:rPr lang="cs-CZ" sz="2400" dirty="0"/>
              <a:t>činností mělo být přesunuto na žáky, měly by se používat metody, při kterých žáci aktivně pracují, manipulují s přírodninami, provádějí jednoduché pokusy apod.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4731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>
                <a:solidFill>
                  <a:schemeClr val="accent1"/>
                </a:solidFill>
              </a:rPr>
              <a:t>Struktura klasické vyučovací hodiny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sz="2400" dirty="0"/>
              <a:t>Zahájení hodiny (sdělení cíle a tématu hodiny, motivace)</a:t>
            </a:r>
          </a:p>
          <a:p>
            <a:pPr lvl="0"/>
            <a:r>
              <a:rPr lang="cs-CZ" sz="2400" dirty="0"/>
              <a:t>Opakování probraného učiva (kontrola a hodnocení vědomostí, kontrola domácích úkolů)</a:t>
            </a:r>
          </a:p>
          <a:p>
            <a:pPr lvl="0"/>
            <a:r>
              <a:rPr lang="cs-CZ" sz="2400" dirty="0"/>
              <a:t>Probírání nového učiva</a:t>
            </a:r>
          </a:p>
          <a:p>
            <a:pPr lvl="0"/>
            <a:r>
              <a:rPr lang="cs-CZ" sz="2400" dirty="0"/>
              <a:t>Opakování a procvičování nového učiva</a:t>
            </a:r>
          </a:p>
          <a:p>
            <a:pPr lvl="0"/>
            <a:r>
              <a:rPr lang="cs-CZ" sz="2400" dirty="0"/>
              <a:t>Uložení domácího úkolu</a:t>
            </a:r>
          </a:p>
          <a:p>
            <a:pPr lvl="0"/>
            <a:r>
              <a:rPr lang="cs-CZ" sz="2400" dirty="0"/>
              <a:t>Zhodnocení hodiny, stupně dosažení cílů, aktivity žáků, sdělení, co bude obsahem příští hodiny.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5133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 smtClean="0">
                <a:solidFill>
                  <a:schemeClr val="accent1"/>
                </a:solidFill>
              </a:rPr>
              <a:t>Příprava na vyučovací hodinu</a:t>
            </a:r>
            <a:endParaRPr lang="cs-CZ" sz="3600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Promyšlení </a:t>
            </a:r>
            <a:r>
              <a:rPr lang="cs-CZ" sz="2400" dirty="0"/>
              <a:t>a </a:t>
            </a:r>
            <a:r>
              <a:rPr lang="cs-CZ" sz="2400" dirty="0" smtClean="0"/>
              <a:t>stanovení výukových cílů: vycházíme </a:t>
            </a:r>
            <a:r>
              <a:rPr lang="cs-CZ" sz="2400" dirty="0"/>
              <a:t>z </a:t>
            </a:r>
            <a:r>
              <a:rPr lang="cs-CZ" sz="2400" dirty="0" err="1"/>
              <a:t>prekonceptu</a:t>
            </a:r>
            <a:r>
              <a:rPr lang="cs-CZ" sz="2400" dirty="0"/>
              <a:t>, tedy ze znalostí, dovedností i postojů žáků, které získali při předchozí výuce, nebo o kterých předpokládáme, že je znají ze své zkušenosti nebo z uložené domácí </a:t>
            </a:r>
            <a:r>
              <a:rPr lang="cs-CZ" sz="2400" dirty="0" smtClean="0"/>
              <a:t>přípravy.</a:t>
            </a:r>
          </a:p>
          <a:p>
            <a:r>
              <a:rPr lang="cs-CZ" sz="2400" dirty="0"/>
              <a:t>Cíl hodiny = zamýšlený a očekávaný výsledek (změny ve vědomostech, dovednostech, vlastnostech žáků, hodnotové orientaci, osobnostním rozvoji</a:t>
            </a:r>
            <a:r>
              <a:rPr lang="cs-CZ" sz="2400" dirty="0" smtClean="0"/>
              <a:t>…).</a:t>
            </a:r>
          </a:p>
          <a:p>
            <a:r>
              <a:rPr lang="cs-CZ" sz="2400" dirty="0"/>
              <a:t>Jakých změn mají žáci dosáhnout?</a:t>
            </a:r>
          </a:p>
        </p:txBody>
      </p:sp>
    </p:spTree>
    <p:extLst>
      <p:ext uri="{BB962C8B-B14F-4D97-AF65-F5344CB8AC3E}">
        <p14:creationId xmlns:p14="http://schemas.microsoft.com/office/powerpoint/2010/main" val="2662423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Výukové cíle formulujeme zvlášť pro všechny oblasti zamýšleného ovlivňování žáků, tedy kognitivní cíle (změny ve znalostech), afektivní cíle (změny v postojích a hodnotové orientaci) a psychomotorické cíle (změny v </a:t>
            </a:r>
            <a:r>
              <a:rPr lang="cs-CZ" sz="2400" dirty="0" smtClean="0"/>
              <a:t>dovednostech).</a:t>
            </a:r>
          </a:p>
          <a:p>
            <a:r>
              <a:rPr lang="cs-CZ" sz="2400" dirty="0" smtClean="0"/>
              <a:t>Cíle by měly být komplexní, konzistentní, kontrolovatelné a přiměřené.</a:t>
            </a:r>
          </a:p>
          <a:p>
            <a:r>
              <a:rPr lang="cs-CZ" sz="2400" dirty="0"/>
              <a:t>Volba cíle ovlivňuje prostředky realizace cíle (tedy výběr učiva, metod, forem</a:t>
            </a:r>
            <a:r>
              <a:rPr lang="cs-CZ" sz="2400" dirty="0" smtClean="0"/>
              <a:t>).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2698873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 smtClean="0">
                <a:solidFill>
                  <a:schemeClr val="accent1"/>
                </a:solidFill>
              </a:rPr>
              <a:t>Stanovení kognitivních cílů výuky 1/2</a:t>
            </a:r>
            <a:endParaRPr lang="cs-CZ" sz="3600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Jedním ze způsobů stanovení kognitivních cílů je použití </a:t>
            </a:r>
            <a:r>
              <a:rPr lang="cs-CZ" i="1" dirty="0" err="1"/>
              <a:t>Bloomovy</a:t>
            </a:r>
            <a:r>
              <a:rPr lang="cs-CZ" i="1" dirty="0"/>
              <a:t> taxonomie výukových cílů</a:t>
            </a:r>
            <a:r>
              <a:rPr lang="cs-CZ" dirty="0"/>
              <a:t>.</a:t>
            </a:r>
          </a:p>
          <a:p>
            <a:r>
              <a:rPr lang="cs-CZ" dirty="0"/>
              <a:t>Cíle jsou formulovány pomocí aktivních sloves.</a:t>
            </a:r>
          </a:p>
          <a:p>
            <a:r>
              <a:rPr lang="cs-CZ" dirty="0"/>
              <a:t>Jsou rozděleny do 6 skupin podle hloubky, do které si žák dané učivo osvojí: </a:t>
            </a:r>
          </a:p>
          <a:p>
            <a:pPr marL="651510" indent="-514350">
              <a:buAutoNum type="arabicPeriod"/>
            </a:pPr>
            <a:r>
              <a:rPr lang="cs-CZ" dirty="0"/>
              <a:t>Zapamatování</a:t>
            </a:r>
          </a:p>
          <a:p>
            <a:pPr marL="651510" indent="-514350">
              <a:buAutoNum type="arabicPeriod"/>
            </a:pPr>
            <a:r>
              <a:rPr lang="cs-CZ" dirty="0"/>
              <a:t>Pochopení</a:t>
            </a:r>
          </a:p>
          <a:p>
            <a:pPr marL="651510" indent="-514350">
              <a:buAutoNum type="arabicPeriod"/>
            </a:pPr>
            <a:r>
              <a:rPr lang="cs-CZ" dirty="0"/>
              <a:t>Aplikace</a:t>
            </a:r>
          </a:p>
          <a:p>
            <a:pPr marL="651510" indent="-514350">
              <a:buAutoNum type="arabicPeriod"/>
            </a:pPr>
            <a:r>
              <a:rPr lang="cs-CZ" dirty="0"/>
              <a:t>Analýza</a:t>
            </a:r>
          </a:p>
          <a:p>
            <a:pPr marL="651510" indent="-514350">
              <a:buAutoNum type="arabicPeriod"/>
            </a:pPr>
            <a:r>
              <a:rPr lang="cs-CZ" dirty="0"/>
              <a:t>Syntéza</a:t>
            </a:r>
          </a:p>
          <a:p>
            <a:pPr marL="651510" indent="-514350">
              <a:buAutoNum type="arabicPeriod"/>
            </a:pPr>
            <a:r>
              <a:rPr lang="cs-CZ" dirty="0"/>
              <a:t>Hodnotící posouzení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68996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b="1" dirty="0">
                <a:solidFill>
                  <a:srgbClr val="6EA0B0"/>
                </a:solidFill>
              </a:rPr>
              <a:t>Stanovení kognitivních cílů </a:t>
            </a:r>
            <a:r>
              <a:rPr lang="cs-CZ" sz="3600" b="1" dirty="0" smtClean="0">
                <a:solidFill>
                  <a:srgbClr val="6EA0B0"/>
                </a:solidFill>
              </a:rPr>
              <a:t>výuky 2/2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651510" indent="-514350">
              <a:buAutoNum type="arabicPeriod"/>
            </a:pPr>
            <a:r>
              <a:rPr lang="cs-CZ" u="sng" dirty="0"/>
              <a:t>Zapamatování</a:t>
            </a:r>
            <a:r>
              <a:rPr lang="cs-CZ" dirty="0"/>
              <a:t>: definuje, doplní, napíše, opakuje, pojmenuje, popíše, přiřadí, vybere…</a:t>
            </a:r>
          </a:p>
          <a:p>
            <a:pPr marL="651510" indent="-514350">
              <a:buAutoNum type="arabicPeriod"/>
            </a:pPr>
            <a:r>
              <a:rPr lang="cs-CZ" u="sng" dirty="0"/>
              <a:t>Pochopení</a:t>
            </a:r>
            <a:r>
              <a:rPr lang="cs-CZ" dirty="0"/>
              <a:t>: dokáže, uvede příklad, objasní, vysvětlí, odhadne, opraví, změří, převede…</a:t>
            </a:r>
          </a:p>
          <a:p>
            <a:pPr marL="651510" indent="-514350">
              <a:buAutoNum type="arabicPeriod"/>
            </a:pPr>
            <a:r>
              <a:rPr lang="cs-CZ" u="sng" dirty="0"/>
              <a:t>Aplikace</a:t>
            </a:r>
            <a:r>
              <a:rPr lang="cs-CZ" dirty="0"/>
              <a:t>: demonstruje, diskutuje, načrtne, navrhne, plánuje, použije, uvede vztah mezi…</a:t>
            </a:r>
          </a:p>
          <a:p>
            <a:pPr marL="651510" indent="-514350">
              <a:buAutoNum type="arabicPeriod"/>
            </a:pPr>
            <a:r>
              <a:rPr lang="cs-CZ" u="sng" dirty="0"/>
              <a:t>Analýza</a:t>
            </a:r>
            <a:r>
              <a:rPr lang="cs-CZ" dirty="0"/>
              <a:t>:  najde princip uspořádání, provede rozbor, rozhodne, rozliší, rozdělí…</a:t>
            </a:r>
          </a:p>
          <a:p>
            <a:pPr marL="651510" indent="-514350">
              <a:buAutoNum type="arabicPeriod"/>
            </a:pPr>
            <a:r>
              <a:rPr lang="cs-CZ" u="sng" dirty="0"/>
              <a:t>Syntéza</a:t>
            </a:r>
            <a:r>
              <a:rPr lang="cs-CZ" dirty="0"/>
              <a:t>: klasifikuje, kombinuje, skládá, napíše sdělení, organizuje, shrne, vyvodí závěr…</a:t>
            </a:r>
          </a:p>
          <a:p>
            <a:pPr marL="651510" indent="-514350">
              <a:buAutoNum type="arabicPeriod"/>
            </a:pPr>
            <a:r>
              <a:rPr lang="cs-CZ" u="sng" dirty="0"/>
              <a:t>Hodnocení</a:t>
            </a:r>
            <a:r>
              <a:rPr lang="cs-CZ" dirty="0"/>
              <a:t>: argumentuje, obhájí, ocení, oponuje, porovná, posoudí, provede kritiku, uvede klady a zápory, zdůvodní, srovná s normou…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3857415"/>
      </p:ext>
    </p:extLst>
  </p:cSld>
  <p:clrMapOvr>
    <a:masterClrMapping/>
  </p:clrMapOvr>
</p:sld>
</file>

<file path=ppt/theme/theme1.xml><?xml version="1.0" encoding="utf-8"?>
<a:theme xmlns:a="http://schemas.openxmlformats.org/drawingml/2006/main" name="Technický">
  <a:themeElements>
    <a:clrScheme name="Technický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383</TotalTime>
  <Words>1370</Words>
  <Application>Microsoft Office PowerPoint</Application>
  <PresentationFormat>Předvádění na obrazovce (4:3)</PresentationFormat>
  <Paragraphs>189</Paragraphs>
  <Slides>27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28" baseType="lpstr">
      <vt:lpstr>Technický</vt:lpstr>
      <vt:lpstr>DIDAKTIKA BIOLOGIE I  FORMY VÝUKY</vt:lpstr>
      <vt:lpstr>Organizační formy výuky</vt:lpstr>
      <vt:lpstr>Organizační formy výuky - dělení</vt:lpstr>
      <vt:lpstr>Vyučovací hodina</vt:lpstr>
      <vt:lpstr>Struktura klasické vyučovací hodiny </vt:lpstr>
      <vt:lpstr>Příprava na vyučovací hodinu</vt:lpstr>
      <vt:lpstr>Prezentace aplikace PowerPoint</vt:lpstr>
      <vt:lpstr>Stanovení kognitivních cílů výuky 1/2</vt:lpstr>
      <vt:lpstr>Stanovení kognitivních cílů výuky 2/2</vt:lpstr>
      <vt:lpstr>Stanovení afektivních cílů výuky 1/2</vt:lpstr>
      <vt:lpstr>Stanovení afektivních cílů výuky 2/2</vt:lpstr>
      <vt:lpstr>Stanovení psychomotorických cílů výuky</vt:lpstr>
      <vt:lpstr>Problémy stanovení cíle</vt:lpstr>
      <vt:lpstr>Motivace</vt:lpstr>
      <vt:lpstr>Struktura přípravy na vyučovací hodinu</vt:lpstr>
      <vt:lpstr>Praktické cvičení (laboratorní práce)</vt:lpstr>
      <vt:lpstr>Struktura laboratorní práce</vt:lpstr>
      <vt:lpstr>Organizace činností žáků při laboratorní práci</vt:lpstr>
      <vt:lpstr>Příprava na laboratorní práci</vt:lpstr>
      <vt:lpstr>Exkurze, vycházky a terénní práce</vt:lpstr>
      <vt:lpstr>Kam na exkurzi</vt:lpstr>
      <vt:lpstr>Průběh exkurze</vt:lpstr>
      <vt:lpstr>Příprava na exkurzi</vt:lpstr>
      <vt:lpstr>Projektová výuka</vt:lpstr>
      <vt:lpstr>Zařazení projektu do výuky</vt:lpstr>
      <vt:lpstr>Příprava na projektovou výuku</vt:lpstr>
      <vt:lpstr>Možné výstupy projektů - příklady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DIDAKTIKA BIOLOGIE I  FORMY VÝUKY</dc:title>
  <dc:creator>uzivatel</dc:creator>
  <cp:lastModifiedBy>uzivatel</cp:lastModifiedBy>
  <cp:revision>20</cp:revision>
  <dcterms:created xsi:type="dcterms:W3CDTF">2013-03-23T15:00:42Z</dcterms:created>
  <dcterms:modified xsi:type="dcterms:W3CDTF">2013-04-01T19:10:44Z</dcterms:modified>
</cp:coreProperties>
</file>