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80396" autoAdjust="0"/>
  </p:normalViewPr>
  <p:slideViewPr>
    <p:cSldViewPr snapToGrid="0" snapToObjects="1">
      <p:cViewPr varScale="1">
        <p:scale>
          <a:sx n="93" d="100"/>
          <a:sy n="93" d="100"/>
        </p:scale>
        <p:origin x="211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02-Oct-18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02-Oct-18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JBB2</a:t>
            </a:r>
            <a: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  <a:t>69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b="1" dirty="0">
                <a:latin typeface="Calibri" charset="0"/>
                <a:ea typeface="ＭＳ Ｐゴシック" charset="0"/>
                <a:cs typeface="ＭＳ Ｐゴシック" charset="0"/>
              </a:rPr>
              <a:t>Sociální kontext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1. Administrativa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k průběhu kurzu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112" y="1417638"/>
            <a:ext cx="7996687" cy="53038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1 semestr, </a:t>
            </a:r>
            <a:r>
              <a:rPr lang="en-US" dirty="0"/>
              <a:t>2</a:t>
            </a:r>
            <a:r>
              <a:rPr lang="cs-CZ" dirty="0"/>
              <a:t> hodiny týdně, ZK</a:t>
            </a:r>
          </a:p>
          <a:p>
            <a:pPr>
              <a:buNone/>
            </a:pPr>
            <a:r>
              <a:rPr lang="cs-CZ" sz="2400" dirty="0"/>
              <a:t>	(obecně o kurzu viz sylabus v </a:t>
            </a:r>
            <a:r>
              <a:rPr lang="cs-CZ" sz="2400" dirty="0" err="1"/>
              <a:t>SISu</a:t>
            </a:r>
            <a:r>
              <a:rPr lang="cs-CZ" sz="2400" dirty="0"/>
              <a:t>)</a:t>
            </a:r>
          </a:p>
          <a:p>
            <a:pPr>
              <a:buNone/>
            </a:pPr>
            <a:r>
              <a:rPr lang="cs-CZ" dirty="0"/>
              <a:t>výuka:	Po 15:30 </a:t>
            </a:r>
            <a:r>
              <a:rPr lang="en-US" dirty="0"/>
              <a:t>H112</a:t>
            </a:r>
            <a:endParaRPr lang="cs-CZ" dirty="0"/>
          </a:p>
          <a:p>
            <a:pPr>
              <a:buNone/>
            </a:pPr>
            <a:r>
              <a:rPr lang="cs-CZ" dirty="0"/>
              <a:t>			</a:t>
            </a:r>
          </a:p>
          <a:p>
            <a:pPr>
              <a:buNone/>
            </a:pPr>
            <a:r>
              <a:rPr lang="cs-CZ" dirty="0"/>
              <a:t>KH:		Út 16:0</a:t>
            </a:r>
            <a:r>
              <a:rPr lang="en-US" dirty="0"/>
              <a:t>0</a:t>
            </a:r>
            <a:r>
              <a:rPr lang="cs-CZ"/>
              <a:t>-17:00 </a:t>
            </a:r>
            <a:r>
              <a:rPr lang="en-US" dirty="0"/>
              <a:t>H106</a:t>
            </a:r>
            <a:endParaRPr lang="cs-CZ" sz="1800" dirty="0"/>
          </a:p>
          <a:p>
            <a:pPr>
              <a:buNone/>
            </a:pPr>
            <a:r>
              <a:rPr lang="cs-CZ" sz="1800" dirty="0"/>
              <a:t>			</a:t>
            </a:r>
            <a:r>
              <a:rPr lang="cs-CZ" sz="2400" dirty="0"/>
              <a:t>marek.vranka@f</a:t>
            </a:r>
            <a:r>
              <a:rPr lang="en-US" sz="2400" dirty="0" err="1"/>
              <a:t>sv</a:t>
            </a:r>
            <a:r>
              <a:rPr lang="en-US" sz="2400" dirty="0"/>
              <a:t>.</a:t>
            </a:r>
            <a:r>
              <a:rPr lang="cs-CZ" sz="2400" dirty="0" err="1"/>
              <a:t>cuni.cz</a:t>
            </a:r>
            <a:endParaRPr lang="cs-CZ" sz="2400" dirty="0"/>
          </a:p>
          <a:p>
            <a:pPr>
              <a:buNone/>
            </a:pPr>
            <a:r>
              <a:rPr lang="en-US" sz="2400" dirty="0"/>
              <a:t>			(e-mail policy: </a:t>
            </a:r>
          </a:p>
          <a:p>
            <a:pPr>
              <a:buNone/>
            </a:pPr>
            <a:r>
              <a:rPr lang="en-US" sz="2400" b="1" dirty="0"/>
              <a:t>			v </a:t>
            </a:r>
            <a:r>
              <a:rPr lang="en-US" sz="2400" b="1" dirty="0" err="1"/>
              <a:t>předmětu</a:t>
            </a:r>
            <a:r>
              <a:rPr lang="en-US" sz="2400" b="1" dirty="0"/>
              <a:t> </a:t>
            </a:r>
            <a:r>
              <a:rPr lang="en-US" sz="2400" b="1" dirty="0" err="1"/>
              <a:t>uvést</a:t>
            </a:r>
            <a:r>
              <a:rPr lang="en-US" sz="2400" b="1" dirty="0"/>
              <a:t> </a:t>
            </a:r>
            <a:r>
              <a:rPr lang="en-US" sz="2400" b="1" dirty="0" err="1"/>
              <a:t>ident</a:t>
            </a:r>
            <a:r>
              <a:rPr lang="en-US" sz="2400" b="1" dirty="0"/>
              <a:t> </a:t>
            </a:r>
            <a:r>
              <a:rPr lang="en-US" sz="2400" b="1" dirty="0" err="1"/>
              <a:t>kurzu</a:t>
            </a:r>
            <a:r>
              <a:rPr lang="en-US" sz="2400" b="1" dirty="0"/>
              <a:t> JJB2</a:t>
            </a:r>
            <a:r>
              <a:rPr lang="cs-CZ" sz="2400" b="1" dirty="0"/>
              <a:t>69</a:t>
            </a:r>
            <a:r>
              <a:rPr lang="en-US" sz="2400" dirty="0"/>
              <a:t>)</a:t>
            </a:r>
            <a:endParaRPr lang="cs-CZ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cs-CZ" sz="2400" dirty="0"/>
              <a:t>materiály ke kurzu: </a:t>
            </a:r>
            <a:r>
              <a:rPr lang="cs-CZ" sz="1800" dirty="0"/>
              <a:t>https://dl1.cuni.cz/course/view.php?id=4849</a:t>
            </a:r>
            <a:endParaRPr lang="cs-CZ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k průběhu kurzu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41946"/>
            <a:ext cx="8495731" cy="547952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Obsah:</a:t>
            </a:r>
          </a:p>
          <a:p>
            <a:pPr lvl="1"/>
            <a:r>
              <a:rPr lang="cs-CZ" dirty="0"/>
              <a:t>základy teorie komunikace</a:t>
            </a:r>
          </a:p>
          <a:p>
            <a:pPr lvl="1"/>
            <a:r>
              <a:rPr lang="en-US" dirty="0" err="1"/>
              <a:t>důraz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aplikaci</a:t>
            </a:r>
            <a:r>
              <a:rPr lang="en-US" dirty="0"/>
              <a:t> v </a:t>
            </a:r>
            <a:r>
              <a:rPr lang="cs-CZ" dirty="0"/>
              <a:t>osobní, organizační a masové rovině</a:t>
            </a:r>
          </a:p>
          <a:p>
            <a:pPr>
              <a:buNone/>
            </a:pPr>
            <a:r>
              <a:rPr lang="en-US" dirty="0" err="1"/>
              <a:t>Hodnocení</a:t>
            </a:r>
            <a:r>
              <a:rPr lang="en-US" dirty="0"/>
              <a:t>:</a:t>
            </a:r>
          </a:p>
          <a:p>
            <a:pPr lvl="1"/>
            <a:r>
              <a:rPr lang="pt-BR" dirty="0"/>
              <a:t>0-50 % = F, 51-60 % = E, 61-70 % = D, 71-80 % = C, 81-90 % = B, 91 % a více = A</a:t>
            </a:r>
            <a:endParaRPr lang="cs-CZ" dirty="0"/>
          </a:p>
          <a:p>
            <a:r>
              <a:rPr lang="cs-CZ" dirty="0"/>
              <a:t>Požadavky pro splnění předmětu</a:t>
            </a:r>
            <a:r>
              <a:rPr lang="en-US" dirty="0"/>
              <a:t>:</a:t>
            </a:r>
            <a:endParaRPr lang="cs-CZ" dirty="0"/>
          </a:p>
          <a:p>
            <a:pPr lvl="1"/>
            <a:r>
              <a:rPr lang="cs-CZ" b="1" dirty="0"/>
              <a:t>průběžný test</a:t>
            </a:r>
            <a:r>
              <a:rPr lang="en-US" dirty="0"/>
              <a:t> </a:t>
            </a:r>
            <a:r>
              <a:rPr lang="cs-CZ" dirty="0"/>
              <a:t>– 50 bodů</a:t>
            </a:r>
          </a:p>
          <a:p>
            <a:pPr lvl="2"/>
            <a:r>
              <a:rPr lang="cs-CZ" dirty="0"/>
              <a:t>v 9. týdnu na hodině (po předchozí odůvodněné omluvě náhradní termín v KH)</a:t>
            </a:r>
          </a:p>
          <a:p>
            <a:pPr lvl="1"/>
            <a:r>
              <a:rPr lang="cs-CZ" b="1" dirty="0"/>
              <a:t>esej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cs-CZ" dirty="0"/>
              <a:t>35</a:t>
            </a:r>
            <a:r>
              <a:rPr lang="en-US" dirty="0"/>
              <a:t> </a:t>
            </a:r>
            <a:r>
              <a:rPr lang="en-US" dirty="0" err="1"/>
              <a:t>bodů</a:t>
            </a:r>
            <a:endParaRPr lang="cs-CZ" dirty="0"/>
          </a:p>
          <a:p>
            <a:pPr lvl="2"/>
            <a:r>
              <a:rPr lang="cs-CZ" dirty="0"/>
              <a:t>3 – 4 normostrany, téma schváleno do konce 6. týdne, odevzdání do konce 10. týdne</a:t>
            </a:r>
          </a:p>
          <a:p>
            <a:pPr lvl="2"/>
            <a:r>
              <a:rPr lang="cs-CZ" dirty="0"/>
              <a:t>prezentace na posledních dvou hodinách v prosinci</a:t>
            </a:r>
          </a:p>
          <a:p>
            <a:pPr lvl="1"/>
            <a:r>
              <a:rPr lang="cs-CZ" b="1" dirty="0"/>
              <a:t>hodnocení esejí  </a:t>
            </a:r>
            <a:r>
              <a:rPr lang="en-US" dirty="0"/>
              <a:t>–</a:t>
            </a:r>
            <a:r>
              <a:rPr lang="cs-CZ" b="1" dirty="0"/>
              <a:t> </a:t>
            </a:r>
            <a:r>
              <a:rPr lang="cs-CZ" dirty="0"/>
              <a:t>15 bodů</a:t>
            </a:r>
          </a:p>
          <a:p>
            <a:pPr lvl="2"/>
            <a:r>
              <a:rPr lang="cs-CZ" dirty="0"/>
              <a:t>min 600 znaků, do konce 12. týdne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k průběhu kurzu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686800" cy="530383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500" dirty="0"/>
              <a:t>Forma v</a:t>
            </a:r>
            <a:r>
              <a:rPr lang="cs-CZ" sz="3500" dirty="0" err="1"/>
              <a:t>ýuk</a:t>
            </a:r>
            <a:r>
              <a:rPr lang="en-US" sz="3500" dirty="0"/>
              <a:t>y</a:t>
            </a:r>
            <a:r>
              <a:rPr lang="cs-CZ" sz="3500" dirty="0"/>
              <a:t>:</a:t>
            </a:r>
            <a:endParaRPr lang="cs-CZ" sz="3000" dirty="0"/>
          </a:p>
          <a:p>
            <a:pPr lvl="0"/>
            <a:r>
              <a:rPr lang="cs-CZ" dirty="0"/>
              <a:t>Přednáška</a:t>
            </a:r>
            <a:endParaRPr lang="en-US" dirty="0"/>
          </a:p>
          <a:p>
            <a:pPr lvl="1"/>
            <a:r>
              <a:rPr lang="en-US" dirty="0" err="1"/>
              <a:t>účast</a:t>
            </a:r>
            <a:r>
              <a:rPr lang="en-US" dirty="0"/>
              <a:t> </a:t>
            </a:r>
            <a:r>
              <a:rPr lang="en-US" dirty="0" err="1"/>
              <a:t>nepovinná</a:t>
            </a:r>
            <a:endParaRPr lang="en-US" dirty="0"/>
          </a:p>
          <a:p>
            <a:r>
              <a:rPr lang="en-US" dirty="0" err="1"/>
              <a:t>Domácí</a:t>
            </a:r>
            <a:r>
              <a:rPr lang="en-US" dirty="0"/>
              <a:t> </a:t>
            </a:r>
            <a:r>
              <a:rPr lang="en-US" dirty="0" err="1"/>
              <a:t>studium</a:t>
            </a:r>
            <a:endParaRPr lang="en-US" dirty="0"/>
          </a:p>
          <a:p>
            <a:pPr lvl="1"/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zaslaných</a:t>
            </a:r>
            <a:r>
              <a:rPr lang="en-US" dirty="0"/>
              <a:t> </a:t>
            </a:r>
            <a:r>
              <a:rPr lang="en-US" dirty="0" err="1"/>
              <a:t>materiálů</a:t>
            </a:r>
            <a:r>
              <a:rPr lang="en-US" dirty="0"/>
              <a:t> a </a:t>
            </a:r>
            <a:r>
              <a:rPr lang="en-US" dirty="0" err="1"/>
              <a:t>vybrané</a:t>
            </a:r>
            <a:r>
              <a:rPr lang="en-US" dirty="0"/>
              <a:t> </a:t>
            </a:r>
            <a:r>
              <a:rPr lang="en-US" dirty="0" err="1"/>
              <a:t>studijní</a:t>
            </a:r>
            <a:r>
              <a:rPr lang="en-US" dirty="0"/>
              <a:t> </a:t>
            </a:r>
            <a:r>
              <a:rPr lang="en-US" dirty="0" err="1"/>
              <a:t>literatury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tvoří</a:t>
            </a:r>
            <a:r>
              <a:rPr lang="en-US" dirty="0"/>
              <a:t> </a:t>
            </a:r>
            <a:r>
              <a:rPr lang="en-US" dirty="0" err="1"/>
              <a:t>obsah</a:t>
            </a:r>
            <a:r>
              <a:rPr lang="en-US" dirty="0"/>
              <a:t> </a:t>
            </a:r>
            <a:r>
              <a:rPr lang="cs-CZ" dirty="0"/>
              <a:t>průběžného testu</a:t>
            </a:r>
            <a:r>
              <a:rPr lang="en-US" dirty="0"/>
              <a:t>)</a:t>
            </a:r>
            <a:endParaRPr lang="cs-CZ" dirty="0"/>
          </a:p>
          <a:p>
            <a:pPr lvl="1"/>
            <a:endParaRPr lang="cs-CZ" dirty="0"/>
          </a:p>
          <a:p>
            <a:pPr>
              <a:buNone/>
            </a:pPr>
            <a:r>
              <a:rPr lang="cs-CZ" dirty="0"/>
              <a:t>Související předměty:</a:t>
            </a:r>
          </a:p>
          <a:p>
            <a:pPr>
              <a:buNone/>
            </a:pPr>
            <a:r>
              <a:rPr lang="pl-PL" dirty="0"/>
              <a:t>navazující Dějiny a teorie marketingové komunikace - JJB270</a:t>
            </a:r>
          </a:p>
          <a:p>
            <a:pPr>
              <a:buNone/>
            </a:pPr>
            <a:r>
              <a:rPr lang="pl-PL" dirty="0"/>
              <a:t>doplňující </a:t>
            </a:r>
            <a:r>
              <a:rPr lang="en-US" dirty="0" err="1"/>
              <a:t>Kritika</a:t>
            </a:r>
            <a:r>
              <a:rPr lang="en-US" dirty="0"/>
              <a:t> </a:t>
            </a:r>
            <a:r>
              <a:rPr lang="en-US" dirty="0" err="1"/>
              <a:t>marketingové</a:t>
            </a:r>
            <a:r>
              <a:rPr lang="en-US" dirty="0"/>
              <a:t> </a:t>
            </a:r>
            <a:r>
              <a:rPr lang="en-US" dirty="0" err="1"/>
              <a:t>komunikace</a:t>
            </a:r>
            <a:r>
              <a:rPr lang="en-US" dirty="0"/>
              <a:t> - JJB238</a:t>
            </a:r>
            <a:endParaRPr lang="cs-CZ" dirty="0"/>
          </a:p>
          <a:p>
            <a:pPr>
              <a:buNone/>
            </a:pPr>
            <a:r>
              <a:rPr lang="cs-CZ" dirty="0"/>
              <a:t>doplňující </a:t>
            </a:r>
            <a:r>
              <a:rPr lang="pl-PL" dirty="0"/>
              <a:t>Úvod do studia komunikace</a:t>
            </a:r>
            <a:r>
              <a:rPr lang="cs-CZ" dirty="0"/>
              <a:t> - </a:t>
            </a:r>
            <a:r>
              <a:rPr lang="pl-PL" dirty="0"/>
              <a:t>JJB008 (PVP)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566"/>
            <a:ext cx="8229600" cy="736241"/>
          </a:xfrm>
        </p:spPr>
        <p:txBody>
          <a:bodyPr>
            <a:normAutofit fontScale="90000"/>
          </a:bodyPr>
          <a:lstStyle/>
          <a:p>
            <a:r>
              <a:rPr lang="cs-CZ" dirty="0"/>
              <a:t>Literatura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551794"/>
            <a:ext cx="8720920" cy="61696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900" b="1" u="sng" dirty="0" err="1"/>
              <a:t>Základní</a:t>
            </a:r>
            <a:r>
              <a:rPr lang="en-US" sz="1900" b="1" u="sng" dirty="0"/>
              <a:t> </a:t>
            </a:r>
            <a:r>
              <a:rPr lang="en-US" sz="1900" b="1" u="sng" dirty="0" err="1"/>
              <a:t>literatura</a:t>
            </a:r>
            <a:r>
              <a:rPr lang="en-US" sz="1900" b="1" u="sng" dirty="0"/>
              <a:t>: </a:t>
            </a:r>
            <a:endParaRPr lang="en-US" sz="1900" dirty="0"/>
          </a:p>
          <a:p>
            <a:r>
              <a:rPr lang="en-US" sz="1900" dirty="0" err="1"/>
              <a:t>DeVito</a:t>
            </a:r>
            <a:r>
              <a:rPr lang="en-US" sz="1900" dirty="0"/>
              <a:t>, J. A. (2008). </a:t>
            </a:r>
            <a:r>
              <a:rPr lang="en-US" sz="1900" dirty="0" err="1"/>
              <a:t>Základy</a:t>
            </a:r>
            <a:r>
              <a:rPr lang="en-US" sz="1900" dirty="0"/>
              <a:t> </a:t>
            </a:r>
            <a:r>
              <a:rPr lang="en-US" sz="1900" dirty="0" err="1"/>
              <a:t>mezilidské</a:t>
            </a:r>
            <a:r>
              <a:rPr lang="en-US" sz="1900" dirty="0"/>
              <a:t> </a:t>
            </a:r>
            <a:r>
              <a:rPr lang="en-US" sz="1900" dirty="0" err="1"/>
              <a:t>komunikace</a:t>
            </a:r>
            <a:r>
              <a:rPr lang="en-US" sz="1900" dirty="0"/>
              <a:t>. </a:t>
            </a:r>
            <a:r>
              <a:rPr lang="en-US" sz="1900" dirty="0" err="1"/>
              <a:t>Praha</a:t>
            </a:r>
            <a:r>
              <a:rPr lang="en-US" sz="1900" dirty="0"/>
              <a:t>: </a:t>
            </a:r>
            <a:r>
              <a:rPr lang="en-US" sz="1900" dirty="0" err="1"/>
              <a:t>Grada</a:t>
            </a:r>
            <a:r>
              <a:rPr lang="en-US" sz="1900" dirty="0"/>
              <a:t>.</a:t>
            </a:r>
          </a:p>
          <a:p>
            <a:r>
              <a:rPr lang="en-US" sz="1900" dirty="0" err="1"/>
              <a:t>DeVito</a:t>
            </a:r>
            <a:r>
              <a:rPr lang="en-US" sz="1900" dirty="0"/>
              <a:t>, J. A. (2015). Human communication: the basic course. Boston: Pearson Education.</a:t>
            </a:r>
          </a:p>
          <a:p>
            <a:r>
              <a:rPr lang="en-US" sz="1900" dirty="0" err="1"/>
              <a:t>McQuail</a:t>
            </a:r>
            <a:r>
              <a:rPr lang="en-US" sz="1900" dirty="0"/>
              <a:t>, D. (1999). </a:t>
            </a:r>
            <a:r>
              <a:rPr lang="en-US" sz="1900" dirty="0" err="1"/>
              <a:t>Úvod</a:t>
            </a:r>
            <a:r>
              <a:rPr lang="en-US" sz="1900" dirty="0"/>
              <a:t> do </a:t>
            </a:r>
            <a:r>
              <a:rPr lang="en-US" sz="1900" dirty="0" err="1"/>
              <a:t>teorie</a:t>
            </a:r>
            <a:r>
              <a:rPr lang="en-US" sz="1900" dirty="0"/>
              <a:t> </a:t>
            </a:r>
            <a:r>
              <a:rPr lang="en-US" sz="1900" dirty="0" err="1"/>
              <a:t>masové</a:t>
            </a:r>
            <a:r>
              <a:rPr lang="en-US" sz="1900" dirty="0"/>
              <a:t> </a:t>
            </a:r>
            <a:r>
              <a:rPr lang="en-US" sz="1900" dirty="0" err="1"/>
              <a:t>komunikace</a:t>
            </a:r>
            <a:r>
              <a:rPr lang="en-US" sz="1900" dirty="0"/>
              <a:t>. </a:t>
            </a:r>
            <a:r>
              <a:rPr lang="en-US" sz="1900" dirty="0" err="1"/>
              <a:t>Praha</a:t>
            </a:r>
            <a:r>
              <a:rPr lang="en-US" sz="1900" dirty="0"/>
              <a:t>: </a:t>
            </a:r>
            <a:r>
              <a:rPr lang="en-US" sz="1900" dirty="0" err="1"/>
              <a:t>Portál</a:t>
            </a:r>
            <a:r>
              <a:rPr lang="en-US" sz="1900" dirty="0"/>
              <a:t>.</a:t>
            </a:r>
          </a:p>
          <a:p>
            <a:r>
              <a:rPr lang="en-US" sz="1900" dirty="0" err="1"/>
              <a:t>Vybíral</a:t>
            </a:r>
            <a:r>
              <a:rPr lang="en-US" sz="1900" dirty="0"/>
              <a:t>, Z. (2000). </a:t>
            </a:r>
            <a:r>
              <a:rPr lang="en-US" sz="1900" dirty="0" err="1"/>
              <a:t>Psychologie</a:t>
            </a:r>
            <a:r>
              <a:rPr lang="en-US" sz="1900" dirty="0"/>
              <a:t> </a:t>
            </a:r>
            <a:r>
              <a:rPr lang="en-US" sz="1900" dirty="0" err="1"/>
              <a:t>lidské</a:t>
            </a:r>
            <a:r>
              <a:rPr lang="en-US" sz="1900" dirty="0"/>
              <a:t> </a:t>
            </a:r>
            <a:r>
              <a:rPr lang="en-US" sz="1900" dirty="0" err="1"/>
              <a:t>komunikace</a:t>
            </a:r>
            <a:r>
              <a:rPr lang="en-US" sz="1900" dirty="0"/>
              <a:t>. </a:t>
            </a:r>
            <a:r>
              <a:rPr lang="en-US" sz="1900" dirty="0" err="1"/>
              <a:t>Praha</a:t>
            </a:r>
            <a:r>
              <a:rPr lang="en-US" sz="1900" dirty="0"/>
              <a:t>: </a:t>
            </a:r>
            <a:r>
              <a:rPr lang="en-US" sz="1900" dirty="0" err="1"/>
              <a:t>Portál</a:t>
            </a:r>
            <a:r>
              <a:rPr lang="en-US" sz="1900" dirty="0"/>
              <a:t>.</a:t>
            </a:r>
          </a:p>
          <a:p>
            <a:pPr>
              <a:buNone/>
            </a:pPr>
            <a:endParaRPr lang="cs-CZ" sz="1900" b="1" u="sng" dirty="0"/>
          </a:p>
          <a:p>
            <a:pPr>
              <a:buNone/>
            </a:pPr>
            <a:r>
              <a:rPr lang="en-US" sz="1900" b="1" u="sng" dirty="0" err="1"/>
              <a:t>Doporučená</a:t>
            </a:r>
            <a:r>
              <a:rPr lang="en-US" sz="1900" b="1" u="sng" dirty="0"/>
              <a:t> </a:t>
            </a:r>
            <a:r>
              <a:rPr lang="en-US" sz="1900" b="1" u="sng" dirty="0" err="1"/>
              <a:t>literatura</a:t>
            </a:r>
            <a:r>
              <a:rPr lang="en-US" sz="1900" b="1" u="sng" dirty="0"/>
              <a:t>:</a:t>
            </a:r>
            <a:endParaRPr lang="en-US" sz="1900" dirty="0"/>
          </a:p>
          <a:p>
            <a:r>
              <a:rPr lang="en-US" sz="1900" dirty="0" err="1"/>
              <a:t>Belz</a:t>
            </a:r>
            <a:r>
              <a:rPr lang="en-US" sz="1900" dirty="0"/>
              <a:t>, H., </a:t>
            </a:r>
            <a:r>
              <a:rPr lang="en-US" sz="1900" dirty="0" err="1"/>
              <a:t>Siegrist</a:t>
            </a:r>
            <a:r>
              <a:rPr lang="en-US" sz="1900" dirty="0"/>
              <a:t>, M. (2001). </a:t>
            </a:r>
            <a:r>
              <a:rPr lang="en-US" sz="1900" dirty="0" err="1"/>
              <a:t>Klíčové</a:t>
            </a:r>
            <a:r>
              <a:rPr lang="en-US" sz="1900" dirty="0"/>
              <a:t> </a:t>
            </a:r>
            <a:r>
              <a:rPr lang="en-US" sz="1900" dirty="0" err="1"/>
              <a:t>kompetence</a:t>
            </a:r>
            <a:r>
              <a:rPr lang="en-US" sz="1900" dirty="0"/>
              <a:t> a </a:t>
            </a:r>
            <a:r>
              <a:rPr lang="en-US" sz="1900" dirty="0" err="1"/>
              <a:t>jejich</a:t>
            </a:r>
            <a:r>
              <a:rPr lang="en-US" sz="1900" dirty="0"/>
              <a:t> </a:t>
            </a:r>
            <a:r>
              <a:rPr lang="en-US" sz="1900" dirty="0" err="1"/>
              <a:t>rozvíjení</a:t>
            </a:r>
            <a:r>
              <a:rPr lang="en-US" sz="1900" dirty="0"/>
              <a:t>. </a:t>
            </a:r>
            <a:r>
              <a:rPr lang="en-US" sz="1900" dirty="0" err="1"/>
              <a:t>Praha</a:t>
            </a:r>
            <a:r>
              <a:rPr lang="en-US" sz="1900" dirty="0"/>
              <a:t>: </a:t>
            </a:r>
            <a:r>
              <a:rPr lang="en-US" sz="1900" dirty="0" err="1"/>
              <a:t>Portál</a:t>
            </a:r>
            <a:r>
              <a:rPr lang="en-US" sz="1900" dirty="0"/>
              <a:t>.</a:t>
            </a:r>
          </a:p>
          <a:p>
            <a:r>
              <a:rPr lang="en-US" sz="1900" dirty="0" err="1"/>
              <a:t>DeFleur</a:t>
            </a:r>
            <a:r>
              <a:rPr lang="en-US" sz="1900" dirty="0"/>
              <a:t>, M.- Ball-</a:t>
            </a:r>
            <a:r>
              <a:rPr lang="en-US" sz="1900" dirty="0" err="1"/>
              <a:t>Rokeachová</a:t>
            </a:r>
            <a:r>
              <a:rPr lang="en-US" sz="1900" dirty="0"/>
              <a:t>, S. (1996). </a:t>
            </a:r>
            <a:r>
              <a:rPr lang="en-US" sz="1900" dirty="0" err="1"/>
              <a:t>Teorie</a:t>
            </a:r>
            <a:r>
              <a:rPr lang="en-US" sz="1900" dirty="0"/>
              <a:t> </a:t>
            </a:r>
            <a:r>
              <a:rPr lang="en-US" sz="1900" dirty="0" err="1"/>
              <a:t>masové</a:t>
            </a:r>
            <a:r>
              <a:rPr lang="en-US" sz="1900" dirty="0"/>
              <a:t> </a:t>
            </a:r>
            <a:r>
              <a:rPr lang="en-US" sz="1900" dirty="0" err="1"/>
              <a:t>komunikace</a:t>
            </a:r>
            <a:r>
              <a:rPr lang="en-US" sz="1900" dirty="0"/>
              <a:t>. </a:t>
            </a:r>
            <a:r>
              <a:rPr lang="en-US" sz="1900" dirty="0" err="1"/>
              <a:t>Praha</a:t>
            </a:r>
            <a:r>
              <a:rPr lang="en-US" sz="1900" dirty="0"/>
              <a:t>: </a:t>
            </a:r>
            <a:r>
              <a:rPr lang="en-US" sz="1900" dirty="0" err="1"/>
              <a:t>Karolinum</a:t>
            </a:r>
            <a:r>
              <a:rPr lang="en-US" sz="1900" dirty="0"/>
              <a:t>.</a:t>
            </a:r>
          </a:p>
          <a:p>
            <a:r>
              <a:rPr lang="en-US" sz="1900" dirty="0" err="1"/>
              <a:t>Ekman</a:t>
            </a:r>
            <a:r>
              <a:rPr lang="en-US" sz="1900" dirty="0"/>
              <a:t>, P., Friesen, W.,V. (2003). Unmasking the face. Los Altos: </a:t>
            </a:r>
            <a:r>
              <a:rPr lang="en-US" sz="1900" dirty="0" err="1"/>
              <a:t>Mallor</a:t>
            </a:r>
            <a:r>
              <a:rPr lang="en-US" sz="1900" dirty="0"/>
              <a:t> Books.</a:t>
            </a:r>
          </a:p>
          <a:p>
            <a:r>
              <a:rPr lang="en-US" sz="1900" dirty="0"/>
              <a:t>Giles, D. (2012). </a:t>
            </a:r>
            <a:r>
              <a:rPr lang="en-US" sz="1900" dirty="0" err="1"/>
              <a:t>Psychologie</a:t>
            </a:r>
            <a:r>
              <a:rPr lang="en-US" sz="1900" dirty="0"/>
              <a:t> </a:t>
            </a:r>
            <a:r>
              <a:rPr lang="en-US" sz="1900" dirty="0" err="1"/>
              <a:t>médií</a:t>
            </a:r>
            <a:r>
              <a:rPr lang="en-US" sz="1900" dirty="0"/>
              <a:t>. </a:t>
            </a:r>
            <a:r>
              <a:rPr lang="en-US" sz="1900" dirty="0" err="1"/>
              <a:t>Praha</a:t>
            </a:r>
            <a:r>
              <a:rPr lang="en-US" sz="1900" dirty="0"/>
              <a:t>: </a:t>
            </a:r>
            <a:r>
              <a:rPr lang="en-US" sz="1900" dirty="0" err="1"/>
              <a:t>Grada</a:t>
            </a:r>
            <a:r>
              <a:rPr lang="en-US" sz="1900" dirty="0"/>
              <a:t>.</a:t>
            </a:r>
          </a:p>
          <a:p>
            <a:r>
              <a:rPr lang="en-US" sz="1900" dirty="0"/>
              <a:t>McLuhan, M. (2011). </a:t>
            </a:r>
            <a:r>
              <a:rPr lang="en-US" sz="1900" dirty="0" err="1"/>
              <a:t>Jak</a:t>
            </a:r>
            <a:r>
              <a:rPr lang="en-US" sz="1900" dirty="0"/>
              <a:t> </a:t>
            </a:r>
            <a:r>
              <a:rPr lang="en-US" sz="1900" dirty="0" err="1"/>
              <a:t>rozumět</a:t>
            </a:r>
            <a:r>
              <a:rPr lang="en-US" sz="1900" dirty="0"/>
              <a:t> </a:t>
            </a:r>
            <a:r>
              <a:rPr lang="en-US" sz="1900" dirty="0" err="1"/>
              <a:t>mediím</a:t>
            </a:r>
            <a:r>
              <a:rPr lang="en-US" sz="1900" dirty="0"/>
              <a:t>. </a:t>
            </a:r>
            <a:r>
              <a:rPr lang="en-US" sz="1900" dirty="0" err="1"/>
              <a:t>Extenze</a:t>
            </a:r>
            <a:r>
              <a:rPr lang="en-US" sz="1900" dirty="0"/>
              <a:t> </a:t>
            </a:r>
            <a:r>
              <a:rPr lang="en-US" sz="1900" dirty="0" err="1"/>
              <a:t>člověka</a:t>
            </a:r>
            <a:r>
              <a:rPr lang="en-US" sz="1900" dirty="0"/>
              <a:t>. </a:t>
            </a:r>
            <a:r>
              <a:rPr lang="en-US" sz="1900" dirty="0" err="1"/>
              <a:t>Praha</a:t>
            </a:r>
            <a:r>
              <a:rPr lang="en-US" sz="1900" dirty="0"/>
              <a:t>: </a:t>
            </a:r>
            <a:r>
              <a:rPr lang="en-US" sz="1900" dirty="0" err="1"/>
              <a:t>Mladá</a:t>
            </a:r>
            <a:r>
              <a:rPr lang="en-US" sz="1900" dirty="0"/>
              <a:t> </a:t>
            </a:r>
            <a:r>
              <a:rPr lang="en-US" sz="1900" dirty="0" err="1"/>
              <a:t>fronta</a:t>
            </a:r>
            <a:r>
              <a:rPr lang="en-US" sz="1900" dirty="0"/>
              <a:t>.</a:t>
            </a:r>
          </a:p>
          <a:p>
            <a:r>
              <a:rPr lang="en-US" sz="1900" dirty="0" err="1"/>
              <a:t>Plamínek</a:t>
            </a:r>
            <a:r>
              <a:rPr lang="en-US" sz="1900" dirty="0"/>
              <a:t>, J. (1994). </a:t>
            </a:r>
            <a:r>
              <a:rPr lang="en-US" sz="1900" dirty="0" err="1"/>
              <a:t>Řešení</a:t>
            </a:r>
            <a:r>
              <a:rPr lang="en-US" sz="1900" dirty="0"/>
              <a:t> </a:t>
            </a:r>
            <a:r>
              <a:rPr lang="en-US" sz="1900" dirty="0" err="1"/>
              <a:t>konfliktů</a:t>
            </a:r>
            <a:r>
              <a:rPr lang="en-US" sz="1900" dirty="0"/>
              <a:t> a </a:t>
            </a:r>
            <a:r>
              <a:rPr lang="en-US" sz="1900" dirty="0" err="1"/>
              <a:t>umění</a:t>
            </a:r>
            <a:r>
              <a:rPr lang="en-US" sz="1900" dirty="0"/>
              <a:t> </a:t>
            </a:r>
            <a:r>
              <a:rPr lang="en-US" sz="1900" dirty="0" err="1"/>
              <a:t>rozhodovat</a:t>
            </a:r>
            <a:r>
              <a:rPr lang="en-US" sz="1900" dirty="0"/>
              <a:t>. </a:t>
            </a:r>
            <a:r>
              <a:rPr lang="en-US" sz="1900" dirty="0" err="1"/>
              <a:t>Praha</a:t>
            </a:r>
            <a:r>
              <a:rPr lang="en-US" sz="1900" dirty="0"/>
              <a:t>:  AGRO.</a:t>
            </a:r>
          </a:p>
          <a:p>
            <a:r>
              <a:rPr lang="en-US" sz="1900" dirty="0" err="1"/>
              <a:t>Sunstein</a:t>
            </a:r>
            <a:r>
              <a:rPr lang="en-US" sz="1900" dirty="0"/>
              <a:t>, C. R. (2014). </a:t>
            </a:r>
            <a:r>
              <a:rPr lang="en-US" sz="1900" i="1" dirty="0"/>
              <a:t>On rumors: How falsehoods spread, why we believe them, and what can be done</a:t>
            </a:r>
            <a:r>
              <a:rPr lang="en-US" sz="1900" dirty="0"/>
              <a:t>. Princeton University Press.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16219</TotalTime>
  <Words>386</Words>
  <Application>Microsoft Office PowerPoint</Application>
  <PresentationFormat>Předvádění na obrazovce (4:3)</PresentationFormat>
  <Paragraphs>59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Motiv systému Office</vt:lpstr>
      <vt:lpstr>JBB269  Sociální kontext komunikace  Přednášející: Ing. Mgr. Marek Vranka </vt:lpstr>
      <vt:lpstr>Informace k průběhu kurzu</vt:lpstr>
      <vt:lpstr>Informace k průběhu kurzu</vt:lpstr>
      <vt:lpstr>Informace k průběhu kurzu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509</cp:revision>
  <dcterms:created xsi:type="dcterms:W3CDTF">2010-04-13T10:47:41Z</dcterms:created>
  <dcterms:modified xsi:type="dcterms:W3CDTF">2018-10-02T09:18:10Z</dcterms:modified>
</cp:coreProperties>
</file>