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5" r:id="rId9"/>
    <p:sldId id="266" r:id="rId10"/>
    <p:sldId id="267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82" autoAdjust="0"/>
  </p:normalViewPr>
  <p:slideViewPr>
    <p:cSldViewPr>
      <p:cViewPr varScale="1">
        <p:scale>
          <a:sx n="55" d="100"/>
          <a:sy n="55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63F5B-32D2-4448-BC47-B4946139A818}" type="datetimeFigureOut">
              <a:rPr lang="cs-CZ" smtClean="0"/>
              <a:t>20. 4. 2021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5A247-DB2E-4143-8574-4D8D617A1BD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není to samostatní dg. jednotka</a:t>
            </a:r>
          </a:p>
          <a:p>
            <a:r>
              <a:rPr lang="cs-CZ" dirty="0" smtClean="0"/>
              <a:t>vysoké riziko u řady poruchy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→ nic není jednoznačně dáno, všechno má více možností – je třeba se s tím vyrovnat</a:t>
            </a:r>
            <a:endParaRPr lang="cs-CZ" dirty="0" smtClean="0"/>
          </a:p>
          <a:p>
            <a:r>
              <a:rPr lang="cs-CZ" dirty="0" smtClean="0"/>
              <a:t>kompromis brán jako nežádoucí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sklon k ideologiím – význam mají autority, o které se dá opřít – ale někdy nejsou zdravé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 myšlenek</a:t>
            </a:r>
            <a:r>
              <a:rPr lang="cs-CZ" baseline="0" dirty="0" smtClean="0"/>
              <a:t> zkoumáme</a:t>
            </a:r>
            <a:endParaRPr lang="cs-CZ" dirty="0" smtClean="0"/>
          </a:p>
          <a:p>
            <a:pPr lvl="1" rt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intenzitu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myšlenek</a:t>
            </a:r>
          </a:p>
          <a:p>
            <a:pPr lvl="1" rt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kolik času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myšlenky zabírají</a:t>
            </a:r>
          </a:p>
          <a:p>
            <a:pPr lvl="1" rtl="0"/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odklonitelnost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myšlenek</a:t>
            </a:r>
          </a:p>
          <a:p>
            <a:pPr lvl="1" rt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konkrétnost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myšlenek (co, jak)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výskyt v</a:t>
            </a:r>
            <a:r>
              <a:rPr lang="cs-CZ" baseline="0" dirty="0" smtClean="0"/>
              <a:t> rodině (</a:t>
            </a:r>
            <a:r>
              <a:rPr lang="cs-CZ" dirty="0" smtClean="0"/>
              <a:t>← heredita duševních poruch, ← heredita </a:t>
            </a:r>
            <a:r>
              <a:rPr lang="cs-CZ" dirty="0" err="1" smtClean="0"/>
              <a:t>vulnerability</a:t>
            </a:r>
            <a:r>
              <a:rPr lang="cs-CZ" dirty="0" smtClean="0"/>
              <a:t>, ← nápodoba „táta to tak taky vyřešil“)</a:t>
            </a:r>
            <a:endParaRPr lang="cs-CZ" dirty="0" smtClean="0"/>
          </a:p>
          <a:p>
            <a:r>
              <a:rPr lang="cs-CZ" dirty="0" smtClean="0"/>
              <a:t>tělesné postižení</a:t>
            </a:r>
            <a:r>
              <a:rPr lang="cs-CZ" baseline="0" dirty="0" smtClean="0"/>
              <a:t> (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uvědomí si, že nikdy nebudou jako ostatní;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nemoc, kde je kratší doba dožití)</a:t>
            </a:r>
          </a:p>
          <a:p>
            <a:r>
              <a:rPr lang="cs-CZ" dirty="0" smtClean="0"/>
              <a:t>PPP – hlavně když se pod tlakem léčí, trochu přiberou</a:t>
            </a:r>
          </a:p>
          <a:p>
            <a:r>
              <a:rPr lang="cs-CZ" dirty="0" smtClean="0"/>
              <a:t>disharmonický</a:t>
            </a:r>
            <a:r>
              <a:rPr lang="cs-CZ" baseline="0" dirty="0" smtClean="0"/>
              <a:t> vývoj osobnosti (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nízká frustrační tolerance,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impulzivita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emoční nestabilita,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maladaptivní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zvládací strategie,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sklon k manipulaci,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poruchy chování)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nízký intelekt </a:t>
            </a:r>
            <a:r>
              <a:rPr lang="cs-CZ" dirty="0" smtClean="0"/>
              <a:t>→ neschopnost najít jiná řešení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 smtClean="0"/>
          </a:p>
          <a:p>
            <a:endParaRPr lang="cs-CZ" dirty="0" smtClean="0"/>
          </a:p>
          <a:p>
            <a:pPr lvl="2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 – 15</a:t>
            </a:r>
            <a:r>
              <a:rPr lang="cs-CZ" baseline="0" dirty="0" smtClean="0"/>
              <a:t> </a:t>
            </a:r>
            <a:r>
              <a:rPr lang="cs-CZ" dirty="0" smtClean="0"/>
              <a:t>– nejsou přítomny </a:t>
            </a:r>
            <a:r>
              <a:rPr lang="cs-CZ" dirty="0" err="1" smtClean="0"/>
              <a:t>sui</a:t>
            </a:r>
            <a:r>
              <a:rPr lang="cs-CZ" dirty="0" smtClean="0"/>
              <a:t> tendence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 15. roce:</a:t>
            </a:r>
            <a:r>
              <a:rPr lang="cs-CZ" baseline="0" dirty="0" smtClean="0"/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hledání viníka, kdo za tu nepohodu může → když ho najdou, tak obrátí agresi proti sobě → vymýšlení realizace, sebevražedné myšlenky, tendence, přání zemřít →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tendence, představa prostředku, představy reakcí pozůstalých, prolínání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autoagrese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heteroagrese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→ realizace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okolnosti :</a:t>
            </a:r>
            <a:r>
              <a:rPr lang="cs-CZ" dirty="0" smtClean="0"/>
              <a:t>dítě je samo, má promyšlený plán, nelze předpokládat záchranu → vyšší riziko</a:t>
            </a:r>
          </a:p>
          <a:p>
            <a:r>
              <a:rPr lang="cs-CZ" dirty="0" smtClean="0"/>
              <a:t>copingové </a:t>
            </a:r>
            <a:r>
              <a:rPr lang="cs-CZ" dirty="0" err="1" smtClean="0"/>
              <a:t>mechanisny</a:t>
            </a:r>
            <a:r>
              <a:rPr lang="cs-CZ" baseline="0" dirty="0" smtClean="0"/>
              <a:t> (</a:t>
            </a:r>
            <a:r>
              <a:rPr lang="cs-CZ" dirty="0" smtClean="0"/>
              <a:t>jsou funkční, </a:t>
            </a:r>
            <a:r>
              <a:rPr lang="cs-CZ" dirty="0" err="1" smtClean="0"/>
              <a:t>učinné</a:t>
            </a:r>
            <a:r>
              <a:rPr lang="cs-CZ" dirty="0" smtClean="0"/>
              <a:t>?,</a:t>
            </a:r>
            <a:r>
              <a:rPr lang="cs-CZ" baseline="0" dirty="0" smtClean="0"/>
              <a:t> </a:t>
            </a:r>
            <a:r>
              <a:rPr lang="cs-CZ" dirty="0" smtClean="0"/>
              <a:t>slabý úsudek, impulzivita X sebekontrola)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disociálové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většinou bez úmyslu zemřít; i jako vědomá manipulace</a:t>
            </a:r>
          </a:p>
          <a:p>
            <a:pPr lvl="1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histriónské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osobnosti – teatrálnost, emoční labilita, spíše TS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vyhýbavá osobnost – citlivost ke kritice, odmítnutí – zdroj zátěže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hraniční PO – hodně automutilace, intenzivní, soustavná</a:t>
            </a:r>
          </a:p>
          <a:p>
            <a:r>
              <a:rPr lang="cs-CZ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narcistní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 – v reakci na znehodnocení grandiosity, autodestrukce jako triumf; nevyhrožují, nemanipulují, když se rozhodnou, tak jednají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dříve to bylo doménou psychiatrických pacientů, lidí ve vězení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 v 1. dekádě 21. století se rozšířil i mezi dobře adjustovanou populaci –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hnutí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hudba, oblékání, ponurá romantika, všichni mají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depky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nic nemá smysl)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dětmi bráno jako normální způsob uklidnění se</a:t>
            </a:r>
          </a:p>
          <a:p>
            <a:r>
              <a:rPr lang="cs-CZ" dirty="0" smtClean="0"/>
              <a:t>uvolnění tenze</a:t>
            </a:r>
            <a:r>
              <a:rPr lang="cs-CZ" baseline="0" dirty="0" smtClean="0"/>
              <a:t> (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rýsující se hraniční PO;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náladové zvraty, masivní vnitřní nejistota;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nahmatání vlastních hranic, nahmatání sebe sama, ventilace masivní úzkosti)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nátlak (u formující se disociální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PO; nejde na to nereagovat;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autoagrese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 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heteroagresivní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podstatou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A247-DB2E-4143-8574-4D8D617A1BDC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A46047-ABEB-47A9-829E-295DA2EDA06F}" type="datetimeFigureOut">
              <a:rPr lang="cs-CZ" smtClean="0"/>
              <a:t>19. 4. 2021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6F8873-5AC4-4578-978A-97FD0334AE7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Sebepoškozování, </a:t>
            </a:r>
            <a:r>
              <a:rPr lang="cs-CZ" dirty="0" err="1" smtClean="0"/>
              <a:t>suicidalita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cs-CZ" dirty="0" smtClean="0"/>
              <a:t>PPP</a:t>
            </a:r>
          </a:p>
          <a:p>
            <a:pPr lvl="1"/>
            <a:r>
              <a:rPr lang="cs-CZ" dirty="0" err="1" smtClean="0"/>
              <a:t>sui</a:t>
            </a:r>
            <a:r>
              <a:rPr lang="cs-CZ" dirty="0" smtClean="0"/>
              <a:t> jako 2. nejčastější příčina úmrtí</a:t>
            </a:r>
          </a:p>
          <a:p>
            <a:pPr lvl="1"/>
            <a:r>
              <a:rPr lang="cs-CZ" sz="2400" dirty="0" smtClean="0"/>
              <a:t>reakce na neschopnost zvýšit váhu u anorexie</a:t>
            </a:r>
          </a:p>
          <a:p>
            <a:pPr lvl="1"/>
            <a:r>
              <a:rPr lang="cs-CZ" dirty="0" smtClean="0"/>
              <a:t>bulimičky někdy v reakci na záchvat </a:t>
            </a:r>
            <a:r>
              <a:rPr lang="cs-CZ" dirty="0" smtClean="0"/>
              <a:t>přejedení</a:t>
            </a:r>
          </a:p>
          <a:p>
            <a:r>
              <a:rPr lang="cs-CZ" dirty="0" smtClean="0"/>
              <a:t>disharmonický vývoj </a:t>
            </a:r>
            <a:r>
              <a:rPr lang="cs-CZ" dirty="0" smtClean="0"/>
              <a:t>osobnosti</a:t>
            </a:r>
          </a:p>
          <a:p>
            <a:pPr lvl="1"/>
            <a:r>
              <a:rPr lang="cs-CZ" dirty="0" smtClean="0"/>
              <a:t>vždy je přítomná snížená adaptabilita na zátěž</a:t>
            </a:r>
          </a:p>
          <a:p>
            <a:r>
              <a:rPr lang="cs-CZ" dirty="0" smtClean="0"/>
              <a:t>neurotické, úzkostné poruchy, stresové reakce, </a:t>
            </a:r>
            <a:r>
              <a:rPr lang="cs-CZ" dirty="0" smtClean="0"/>
              <a:t>PTSD</a:t>
            </a:r>
          </a:p>
          <a:p>
            <a:r>
              <a:rPr lang="cs-CZ" dirty="0" smtClean="0"/>
              <a:t>somatické </a:t>
            </a:r>
            <a:r>
              <a:rPr lang="cs-CZ" dirty="0" smtClean="0"/>
              <a:t>onemocnění</a:t>
            </a:r>
          </a:p>
          <a:p>
            <a:pPr lvl="1"/>
            <a:r>
              <a:rPr lang="cs-CZ" dirty="0" smtClean="0"/>
              <a:t>hlavně chronická</a:t>
            </a:r>
          </a:p>
          <a:p>
            <a:pPr lvl="1"/>
            <a:r>
              <a:rPr lang="cs-CZ" dirty="0" smtClean="0"/>
              <a:t>automutilace formou nedodržování léčby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Sebepoškozování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sz="2700" b="1" dirty="0" smtClean="0"/>
              <a:t>= </a:t>
            </a:r>
            <a:r>
              <a:rPr lang="cs-CZ" sz="2700" b="1" dirty="0" smtClean="0"/>
              <a:t>chování, jehož důsledkem je poškození vlastní tělesné integrity bez cíleného a vědomého záměru </a:t>
            </a:r>
            <a:r>
              <a:rPr lang="cs-CZ" sz="2700" b="1" dirty="0" smtClean="0"/>
              <a:t>zemřít</a:t>
            </a:r>
          </a:p>
          <a:p>
            <a:r>
              <a:rPr lang="cs-CZ" sz="2700" dirty="0" smtClean="0"/>
              <a:t>více u dívek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nakažlivost“ </a:t>
            </a:r>
            <a:r>
              <a:rPr lang="cs-CZ" dirty="0" err="1" smtClean="0"/>
              <a:t>automutilačního</a:t>
            </a:r>
            <a:r>
              <a:rPr lang="cs-CZ" dirty="0" smtClean="0"/>
              <a:t> </a:t>
            </a:r>
            <a:r>
              <a:rPr lang="cs-CZ" dirty="0" smtClean="0"/>
              <a:t>chování</a:t>
            </a:r>
          </a:p>
          <a:p>
            <a:r>
              <a:rPr lang="cs-CZ" dirty="0" smtClean="0"/>
              <a:t>pořezání se, popálení, prošití kůže</a:t>
            </a:r>
          </a:p>
          <a:p>
            <a:r>
              <a:rPr lang="cs-CZ" dirty="0" smtClean="0"/>
              <a:t>typy:</a:t>
            </a:r>
          </a:p>
          <a:p>
            <a:pPr lvl="1"/>
            <a:r>
              <a:rPr lang="cs-CZ" dirty="0" smtClean="0"/>
              <a:t>uvolnění tenze</a:t>
            </a:r>
          </a:p>
          <a:p>
            <a:pPr lvl="1"/>
            <a:r>
              <a:rPr lang="cs-CZ" dirty="0" smtClean="0"/>
              <a:t>návykové – vyvolávání reakce endogenního opiátového </a:t>
            </a:r>
            <a:r>
              <a:rPr lang="cs-CZ" dirty="0" err="1" smtClean="0"/>
              <a:t>sys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jako forma komunikace, nátlaku</a:t>
            </a:r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sz="2400" dirty="0" smtClean="0"/>
          </a:p>
          <a:p>
            <a:endParaRPr lang="cs-CZ" sz="27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suicidia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b="1" dirty="0" smtClean="0"/>
              <a:t>sebevražda</a:t>
            </a:r>
            <a:r>
              <a:rPr lang="cs-CZ" sz="2700" dirty="0" smtClean="0"/>
              <a:t> </a:t>
            </a:r>
            <a:r>
              <a:rPr lang="cs-CZ" sz="2700" dirty="0" smtClean="0"/>
              <a:t>= sebepoškozující akt s následkem smrti, který je způsoben sebou samým s vědomým úmyslem zemřít</a:t>
            </a:r>
          </a:p>
          <a:p>
            <a:r>
              <a:rPr lang="cs-CZ" sz="2700" b="1" dirty="0" smtClean="0"/>
              <a:t>sebevražedný pokus </a:t>
            </a:r>
            <a:r>
              <a:rPr lang="cs-CZ" sz="2700" dirty="0" smtClean="0"/>
              <a:t>= každý akt ohrožující život s úmyslem zemřít, ale nekončící smrtí</a:t>
            </a:r>
          </a:p>
          <a:p>
            <a:r>
              <a:rPr lang="cs-CZ" sz="2700" b="1" dirty="0" smtClean="0"/>
              <a:t>sebevražedné myšlenky a tendence</a:t>
            </a:r>
            <a:r>
              <a:rPr lang="cs-CZ" sz="2700" dirty="0" smtClean="0"/>
              <a:t> = verbální i neverbální projevy toho, že se člověk zabývá myšlenkami na </a:t>
            </a:r>
            <a:r>
              <a:rPr lang="cs-CZ" sz="2700" dirty="0" smtClean="0"/>
              <a:t>sebevraždu</a:t>
            </a:r>
          </a:p>
          <a:p>
            <a:r>
              <a:rPr lang="cs-CZ" sz="2400" b="1" dirty="0" smtClean="0"/>
              <a:t>měkké</a:t>
            </a:r>
            <a:r>
              <a:rPr lang="cs-CZ" dirty="0" smtClean="0"/>
              <a:t> - </a:t>
            </a:r>
            <a:r>
              <a:rPr lang="cs-CZ" dirty="0" err="1" smtClean="0"/>
              <a:t>imtoxikace</a:t>
            </a:r>
            <a:r>
              <a:rPr lang="cs-CZ" dirty="0" smtClean="0"/>
              <a:t>, léky, pořezání</a:t>
            </a:r>
          </a:p>
          <a:p>
            <a:pPr lvl="1"/>
            <a:r>
              <a:rPr lang="cs-CZ" dirty="0" smtClean="0"/>
              <a:t>větší šance na </a:t>
            </a:r>
            <a:r>
              <a:rPr lang="cs-CZ" dirty="0" smtClean="0"/>
              <a:t>přežití</a:t>
            </a:r>
          </a:p>
          <a:p>
            <a:r>
              <a:rPr lang="cs-CZ" sz="2700" b="1" dirty="0" smtClean="0"/>
              <a:t>tvrdé</a:t>
            </a:r>
            <a:r>
              <a:rPr lang="cs-CZ" sz="2700" dirty="0" smtClean="0"/>
              <a:t> - </a:t>
            </a:r>
            <a:r>
              <a:rPr lang="cs-CZ" dirty="0" smtClean="0"/>
              <a:t>oběšení</a:t>
            </a:r>
            <a:r>
              <a:rPr lang="cs-CZ" dirty="0" smtClean="0"/>
              <a:t>, zastřelení, skok z výšky, skok pod metro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0"/>
            <a:r>
              <a:rPr lang="cs-CZ" dirty="0" smtClean="0"/>
              <a:t>konceptualizace smrti</a:t>
            </a:r>
          </a:p>
          <a:p>
            <a:pPr lvl="1"/>
            <a:r>
              <a:rPr lang="cs-CZ" sz="2400" dirty="0" smtClean="0"/>
              <a:t>kolem 10. roku se ustanovuje koncept smrti</a:t>
            </a:r>
          </a:p>
          <a:p>
            <a:pPr lvl="1"/>
            <a:r>
              <a:rPr lang="cs-CZ" sz="2400" dirty="0" smtClean="0"/>
              <a:t>koncept univerzality</a:t>
            </a:r>
          </a:p>
          <a:p>
            <a:pPr lvl="1"/>
            <a:r>
              <a:rPr lang="cs-CZ" sz="2400" dirty="0" smtClean="0"/>
              <a:t>koncept nevratnosti – je pochopen dříve</a:t>
            </a:r>
          </a:p>
          <a:p>
            <a:pPr lvl="1"/>
            <a:r>
              <a:rPr lang="cs-CZ" sz="2400" dirty="0" smtClean="0"/>
              <a:t>ale i potom často přetrvávají fantazie o </a:t>
            </a:r>
            <a:r>
              <a:rPr lang="cs-CZ" sz="2400" dirty="0" err="1" smtClean="0"/>
              <a:t>znovusetkání</a:t>
            </a:r>
            <a:r>
              <a:rPr lang="cs-CZ" sz="2400" dirty="0" smtClean="0"/>
              <a:t> se se zemřelým, posmrtném životě</a:t>
            </a:r>
          </a:p>
          <a:p>
            <a:pPr lvl="1"/>
            <a:r>
              <a:rPr lang="cs-CZ" sz="2400" dirty="0" smtClean="0"/>
              <a:t>do té doby spíše představy smrtky s kosou, která si přišla pro morčátko – spíše magické uchopení</a:t>
            </a:r>
          </a:p>
          <a:p>
            <a:pPr lvl="1"/>
            <a:r>
              <a:rPr lang="cs-CZ" sz="2400" dirty="0" smtClean="0"/>
              <a:t>v dospívání o smrti více přemýšlejí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kognitivní rozvoj v adolescenci</a:t>
            </a:r>
          </a:p>
          <a:p>
            <a:pPr lvl="1"/>
            <a:r>
              <a:rPr lang="cs-CZ" sz="2400" dirty="0" smtClean="0"/>
              <a:t>obrat k abstraktnímu, nereálnému, schopnost pracovat s hypotézami</a:t>
            </a:r>
          </a:p>
          <a:p>
            <a:pPr lvl="1"/>
            <a:r>
              <a:rPr lang="cs-CZ" sz="2400" dirty="0" smtClean="0"/>
              <a:t>fantazie, větší pružnost myšlení</a:t>
            </a:r>
          </a:p>
          <a:p>
            <a:pPr lvl="1"/>
            <a:r>
              <a:rPr lang="cs-CZ" sz="2400" dirty="0" smtClean="0"/>
              <a:t>od realismu a střízlivosti k pravděpodobnému</a:t>
            </a:r>
          </a:p>
          <a:p>
            <a:pPr lvl="0"/>
            <a:r>
              <a:rPr lang="cs-CZ" dirty="0" smtClean="0"/>
              <a:t>emoční </a:t>
            </a:r>
            <a:r>
              <a:rPr lang="cs-CZ" dirty="0" smtClean="0"/>
              <a:t>vývoj</a:t>
            </a:r>
          </a:p>
          <a:p>
            <a:pPr lvl="1"/>
            <a:r>
              <a:rPr lang="cs-CZ" sz="2400" dirty="0" smtClean="0"/>
              <a:t>labilní, prudká emocionalita</a:t>
            </a:r>
          </a:p>
          <a:p>
            <a:pPr lvl="1"/>
            <a:r>
              <a:rPr lang="cs-CZ" sz="2400" dirty="0" smtClean="0"/>
              <a:t>často nerozumí zdrojům svých afektů, často je racionalizují</a:t>
            </a:r>
          </a:p>
          <a:p>
            <a:pPr lvl="0"/>
            <a:r>
              <a:rPr lang="cs-CZ" dirty="0" smtClean="0"/>
              <a:t>charakterový vývoj</a:t>
            </a:r>
          </a:p>
          <a:p>
            <a:pPr lvl="1"/>
            <a:r>
              <a:rPr lang="cs-CZ" sz="2400" dirty="0" smtClean="0"/>
              <a:t>postoje, hodnoty, světonázor</a:t>
            </a:r>
          </a:p>
          <a:p>
            <a:pPr lvl="1"/>
            <a:r>
              <a:rPr lang="cs-CZ" sz="2400" dirty="0" smtClean="0"/>
              <a:t>preference jednoznačných, rychlých, zásadních řešení bez kompromisu – na začátku puberty</a:t>
            </a:r>
          </a:p>
          <a:p>
            <a:pPr lvl="1"/>
            <a:r>
              <a:rPr lang="cs-CZ" sz="2400" dirty="0" smtClean="0"/>
              <a:t>filozofování</a:t>
            </a:r>
            <a:r>
              <a:rPr lang="cs-CZ" sz="2400" dirty="0" smtClean="0"/>
              <a:t>, </a:t>
            </a:r>
            <a:r>
              <a:rPr lang="cs-CZ" sz="2400" dirty="0" err="1" smtClean="0"/>
              <a:t>pseudofilozofování</a:t>
            </a:r>
            <a:r>
              <a:rPr lang="cs-CZ" sz="2400" dirty="0" smtClean="0"/>
              <a:t> – kdo jsem, kam jdu</a:t>
            </a:r>
          </a:p>
          <a:p>
            <a:pPr lvl="1"/>
            <a:r>
              <a:rPr lang="cs-CZ" sz="2400" dirty="0" smtClean="0"/>
              <a:t>věří </a:t>
            </a:r>
            <a:r>
              <a:rPr lang="cs-CZ" sz="2400" dirty="0" smtClean="0"/>
              <a:t>více v emoce než v rozum, nechají se jimi </a:t>
            </a:r>
            <a:r>
              <a:rPr lang="cs-CZ" sz="2400" dirty="0" smtClean="0"/>
              <a:t>vést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 dospívání typicky patří úvahy o smrti, o tom, co by bylo, kdyby člověk </a:t>
            </a:r>
            <a:r>
              <a:rPr lang="cs-CZ" dirty="0" smtClean="0"/>
              <a:t>nebyl</a:t>
            </a:r>
          </a:p>
          <a:p>
            <a:r>
              <a:rPr lang="cs-CZ" sz="2400" dirty="0" smtClean="0"/>
              <a:t>formou </a:t>
            </a:r>
            <a:r>
              <a:rPr lang="cs-CZ" sz="2400" dirty="0" smtClean="0"/>
              <a:t>sebevražedného chování se stávají, až když:</a:t>
            </a:r>
          </a:p>
          <a:p>
            <a:pPr lvl="1"/>
            <a:r>
              <a:rPr lang="cs-CZ" dirty="0" smtClean="0"/>
              <a:t>jsou myšlenky na sebevraždu </a:t>
            </a:r>
            <a:r>
              <a:rPr lang="cs-CZ" b="1" dirty="0" smtClean="0"/>
              <a:t>intenzivní</a:t>
            </a:r>
            <a:endParaRPr lang="cs-CZ" dirty="0" smtClean="0"/>
          </a:p>
          <a:p>
            <a:pPr lvl="1"/>
            <a:r>
              <a:rPr lang="cs-CZ" dirty="0" smtClean="0"/>
              <a:t>zabývá se jimi převážnou část doby, kdy je bdělý</a:t>
            </a:r>
          </a:p>
          <a:p>
            <a:pPr lvl="1"/>
            <a:r>
              <a:rPr lang="cs-CZ" dirty="0" smtClean="0"/>
              <a:t>myšlenky jsou </a:t>
            </a:r>
            <a:r>
              <a:rPr lang="cs-CZ" b="1" dirty="0" smtClean="0"/>
              <a:t>obtížně </a:t>
            </a:r>
            <a:r>
              <a:rPr lang="cs-CZ" b="1" dirty="0" err="1" smtClean="0"/>
              <a:t>odklonitelné</a:t>
            </a:r>
            <a:endParaRPr lang="cs-CZ" b="1" dirty="0" smtClean="0"/>
          </a:p>
          <a:p>
            <a:r>
              <a:rPr lang="cs-CZ" dirty="0" smtClean="0"/>
              <a:t>může dojít ke spontánnímu TS (bez plánování)</a:t>
            </a:r>
            <a:endParaRPr lang="cs-CZ" dirty="0" smtClean="0"/>
          </a:p>
          <a:p>
            <a:r>
              <a:rPr lang="cs-CZ" dirty="0" smtClean="0"/>
              <a:t>motivy:</a:t>
            </a:r>
          </a:p>
          <a:p>
            <a:pPr lvl="1"/>
            <a:r>
              <a:rPr lang="cs-CZ" sz="2400" b="1" dirty="0" smtClean="0"/>
              <a:t>u TS nejčastěji vztahové</a:t>
            </a:r>
            <a:endParaRPr lang="cs-CZ" sz="2400" dirty="0" smtClean="0"/>
          </a:p>
          <a:p>
            <a:pPr lvl="1"/>
            <a:r>
              <a:rPr lang="cs-CZ" sz="2400" b="1" dirty="0" smtClean="0"/>
              <a:t>u dokonané sebevraždy motivy intrapsychické</a:t>
            </a:r>
            <a:r>
              <a:rPr lang="cs-CZ" sz="2400" dirty="0" smtClean="0"/>
              <a:t> (bilance, vnitřní konflikty) a </a:t>
            </a:r>
            <a:r>
              <a:rPr lang="cs-CZ" sz="2400" b="1" dirty="0" smtClean="0"/>
              <a:t>pocity ohrožení</a:t>
            </a:r>
            <a:r>
              <a:rPr lang="cs-CZ" sz="2400" dirty="0" smtClean="0"/>
              <a:t> (u patologie)</a:t>
            </a:r>
          </a:p>
          <a:p>
            <a:pPr lvl="1"/>
            <a:r>
              <a:rPr lang="cs-CZ" sz="2400" dirty="0" smtClean="0"/>
              <a:t>cílem </a:t>
            </a:r>
            <a:r>
              <a:rPr lang="cs-CZ" sz="2400" dirty="0" smtClean="0"/>
              <a:t>může být </a:t>
            </a:r>
            <a:r>
              <a:rPr lang="cs-CZ" sz="2400" b="1" dirty="0" smtClean="0"/>
              <a:t>pokus </a:t>
            </a:r>
            <a:r>
              <a:rPr lang="cs-CZ" sz="2400" b="1" dirty="0" smtClean="0"/>
              <a:t>nějak vyřešit situaci</a:t>
            </a:r>
            <a:r>
              <a:rPr lang="cs-CZ" sz="2400" dirty="0" smtClean="0"/>
              <a:t>, kterou neumí jinak zpracovat („chci už mít klid“, volání o pomoc, zisk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motivy </a:t>
            </a:r>
            <a:r>
              <a:rPr lang="cs-CZ" sz="2400" dirty="0" smtClean="0"/>
              <a:t>sebevražedného chování bývají komplexní</a:t>
            </a:r>
          </a:p>
          <a:p>
            <a:r>
              <a:rPr lang="cs-CZ" sz="2700" dirty="0" smtClean="0"/>
              <a:t>nejčastější </a:t>
            </a:r>
            <a:r>
              <a:rPr lang="cs-CZ" sz="2700" dirty="0" smtClean="0"/>
              <a:t>motivy u dětí a adolescentů</a:t>
            </a:r>
          </a:p>
          <a:p>
            <a:pPr lvl="1"/>
            <a:r>
              <a:rPr lang="cs-CZ" dirty="0" smtClean="0"/>
              <a:t>rodinné problémy</a:t>
            </a:r>
          </a:p>
          <a:p>
            <a:pPr lvl="1"/>
            <a:r>
              <a:rPr lang="cs-CZ" dirty="0" smtClean="0"/>
              <a:t>partnerské problémy</a:t>
            </a:r>
          </a:p>
          <a:p>
            <a:pPr lvl="1"/>
            <a:r>
              <a:rPr lang="cs-CZ" dirty="0" smtClean="0"/>
              <a:t>problémy s vrstevníky</a:t>
            </a:r>
          </a:p>
          <a:p>
            <a:pPr lvl="1"/>
            <a:r>
              <a:rPr lang="cs-CZ" dirty="0" smtClean="0"/>
              <a:t>v každém sebevražedném aktu je obsažena agrese proti sobě a často také proti okolí („já jim ukážu“)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5973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rizikové faktory:</a:t>
            </a:r>
          </a:p>
          <a:p>
            <a:pPr lvl="1"/>
            <a:r>
              <a:rPr lang="cs-CZ" dirty="0" smtClean="0"/>
              <a:t>výskyt sebevraždy v rodině</a:t>
            </a:r>
          </a:p>
          <a:p>
            <a:pPr lvl="1"/>
            <a:r>
              <a:rPr lang="cs-CZ" dirty="0" smtClean="0"/>
              <a:t>nefungující </a:t>
            </a:r>
            <a:r>
              <a:rPr lang="cs-CZ" dirty="0" smtClean="0"/>
              <a:t>rodinné </a:t>
            </a:r>
            <a:r>
              <a:rPr lang="cs-CZ" dirty="0" smtClean="0"/>
              <a:t>vztahy, subjektivní pocit nízké podpory</a:t>
            </a:r>
            <a:endParaRPr lang="cs-CZ" dirty="0" smtClean="0"/>
          </a:p>
          <a:p>
            <a:pPr lvl="1"/>
            <a:r>
              <a:rPr lang="cs-CZ" dirty="0" smtClean="0"/>
              <a:t>ztráta blízké osoby</a:t>
            </a:r>
          </a:p>
          <a:p>
            <a:pPr lvl="1"/>
            <a:r>
              <a:rPr lang="cs-CZ" dirty="0" smtClean="0"/>
              <a:t>citová deprivace</a:t>
            </a:r>
          </a:p>
          <a:p>
            <a:pPr lvl="1"/>
            <a:r>
              <a:rPr lang="cs-CZ" dirty="0" smtClean="0"/>
              <a:t>násilí v rodině</a:t>
            </a:r>
          </a:p>
          <a:p>
            <a:pPr lvl="1"/>
            <a:r>
              <a:rPr lang="cs-CZ" dirty="0" smtClean="0"/>
              <a:t>týrání a sexuální </a:t>
            </a:r>
            <a:r>
              <a:rPr lang="cs-CZ" dirty="0" smtClean="0"/>
              <a:t>zneužívání</a:t>
            </a:r>
            <a:endParaRPr lang="cs-CZ" dirty="0" smtClean="0"/>
          </a:p>
          <a:p>
            <a:pPr lvl="1"/>
            <a:r>
              <a:rPr lang="cs-CZ" dirty="0" smtClean="0"/>
              <a:t>školní </a:t>
            </a:r>
            <a:r>
              <a:rPr lang="cs-CZ" dirty="0" smtClean="0"/>
              <a:t>neúspěch</a:t>
            </a:r>
            <a:endParaRPr lang="cs-CZ" dirty="0" smtClean="0"/>
          </a:p>
          <a:p>
            <a:pPr lvl="1"/>
            <a:r>
              <a:rPr lang="cs-CZ" dirty="0" smtClean="0"/>
              <a:t>nefungující vrstevnické </a:t>
            </a:r>
            <a:r>
              <a:rPr lang="cs-CZ" dirty="0" smtClean="0"/>
              <a:t>vztahy</a:t>
            </a:r>
            <a:endParaRPr lang="cs-CZ" dirty="0" smtClean="0"/>
          </a:p>
          <a:p>
            <a:pPr lvl="1"/>
            <a:r>
              <a:rPr lang="cs-CZ" dirty="0" smtClean="0"/>
              <a:t>chronické tělesné onemocnění, tělesné </a:t>
            </a:r>
            <a:r>
              <a:rPr lang="cs-CZ" dirty="0" smtClean="0"/>
              <a:t>postižení</a:t>
            </a:r>
            <a:endParaRPr lang="cs-CZ" dirty="0" smtClean="0"/>
          </a:p>
          <a:p>
            <a:pPr lvl="1"/>
            <a:r>
              <a:rPr lang="cs-CZ" dirty="0" smtClean="0"/>
              <a:t>psychická </a:t>
            </a:r>
            <a:r>
              <a:rPr lang="cs-CZ" dirty="0" smtClean="0"/>
              <a:t>porucha (schizofrenie, deprese, závislost </a:t>
            </a:r>
            <a:r>
              <a:rPr lang="cs-CZ" dirty="0" smtClean="0"/>
              <a:t>na alkoholu a jiných </a:t>
            </a:r>
            <a:r>
              <a:rPr lang="cs-CZ" dirty="0" smtClean="0"/>
              <a:t>látkách, PPP, úzkostné poruchy, PTSD)</a:t>
            </a:r>
            <a:endParaRPr lang="cs-CZ" dirty="0" smtClean="0"/>
          </a:p>
          <a:p>
            <a:pPr lvl="1"/>
            <a:r>
              <a:rPr lang="cs-CZ" dirty="0" smtClean="0"/>
              <a:t>disharmonický vývoj </a:t>
            </a:r>
            <a:r>
              <a:rPr lang="cs-CZ" dirty="0" smtClean="0"/>
              <a:t>osobnosti</a:t>
            </a:r>
            <a:endParaRPr lang="cs-CZ" dirty="0" smtClean="0"/>
          </a:p>
          <a:p>
            <a:pPr lvl="1"/>
            <a:r>
              <a:rPr lang="cs-CZ" dirty="0" smtClean="0"/>
              <a:t>protizákonné a disociální </a:t>
            </a:r>
            <a:r>
              <a:rPr lang="cs-CZ" dirty="0" smtClean="0"/>
              <a:t>jednání</a:t>
            </a:r>
          </a:p>
          <a:p>
            <a:pPr lvl="1"/>
            <a:r>
              <a:rPr lang="cs-CZ" dirty="0" smtClean="0"/>
              <a:t>odchylnost sexuální </a:t>
            </a:r>
            <a:r>
              <a:rPr lang="cs-CZ" dirty="0" err="1" smtClean="0"/>
              <a:t>apetence</a:t>
            </a:r>
            <a:endParaRPr lang="cs-CZ" dirty="0" smtClean="0"/>
          </a:p>
          <a:p>
            <a:pPr lvl="1"/>
            <a:r>
              <a:rPr lang="cs-CZ" dirty="0" smtClean="0"/>
              <a:t>nižší či neproduktivní </a:t>
            </a:r>
            <a:r>
              <a:rPr lang="cs-CZ" dirty="0" smtClean="0"/>
              <a:t>intelekt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err="1" smtClean="0"/>
              <a:t>presuicidální</a:t>
            </a:r>
            <a:r>
              <a:rPr lang="cs-CZ" dirty="0" smtClean="0"/>
              <a:t> obraz  10.-15. rok – nejčastěji zkratkovité jednání</a:t>
            </a:r>
          </a:p>
          <a:p>
            <a:r>
              <a:rPr lang="cs-CZ" dirty="0" err="1" smtClean="0"/>
              <a:t>presuicidální</a:t>
            </a:r>
            <a:r>
              <a:rPr lang="cs-CZ" dirty="0" smtClean="0"/>
              <a:t> obraz po 15. roce – dlouhodobý </a:t>
            </a:r>
            <a:r>
              <a:rPr lang="cs-CZ" dirty="0" err="1" smtClean="0"/>
              <a:t>diskomfort</a:t>
            </a:r>
            <a:r>
              <a:rPr lang="cs-CZ" dirty="0" smtClean="0"/>
              <a:t>, krize, konflikty</a:t>
            </a:r>
          </a:p>
          <a:p>
            <a:pPr lvl="1"/>
            <a:r>
              <a:rPr lang="cs-CZ" dirty="0" smtClean="0"/>
              <a:t>omezení zájmů, nihilistické představy, téma smrti, posmrtného života</a:t>
            </a:r>
          </a:p>
          <a:p>
            <a:pPr lvl="1"/>
            <a:r>
              <a:rPr lang="cs-CZ" dirty="0" smtClean="0"/>
              <a:t>signály, že se vzdává</a:t>
            </a:r>
          </a:p>
          <a:p>
            <a:pPr lvl="1"/>
            <a:r>
              <a:rPr lang="cs-CZ" dirty="0" smtClean="0"/>
              <a:t>absence ve </a:t>
            </a:r>
            <a:r>
              <a:rPr lang="cs-CZ" dirty="0" smtClean="0"/>
              <a:t>škole</a:t>
            </a:r>
          </a:p>
          <a:p>
            <a:pPr lvl="1"/>
            <a:r>
              <a:rPr lang="cs-CZ" dirty="0" smtClean="0"/>
              <a:t>někdy aktivity typu „vabank“</a:t>
            </a:r>
          </a:p>
          <a:p>
            <a:pPr lvl="1"/>
            <a:r>
              <a:rPr lang="cs-CZ" dirty="0" smtClean="0"/>
              <a:t>zdánlivý paradox u vývoje nálady</a:t>
            </a:r>
          </a:p>
          <a:p>
            <a:pPr lvl="2"/>
            <a:r>
              <a:rPr lang="cs-CZ" dirty="0" smtClean="0"/>
              <a:t>původně pokleslé, rozladěné dítě se těsně před </a:t>
            </a:r>
            <a:r>
              <a:rPr lang="cs-CZ" dirty="0" err="1" smtClean="0"/>
              <a:t>sui</a:t>
            </a:r>
            <a:r>
              <a:rPr lang="cs-CZ" dirty="0" smtClean="0"/>
              <a:t> pokusem může zklidnit, </a:t>
            </a:r>
            <a:r>
              <a:rPr lang="cs-CZ" dirty="0" smtClean="0"/>
              <a:t>projasnit; úleva </a:t>
            </a:r>
            <a:r>
              <a:rPr lang="cs-CZ" dirty="0" smtClean="0"/>
              <a:t>po rozhodnutí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r>
              <a:rPr lang="cs-CZ" dirty="0" err="1" smtClean="0"/>
              <a:t>prediktory</a:t>
            </a:r>
            <a:endParaRPr lang="cs-CZ" dirty="0" smtClean="0"/>
          </a:p>
          <a:p>
            <a:pPr lvl="1"/>
            <a:r>
              <a:rPr lang="cs-CZ" dirty="0" smtClean="0"/>
              <a:t>předpověditelnost chování </a:t>
            </a:r>
            <a:r>
              <a:rPr lang="cs-CZ" dirty="0" smtClean="0"/>
              <a:t>dítěte</a:t>
            </a:r>
            <a:endParaRPr lang="cs-CZ" dirty="0" smtClean="0"/>
          </a:p>
          <a:p>
            <a:pPr lvl="1"/>
            <a:r>
              <a:rPr lang="cs-CZ" dirty="0" smtClean="0"/>
              <a:t>okolnosti 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smtClean="0"/>
              <a:t>jednání</a:t>
            </a:r>
            <a:endParaRPr lang="cs-CZ" dirty="0" smtClean="0"/>
          </a:p>
          <a:p>
            <a:pPr lvl="1"/>
            <a:r>
              <a:rPr lang="cs-CZ" dirty="0" smtClean="0"/>
              <a:t>letalita vybraného způsobu</a:t>
            </a:r>
          </a:p>
          <a:p>
            <a:pPr lvl="1"/>
            <a:r>
              <a:rPr lang="cs-CZ" dirty="0" smtClean="0"/>
              <a:t>úmysl zemřít – výrazně přítomný X nejistý</a:t>
            </a:r>
          </a:p>
          <a:p>
            <a:pPr lvl="1"/>
            <a:r>
              <a:rPr lang="cs-CZ" dirty="0" smtClean="0"/>
              <a:t>přítomnost </a:t>
            </a:r>
            <a:r>
              <a:rPr lang="cs-CZ" dirty="0" smtClean="0"/>
              <a:t>psychopatologie (deprese</a:t>
            </a:r>
            <a:r>
              <a:rPr lang="cs-CZ" dirty="0" smtClean="0"/>
              <a:t>, poruchy chování, </a:t>
            </a:r>
            <a:r>
              <a:rPr lang="cs-CZ" dirty="0" smtClean="0"/>
              <a:t>abúzus)</a:t>
            </a:r>
            <a:endParaRPr lang="cs-CZ" dirty="0" smtClean="0"/>
          </a:p>
          <a:p>
            <a:pPr lvl="1"/>
            <a:r>
              <a:rPr lang="cs-CZ" dirty="0" smtClean="0"/>
              <a:t>copingové mechanismy</a:t>
            </a:r>
          </a:p>
          <a:p>
            <a:pPr lvl="1"/>
            <a:r>
              <a:rPr lang="cs-CZ" dirty="0" smtClean="0"/>
              <a:t>emoční prožívání (pocity </a:t>
            </a:r>
            <a:r>
              <a:rPr lang="cs-CZ" dirty="0" smtClean="0"/>
              <a:t>beznaděje, bezmoci, vzteku, viny, </a:t>
            </a:r>
            <a:r>
              <a:rPr lang="cs-CZ" dirty="0" smtClean="0"/>
              <a:t>studu)</a:t>
            </a:r>
            <a:endParaRPr lang="cs-CZ" dirty="0" smtClean="0"/>
          </a:p>
          <a:p>
            <a:pPr lvl="1"/>
            <a:r>
              <a:rPr lang="cs-CZ" dirty="0" smtClean="0"/>
              <a:t>schopnost a </a:t>
            </a:r>
            <a:r>
              <a:rPr lang="cs-CZ" dirty="0" smtClean="0"/>
              <a:t>možnost </a:t>
            </a:r>
            <a:r>
              <a:rPr lang="cs-CZ" dirty="0" smtClean="0"/>
              <a:t>komunikovat</a:t>
            </a:r>
          </a:p>
          <a:p>
            <a:pPr lvl="1"/>
            <a:r>
              <a:rPr lang="cs-CZ" dirty="0" smtClean="0"/>
              <a:t>podpora rodiny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další psychopatologii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deprese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err="1" smtClean="0"/>
              <a:t>dysthimie</a:t>
            </a:r>
            <a:r>
              <a:rPr lang="cs-CZ" dirty="0" smtClean="0"/>
              <a:t> (</a:t>
            </a:r>
            <a:r>
              <a:rPr lang="cs-CZ" sz="2400" dirty="0" smtClean="0"/>
              <a:t>roky trvající pokleslost nálady, rezignace, dysforická nálada, </a:t>
            </a:r>
            <a:r>
              <a:rPr lang="cs-CZ" sz="2400" dirty="0" smtClean="0"/>
              <a:t>podrážděnost)</a:t>
            </a:r>
            <a:endParaRPr lang="cs-CZ" dirty="0" smtClean="0"/>
          </a:p>
          <a:p>
            <a:r>
              <a:rPr lang="cs-CZ" dirty="0" smtClean="0"/>
              <a:t>porucha přizpůsobení s depresivními </a:t>
            </a:r>
            <a:r>
              <a:rPr lang="cs-CZ" dirty="0" smtClean="0"/>
              <a:t>projevy</a:t>
            </a:r>
          </a:p>
          <a:p>
            <a:r>
              <a:rPr lang="cs-CZ" dirty="0" smtClean="0"/>
              <a:t>ego</a:t>
            </a:r>
          </a:p>
          <a:p>
            <a:r>
              <a:rPr lang="cs-CZ" dirty="0" err="1" smtClean="0"/>
              <a:t>dystonní</a:t>
            </a:r>
            <a:r>
              <a:rPr lang="cs-CZ" dirty="0" smtClean="0"/>
              <a:t> </a:t>
            </a:r>
            <a:r>
              <a:rPr lang="cs-CZ" dirty="0" smtClean="0"/>
              <a:t>sexuální </a:t>
            </a:r>
            <a:r>
              <a:rPr lang="cs-CZ" dirty="0" smtClean="0"/>
              <a:t>orientace</a:t>
            </a:r>
          </a:p>
          <a:p>
            <a:r>
              <a:rPr lang="cs-CZ" dirty="0" smtClean="0"/>
              <a:t>schizofrenie</a:t>
            </a:r>
          </a:p>
          <a:p>
            <a:pPr lvl="1"/>
            <a:r>
              <a:rPr lang="cs-CZ" dirty="0" smtClean="0"/>
              <a:t>v mladším věk před rozvojem SCH často depresivní projevy</a:t>
            </a:r>
          </a:p>
          <a:p>
            <a:pPr lvl="1"/>
            <a:r>
              <a:rPr lang="cs-CZ" dirty="0" smtClean="0"/>
              <a:t>psychoticky motivované automutilace</a:t>
            </a:r>
          </a:p>
          <a:p>
            <a:pPr lvl="1"/>
            <a:r>
              <a:rPr lang="cs-CZ" dirty="0" smtClean="0"/>
              <a:t>po stabilizaci jako reakce na životní perspektivu</a:t>
            </a:r>
          </a:p>
          <a:p>
            <a:r>
              <a:rPr lang="cs-CZ" dirty="0" smtClean="0"/>
              <a:t>abúzus psychoaktivních látek, </a:t>
            </a:r>
            <a:r>
              <a:rPr lang="cs-CZ" dirty="0" err="1" smtClean="0"/>
              <a:t>gambling</a:t>
            </a:r>
            <a:endParaRPr lang="cs-CZ" dirty="0" smtClean="0"/>
          </a:p>
          <a:p>
            <a:pPr lvl="1"/>
            <a:r>
              <a:rPr lang="cs-CZ" dirty="0" smtClean="0"/>
              <a:t>neschopnost řešit dluhy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1511</TotalTime>
  <Words>833</Words>
  <Application>Microsoft Office PowerPoint</Application>
  <PresentationFormat>Předvádění na obrazovce (4:3)</PresentationFormat>
  <Paragraphs>154</Paragraphs>
  <Slides>11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Sebepoškozování, suicidalita</vt:lpstr>
      <vt:lpstr>suicidia</vt:lpstr>
      <vt:lpstr>Snímek 3</vt:lpstr>
      <vt:lpstr>Snímek 4</vt:lpstr>
      <vt:lpstr>Snímek 5</vt:lpstr>
      <vt:lpstr>Snímek 6</vt:lpstr>
      <vt:lpstr>Snímek 7</vt:lpstr>
      <vt:lpstr>Snímek 8</vt:lpstr>
      <vt:lpstr>Vztah k další psychopatologii</vt:lpstr>
      <vt:lpstr>Snímek 10</vt:lpstr>
      <vt:lpstr>Sebepoškozování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Sebepoškozování, suicidalita</dc:title>
  <dc:creator>Jana Adámková</dc:creator>
  <cp:lastModifiedBy>Jana Adámková</cp:lastModifiedBy>
  <cp:revision>13</cp:revision>
  <dcterms:created xsi:type="dcterms:W3CDTF">2021-04-19T19:26:26Z</dcterms:created>
  <dcterms:modified xsi:type="dcterms:W3CDTF">2021-04-20T20:38:11Z</dcterms:modified>
</cp:coreProperties>
</file>