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EE2148-D9C1-4D3D-807E-D0B88B64C354}" type="datetimeFigureOut">
              <a:rPr lang="cs-CZ" smtClean="0"/>
              <a:t>4.3.2020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1B52AD-9B04-4A24-A180-B1A4E113DB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Projektový tým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Petra </a:t>
            </a:r>
            <a:r>
              <a:rPr lang="cs-CZ" dirty="0" smtClean="0"/>
              <a:t>Koudelková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4869160"/>
            <a:ext cx="8458200" cy="12223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lt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Projektový management</a:t>
            </a:r>
            <a:endParaRPr lang="cs-CZ" dirty="0"/>
          </a:p>
        </p:txBody>
      </p:sp>
      <p:pic>
        <p:nvPicPr>
          <p:cNvPr id="5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5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52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Formování (lidé se seznamují navzájem i s úkoly. Vysoká míra frustrace a nejistoty)</a:t>
            </a:r>
          </a:p>
          <a:p>
            <a:r>
              <a:rPr lang="cs-CZ" dirty="0" smtClean="0"/>
              <a:t>Krystalizace (období bojů o moc, hledání svého místa v týmu)</a:t>
            </a:r>
          </a:p>
          <a:p>
            <a:r>
              <a:rPr lang="cs-CZ" dirty="0" smtClean="0"/>
              <a:t>Stabilizace (díky stanovení standardů a norem se situace v týmu uklidňuje, členové začínají spolupracovat)</a:t>
            </a:r>
          </a:p>
          <a:p>
            <a:r>
              <a:rPr lang="cs-CZ" dirty="0" smtClean="0"/>
              <a:t>Výkon (intenzivní vztahy, členové jsou na sobě závislí, výjimečné výsledky)</a:t>
            </a:r>
          </a:p>
          <a:p>
            <a:r>
              <a:rPr lang="cs-CZ" dirty="0" smtClean="0"/>
              <a:t>Rozchod týmu (činnost se omezuje, rozpuštění týmu a formulace členů do nových týmů)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65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skupina jedinců, kteří spolu pracují na dosažení určitého cíle, jsou na sobě navzájem závislí.</a:t>
            </a:r>
          </a:p>
          <a:p>
            <a:pPr marL="0" indent="0">
              <a:buNone/>
            </a:pPr>
            <a:r>
              <a:rPr lang="cs-CZ" dirty="0" smtClean="0"/>
              <a:t>Projektový tým:</a:t>
            </a:r>
          </a:p>
          <a:p>
            <a:pPr lvl="1"/>
            <a:r>
              <a:rPr lang="cs-CZ" dirty="0" smtClean="0"/>
              <a:t>Je spjat s konkrétním projektem</a:t>
            </a:r>
          </a:p>
          <a:p>
            <a:pPr lvl="1"/>
            <a:r>
              <a:rPr lang="cs-CZ" dirty="0" smtClean="0"/>
              <a:t>Je dočasný</a:t>
            </a:r>
          </a:p>
          <a:p>
            <a:pPr lvl="1"/>
            <a:r>
              <a:rPr lang="cs-CZ" dirty="0" smtClean="0"/>
              <a:t>Má svého vedoucího (manažera projektu)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21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členů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Minimálně tři osoby</a:t>
            </a:r>
          </a:p>
          <a:p>
            <a:r>
              <a:rPr lang="cs-CZ" dirty="0" smtClean="0"/>
              <a:t>Ideální velikost je 7</a:t>
            </a:r>
            <a:r>
              <a:rPr lang="en-US" dirty="0" smtClean="0"/>
              <a:t>+</a:t>
            </a:r>
            <a:r>
              <a:rPr lang="cs-CZ" dirty="0" smtClean="0"/>
              <a:t> - 2 členové</a:t>
            </a:r>
          </a:p>
          <a:p>
            <a:r>
              <a:rPr lang="cs-CZ" dirty="0" smtClean="0"/>
              <a:t>Může být však více jak 9 osob, ne vždy jsou řádným členem týmu; změna dynamiky komunikace = změna komunikačního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66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sestavit tým?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Rozdílné povahy osob (jedině tehdy, vyskytují-li se v týmu různé názory, znalosti a schopnosti, lze využít jeho synergického efektu)</a:t>
            </a:r>
          </a:p>
          <a:p>
            <a:r>
              <a:rPr lang="cs-CZ" dirty="0" smtClean="0"/>
              <a:t>Bereme v potaz:</a:t>
            </a:r>
          </a:p>
          <a:p>
            <a:pPr lvl="2"/>
            <a:r>
              <a:rPr lang="cs-CZ" dirty="0" smtClean="0"/>
              <a:t>Věcné hledisko (čeho se má společnou prací dosáhnout? Jaké odborníky potřebuji?)</a:t>
            </a:r>
          </a:p>
          <a:p>
            <a:pPr lvl="2"/>
            <a:r>
              <a:rPr lang="cs-CZ" dirty="0" smtClean="0"/>
              <a:t>Hledisko zainteresovaných stran</a:t>
            </a:r>
          </a:p>
          <a:p>
            <a:pPr lvl="2"/>
            <a:r>
              <a:rPr lang="cs-CZ" dirty="0" smtClean="0"/>
              <a:t>Procesní hledisko (vedoucí, </a:t>
            </a:r>
            <a:r>
              <a:rPr lang="cs-CZ" dirty="0" err="1" smtClean="0"/>
              <a:t>facilitátor</a:t>
            </a:r>
            <a:r>
              <a:rPr lang="cs-CZ" dirty="0" smtClean="0"/>
              <a:t>, zapisovatel, apod.)</a:t>
            </a:r>
          </a:p>
          <a:p>
            <a:pPr lvl="2"/>
            <a:r>
              <a:rPr lang="cs-CZ" dirty="0" smtClean="0"/>
              <a:t>Osobní hledisko (existují role, které jsou žádoucí při daném typu projektu – týmové role (např. podle </a:t>
            </a:r>
            <a:r>
              <a:rPr lang="cs-CZ" dirty="0" err="1" smtClean="0"/>
              <a:t>Belbina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37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vzhledem k…: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Úkolu:</a:t>
            </a:r>
          </a:p>
          <a:p>
            <a:pPr lvl="1"/>
            <a:r>
              <a:rPr lang="cs-CZ" dirty="0" smtClean="0"/>
              <a:t>Iniciátor – přispěvatel</a:t>
            </a:r>
          </a:p>
          <a:p>
            <a:pPr lvl="1"/>
            <a:r>
              <a:rPr lang="cs-CZ" dirty="0" smtClean="0"/>
              <a:t>Vyhledávač informací</a:t>
            </a:r>
          </a:p>
          <a:p>
            <a:pPr lvl="1"/>
            <a:r>
              <a:rPr lang="cs-CZ" dirty="0" smtClean="0"/>
              <a:t>Vyhledávač názorů</a:t>
            </a:r>
          </a:p>
          <a:p>
            <a:pPr lvl="1"/>
            <a:r>
              <a:rPr lang="cs-CZ" dirty="0" smtClean="0"/>
              <a:t>Člen poskytující informace</a:t>
            </a:r>
          </a:p>
          <a:p>
            <a:pPr lvl="1"/>
            <a:r>
              <a:rPr lang="cs-CZ" dirty="0" smtClean="0"/>
              <a:t>Člen poskytující názory</a:t>
            </a:r>
          </a:p>
          <a:p>
            <a:pPr lvl="1"/>
            <a:r>
              <a:rPr lang="cs-CZ" dirty="0" smtClean="0"/>
              <a:t>Člen rozvíjející vyřčené</a:t>
            </a:r>
          </a:p>
          <a:p>
            <a:pPr lvl="1"/>
            <a:r>
              <a:rPr lang="cs-CZ" dirty="0" smtClean="0"/>
              <a:t>Koordinátor</a:t>
            </a:r>
          </a:p>
          <a:p>
            <a:pPr lvl="1"/>
            <a:r>
              <a:rPr lang="cs-CZ" dirty="0" smtClean="0"/>
              <a:t>Orientující člen</a:t>
            </a:r>
          </a:p>
          <a:p>
            <a:pPr lvl="1"/>
            <a:r>
              <a:rPr lang="cs-CZ" dirty="0" smtClean="0"/>
              <a:t>Hodnotící a kritizující člen</a:t>
            </a:r>
          </a:p>
          <a:p>
            <a:pPr lvl="1"/>
            <a:r>
              <a:rPr lang="cs-CZ" dirty="0" smtClean="0"/>
              <a:t>Dodavatel energie</a:t>
            </a:r>
          </a:p>
          <a:p>
            <a:pPr lvl="1"/>
            <a:r>
              <a:rPr lang="cs-CZ" dirty="0" smtClean="0"/>
              <a:t>Procedurální technik</a:t>
            </a:r>
          </a:p>
          <a:p>
            <a:pPr lvl="1"/>
            <a:r>
              <a:rPr lang="cs-CZ" dirty="0" smtClean="0"/>
              <a:t>Zapisovatel </a:t>
            </a:r>
          </a:p>
        </p:txBody>
      </p:sp>
    </p:spTree>
    <p:extLst>
      <p:ext uri="{BB962C8B-B14F-4D97-AF65-F5344CB8AC3E}">
        <p14:creationId xmlns:p14="http://schemas.microsoft.com/office/powerpoint/2010/main" val="56567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Udržování týmu	</a:t>
            </a:r>
          </a:p>
          <a:p>
            <a:pPr lvl="1"/>
            <a:r>
              <a:rPr lang="cs-CZ" smtClean="0"/>
              <a:t>Povzbuzovací </a:t>
            </a:r>
            <a:r>
              <a:rPr lang="cs-CZ" smtClean="0"/>
              <a:t>člen</a:t>
            </a:r>
            <a:endParaRPr lang="cs-CZ" dirty="0" smtClean="0"/>
          </a:p>
          <a:p>
            <a:pPr lvl="1"/>
            <a:r>
              <a:rPr lang="cs-CZ" dirty="0" smtClean="0"/>
              <a:t>Harmonizátor</a:t>
            </a:r>
          </a:p>
          <a:p>
            <a:pPr lvl="1"/>
            <a:r>
              <a:rPr lang="cs-CZ" dirty="0" smtClean="0"/>
              <a:t>Hledající kompromisy</a:t>
            </a:r>
          </a:p>
          <a:p>
            <a:pPr lvl="1"/>
            <a:r>
              <a:rPr lang="cs-CZ" dirty="0" smtClean="0"/>
              <a:t>Urychlující komunikaci</a:t>
            </a:r>
          </a:p>
          <a:p>
            <a:pPr lvl="1"/>
            <a:r>
              <a:rPr lang="cs-CZ" dirty="0" smtClean="0"/>
              <a:t>Určující standardy</a:t>
            </a:r>
          </a:p>
          <a:p>
            <a:pPr lvl="1"/>
            <a:r>
              <a:rPr lang="cs-CZ" dirty="0" smtClean="0"/>
              <a:t>Pozorovatel skupiny – komentátor</a:t>
            </a:r>
          </a:p>
          <a:p>
            <a:pPr lvl="1"/>
            <a:r>
              <a:rPr lang="cs-CZ" dirty="0" smtClean="0"/>
              <a:t>Pasivní posluchač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60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negativní role:</a:t>
            </a:r>
          </a:p>
          <a:p>
            <a:pPr lvl="1"/>
            <a:r>
              <a:rPr lang="cs-CZ" dirty="0" smtClean="0"/>
              <a:t>Agresor</a:t>
            </a:r>
          </a:p>
          <a:p>
            <a:pPr lvl="1"/>
            <a:r>
              <a:rPr lang="cs-CZ" dirty="0" smtClean="0"/>
              <a:t>Blokující člen</a:t>
            </a:r>
          </a:p>
          <a:p>
            <a:pPr lvl="1"/>
            <a:r>
              <a:rPr lang="cs-CZ" dirty="0" smtClean="0"/>
              <a:t>Člen hledající uznání</a:t>
            </a:r>
          </a:p>
          <a:p>
            <a:pPr lvl="1"/>
            <a:r>
              <a:rPr lang="cs-CZ" dirty="0" err="1" smtClean="0"/>
              <a:t>Sebezpovědník</a:t>
            </a:r>
            <a:endParaRPr lang="cs-CZ" dirty="0" smtClean="0"/>
          </a:p>
          <a:p>
            <a:pPr lvl="1"/>
            <a:r>
              <a:rPr lang="cs-CZ" dirty="0" smtClean="0"/>
              <a:t>Playboy</a:t>
            </a:r>
          </a:p>
          <a:p>
            <a:pPr lvl="1"/>
            <a:r>
              <a:rPr lang="cs-CZ" dirty="0" smtClean="0"/>
              <a:t>Vládce</a:t>
            </a:r>
          </a:p>
          <a:p>
            <a:pPr lvl="1"/>
            <a:r>
              <a:rPr lang="cs-CZ" dirty="0" smtClean="0"/>
              <a:t>Hledač pomoci</a:t>
            </a:r>
          </a:p>
          <a:p>
            <a:pPr lvl="1"/>
            <a:r>
              <a:rPr lang="cs-CZ" dirty="0" smtClean="0"/>
              <a:t>Člen obohacující speciální zájmy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3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podle </a:t>
            </a:r>
            <a:r>
              <a:rPr lang="cs-CZ" dirty="0" err="1" smtClean="0"/>
              <a:t>Belbina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Pozorovatel/vyhodnocovač (hodnotitel)</a:t>
            </a:r>
          </a:p>
          <a:p>
            <a:r>
              <a:rPr lang="cs-CZ" dirty="0" smtClean="0"/>
              <a:t>Koordinátor</a:t>
            </a:r>
          </a:p>
          <a:p>
            <a:r>
              <a:rPr lang="cs-CZ" dirty="0" smtClean="0"/>
              <a:t>Hledač zdrojů a příležitostí (</a:t>
            </a:r>
            <a:r>
              <a:rPr lang="cs-CZ" dirty="0" err="1" smtClean="0"/>
              <a:t>zdrojař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Stmelovač</a:t>
            </a:r>
            <a:r>
              <a:rPr lang="cs-CZ" dirty="0" smtClean="0"/>
              <a:t> (týmový pracovník, humanista)</a:t>
            </a:r>
          </a:p>
          <a:p>
            <a:r>
              <a:rPr lang="cs-CZ" dirty="0" smtClean="0"/>
              <a:t>Realizátor</a:t>
            </a:r>
          </a:p>
          <a:p>
            <a:r>
              <a:rPr lang="cs-CZ" dirty="0" smtClean="0"/>
              <a:t>Formovač</a:t>
            </a:r>
          </a:p>
          <a:p>
            <a:r>
              <a:rPr lang="cs-CZ" dirty="0" smtClean="0"/>
              <a:t>Dotahovač</a:t>
            </a:r>
          </a:p>
          <a:p>
            <a:r>
              <a:rPr lang="cs-CZ" dirty="0" smtClean="0"/>
              <a:t>Specialista</a:t>
            </a:r>
          </a:p>
          <a:p>
            <a:r>
              <a:rPr lang="cs-CZ" dirty="0" smtClean="0"/>
              <a:t>Inovátor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2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41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324</Words>
  <Application>Microsoft Office PowerPoint</Application>
  <PresentationFormat>Předvádění na obrazovce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Projektový tým</vt:lpstr>
      <vt:lpstr>Tým</vt:lpstr>
      <vt:lpstr>Počet členů</vt:lpstr>
      <vt:lpstr>Jak sestavit tým? </vt:lpstr>
      <vt:lpstr>Týmové role vzhledem k…:</vt:lpstr>
      <vt:lpstr>…:</vt:lpstr>
      <vt:lpstr>…:</vt:lpstr>
      <vt:lpstr>Týmové role podle Belbina</vt:lpstr>
      <vt:lpstr>Testíky</vt:lpstr>
      <vt:lpstr>Vývoj týmu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tým</dc:title>
  <dc:creator>POKUSNY UCET,ZAM,CIVT</dc:creator>
  <cp:lastModifiedBy>POKUSNY UCET,ZAM,CIVT</cp:lastModifiedBy>
  <cp:revision>7</cp:revision>
  <dcterms:created xsi:type="dcterms:W3CDTF">2015-03-16T12:14:15Z</dcterms:created>
  <dcterms:modified xsi:type="dcterms:W3CDTF">2020-03-04T09:26:05Z</dcterms:modified>
</cp:coreProperties>
</file>