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88" r:id="rId2"/>
    <p:sldId id="257" r:id="rId3"/>
    <p:sldId id="258" r:id="rId4"/>
    <p:sldId id="259" r:id="rId5"/>
    <p:sldId id="289" r:id="rId6"/>
    <p:sldId id="260" r:id="rId7"/>
    <p:sldId id="261" r:id="rId8"/>
    <p:sldId id="262" r:id="rId9"/>
    <p:sldId id="290" r:id="rId10"/>
    <p:sldId id="294" r:id="rId11"/>
    <p:sldId id="263" r:id="rId12"/>
    <p:sldId id="264" r:id="rId13"/>
    <p:sldId id="291" r:id="rId14"/>
    <p:sldId id="293" r:id="rId15"/>
    <p:sldId id="292" r:id="rId16"/>
    <p:sldId id="268" r:id="rId17"/>
    <p:sldId id="269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1"/>
  </p:normalViewPr>
  <p:slideViewPr>
    <p:cSldViewPr>
      <p:cViewPr varScale="1">
        <p:scale>
          <a:sx n="112" d="100"/>
          <a:sy n="112" d="100"/>
        </p:scale>
        <p:origin x="162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C89ABBB7-4AFD-945F-FAAA-AE01AF838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FA8CF58F-3745-27FD-CC8C-EE37B6EBE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79779768-8521-A14E-698A-DD0EC30CC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DB42D647-F0BD-E3AA-CCFD-9E5DDB8EA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90D6D4E1-3496-CEEC-DAB2-B2EAD89F6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DC830EC0-2206-8BF4-DF5F-FD4F95F35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7809D20B-9895-079D-05DA-651037D3D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C56CFAB2-0698-5965-70D4-D2BE1B02A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C303CEAD-F826-8D84-F1C3-B40053ADD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Rectangle 10">
            <a:extLst>
              <a:ext uri="{FF2B5EF4-FFF2-40B4-BE49-F238E27FC236}">
                <a16:creationId xmlns:a16="http://schemas.microsoft.com/office/drawing/2014/main" id="{0628B0C3-E6F4-C09C-CADD-DF0E45369B4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4012" cy="1247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596699D7-78F2-BC7B-6C86-E0F5778E04D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035E3401-05A3-055E-C541-1490967DCA96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0FEDA5B-10CD-8C4E-9FD0-0E53513E8ECE}" type="slidenum">
              <a:rPr lang="de-CH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299CBE66-27FC-D80B-B714-25CDE7241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5D2CBFDE-D2A2-5D58-17D6-2B5CE67AB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A97E1BDF-9E1E-0821-F1A4-348733C177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70B1E72E-04D5-EA79-A8AE-87DFCFED1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F84BFFBD-E8F1-2D06-662B-3490B13520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4FB6BDB3-B0BD-4213-91C1-29619CEFC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9A2CBED8-C606-9AC7-4E25-2E3980C314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9F753FE0-6FD3-F2A3-C392-3ACAC5201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3CBE068D-ECC9-BB3F-5369-B0D893BB92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D69AAD18-6E04-7568-717B-7105A8149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BF8BEF-2502-E9E1-5F48-E9556CFDAF0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09F8C4-811A-6604-5A4A-3F32FB36F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8B69CF-FA9E-5102-5FBF-1CEC2867D3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2568E-27E5-C94E-A947-EEA046A61AD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8879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FADF19-FA93-0E2A-74A2-5B5F959EE2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A16385-923A-793D-02F4-7584998F743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0F11E2-9685-C509-BBFC-0733BCCA17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CEC-D30F-E043-85ED-9D62C0FA18F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2105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8288" y="128588"/>
            <a:ext cx="2052637" cy="59817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8688" cy="59817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386DE7-A845-E32C-7D58-485FA8E13A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E746A1-70D7-6307-9E33-0AA88BA4F1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0B2E45-E295-E5CC-8292-A578C0CBE0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9F184-30E2-AA4B-8E64-851064A4709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58986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3725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9984B1-549E-96B9-CDB3-B06AE0276C0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449322-CF20-6152-00E7-16F0AC7F38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CC920A-82E2-26D6-1192-F4DCEDDE48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0769-AD80-F84E-A7C4-3A7A2938D65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3014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47D032-43D8-9495-6CAA-6D2659B6B1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F2031A-0754-7612-8452-FE5E8E135C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66F2B4-F151-957B-EB77-955D8DC486C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32B8A-FFBF-E043-A860-E57F5DF25D6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4831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90B107-09E0-1FBE-17B7-493414921A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EAE0AB-1241-3FB2-02F6-9FDE329529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ACF7D1-071B-D649-AED6-E64E07DF864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F5E3-1F4A-6840-974D-1D3EAE86E66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58715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0662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3D08F1D-14C9-1F4B-4F2C-40D66710BD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7E64FB1-465B-D98C-980C-464368CF56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12C8F10-6E6E-B9AE-BDDA-EB15B0FA07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04324-E4A7-7C4A-89C5-B7D34BC98C6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91119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81F7AEF-E645-D50D-6A71-C24A77AAAFD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8D66193-2308-AE7C-F11B-486DF033AB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23E1735-216F-5E07-752C-8C27B25B65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77EC0-533D-7B4F-9345-B6F7AD6D698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78396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CAD8B0B-2D47-CFB6-B7D4-E001F734A6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453446-1CE2-A7EF-E25E-25F6B17543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F65997-80A8-6CA6-18CE-CAFFB758DE8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16800-3308-A640-BB9C-943A903C650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44773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DBF0ED0-6C81-6314-6697-AC0F0C1FD2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07191F-C76A-56BA-7091-B34050B9E27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6C78F9-609E-308D-799A-16CAB12E87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11D6-1C38-CE42-896B-8EC7AFA6C66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8715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FAB1DF-C647-7794-4290-2F76242E16A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F19C27-35B5-F40A-9C0C-F62FBE21EB7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FC905D9-08D2-1D11-40C5-38F1079450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857D3-7DBB-B14E-90DF-5A6536E7BCF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6582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FED18A9-4B2E-0C0E-E209-9F729CEB88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1FF4A31-73F6-1F47-6653-17218AE5A6C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C5624B-A9CB-EBB3-1724-8D4397A818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87F-ACA7-B546-8453-A0500BB9A24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0659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70F59B69-086F-3883-1A85-F80D5F658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372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CFFE5B-BD3E-9129-62C8-20DA26C40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3725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29C1E55-3115-D13D-EDC5-505FF9A2451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7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3C15239-C7F3-24E7-C45A-4AA1D4043E0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9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595CFA2-0612-412A-D390-DC7E8A05DEC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7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49D4724-5655-0D47-81E0-EEDDB81CDD7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C07FE1C1-1AF5-2C30-A0CC-AACB101C0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76275"/>
            <a:ext cx="8228013" cy="1165225"/>
          </a:xfrm>
        </p:spPr>
        <p:txBody>
          <a:bodyPr tIns="35268"/>
          <a:lstStyle/>
          <a:p>
            <a:pPr eaLnBrk="1">
              <a:buClrTx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altLang="de-CZ" b="1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A976E644-460B-46DB-8D65-D667E5B5AE7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4963"/>
            <a:ext cx="8228013" cy="4525962"/>
          </a:xfrm>
        </p:spPr>
        <p:txBody>
          <a:bodyPr anchor="ctr"/>
          <a:lstStyle/>
          <a:p>
            <a:pPr marL="0" indent="0" algn="ctr" eaLnBrk="1">
              <a:buClrTx/>
              <a:tabLst>
                <a:tab pos="0" algn="l"/>
                <a:tab pos="93663" algn="l"/>
                <a:tab pos="501650" algn="l"/>
                <a:tab pos="909638" algn="l"/>
                <a:tab pos="1316038" algn="l"/>
                <a:tab pos="1724025" algn="l"/>
                <a:tab pos="2132013" algn="l"/>
                <a:tab pos="2540000" algn="l"/>
                <a:tab pos="2946400" algn="l"/>
                <a:tab pos="3354388" algn="l"/>
                <a:tab pos="3762375" algn="l"/>
                <a:tab pos="4168775" algn="l"/>
                <a:tab pos="4576763" algn="l"/>
                <a:tab pos="4984750" algn="l"/>
                <a:tab pos="5392738" algn="l"/>
                <a:tab pos="5799138" algn="l"/>
                <a:tab pos="6207125" algn="l"/>
                <a:tab pos="6615113" algn="l"/>
                <a:tab pos="7021513" algn="l"/>
                <a:tab pos="7429500" algn="l"/>
                <a:tab pos="7837488" algn="l"/>
                <a:tab pos="7878763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3B5D36A8-94CA-7551-506F-34D7886467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642350" cy="619125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Разные частичные значения глагола несов. вида могут связываться с разными приставками для выражения сов. вида, ср. напр. </a:t>
            </a:r>
            <a:r>
              <a:rPr lang="ru-RU" altLang="de-DE" sz="2800" i="1">
                <a:latin typeface="Times New Roman" panose="02020603050405020304" pitchFamily="18" charset="0"/>
              </a:rPr>
              <a:t>рекомендовать – порекомендовать</a:t>
            </a:r>
            <a:r>
              <a:rPr lang="ru-RU" altLang="de-DE" sz="2800">
                <a:latin typeface="Times New Roman" panose="02020603050405020304" pitchFamily="18" charset="0"/>
              </a:rPr>
              <a:t> ,raditʻ (как </a:t>
            </a:r>
            <a:r>
              <a:rPr lang="ru-RU" altLang="de-DE" sz="2800" i="1">
                <a:latin typeface="Times New Roman" panose="02020603050405020304" pitchFamily="18" charset="0"/>
              </a:rPr>
              <a:t>советовать - посоветовать</a:t>
            </a:r>
            <a:r>
              <a:rPr lang="ru-RU" altLang="de-DE" sz="2800">
                <a:latin typeface="Times New Roman" panose="02020603050405020304" pitchFamily="18" charset="0"/>
              </a:rPr>
              <a:t>), но </a:t>
            </a:r>
            <a:r>
              <a:rPr lang="ru-RU" altLang="de-DE" sz="2800" i="1">
                <a:latin typeface="Times New Roman" panose="02020603050405020304" pitchFamily="18" charset="0"/>
              </a:rPr>
              <a:t>рекомендовать – зарекомендовать (себя)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ru-RU" altLang="de-CZ" sz="2800">
                <a:latin typeface="Times New Roman" panose="02020603050405020304" pitchFamily="18" charset="0"/>
              </a:rPr>
              <a:t>давая благоприятный отзыв, предложить (предлагать) использовать кого-либо на работе, службе</a:t>
            </a:r>
            <a:r>
              <a:rPr lang="ru-RU" altLang="de-DE" sz="2800">
                <a:latin typeface="Times New Roman" panose="02020603050405020304" pitchFamily="18" charset="0"/>
              </a:rPr>
              <a:t>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(,uvést se, ukázat se jakoʻ) </a:t>
            </a:r>
            <a:r>
              <a:rPr lang="ru-RU" altLang="de-DE" sz="2800" i="1">
                <a:latin typeface="Times New Roman" panose="02020603050405020304" pitchFamily="18" charset="0"/>
              </a:rPr>
              <a:t>(Он зарекомендовал себя хорошим работником)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92D59F93-33E4-8135-A529-02D9462F69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88913"/>
            <a:ext cx="8569325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Факультативно двувидовым является глагол </a:t>
            </a:r>
            <a:r>
              <a:rPr lang="ru-RU" altLang="de-DE" sz="2800" i="1">
                <a:latin typeface="Times New Roman" panose="02020603050405020304" pitchFamily="18" charset="0"/>
              </a:rPr>
              <a:t>натруализовать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Затем она натурализовывалась здесь, попросту – прижилась</a:t>
            </a:r>
            <a:r>
              <a:rPr lang="ru-RU" altLang="de-DE" sz="2800">
                <a:latin typeface="Times New Roman" panose="02020603050405020304" pitchFamily="18" charset="0"/>
              </a:rPr>
              <a:t> (глагол несов. вида образуется суффигацией). Но вместо </a:t>
            </a:r>
            <a:r>
              <a:rPr lang="ru-RU" altLang="de-DE" sz="2800" i="1">
                <a:latin typeface="Times New Roman" panose="02020603050405020304" pitchFamily="18" charset="0"/>
              </a:rPr>
              <a:t>натурализовывалась </a:t>
            </a:r>
            <a:r>
              <a:rPr lang="ru-RU" altLang="de-DE" sz="2800">
                <a:latin typeface="Times New Roman" panose="02020603050405020304" pitchFamily="18" charset="0"/>
              </a:rPr>
              <a:t>может быть и </a:t>
            </a:r>
            <a:r>
              <a:rPr lang="ru-RU" altLang="de-DE" sz="2800" i="1">
                <a:latin typeface="Times New Roman" panose="02020603050405020304" pitchFamily="18" charset="0"/>
              </a:rPr>
              <a:t>натурализовалась</a:t>
            </a:r>
            <a:r>
              <a:rPr lang="ru-RU" altLang="de-DE" sz="2800">
                <a:latin typeface="Times New Roman" panose="02020603050405020304" pitchFamily="18" charset="0"/>
              </a:rPr>
              <a:t>, т. е. основной глагол без суффикса. С другой стороны тот же глагол может стоять в контексте сов. вида: </a:t>
            </a:r>
            <a:r>
              <a:rPr lang="ru-RU" altLang="de-DE" sz="2800" i="1">
                <a:latin typeface="Times New Roman" panose="02020603050405020304" pitchFamily="18" charset="0"/>
              </a:rPr>
              <a:t>совсем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натурализовалась</a:t>
            </a:r>
            <a:r>
              <a:rPr lang="ru-RU" altLang="de-DE" sz="2800">
                <a:latin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Тоже интересна частичная двувидовость глагола </a:t>
            </a:r>
            <a:r>
              <a:rPr lang="ru-RU" altLang="de-DE" sz="2800" i="1">
                <a:latin typeface="Times New Roman" panose="02020603050405020304" pitchFamily="18" charset="0"/>
              </a:rPr>
              <a:t>организовать</a:t>
            </a:r>
            <a:r>
              <a:rPr lang="ru-RU" altLang="de-DE" sz="2800">
                <a:latin typeface="Times New Roman" panose="02020603050405020304" pitchFamily="18" charset="0"/>
              </a:rPr>
              <a:t>, описанная в литературе: простой глагол </a:t>
            </a:r>
            <a:r>
              <a:rPr lang="ru-RU" altLang="de-DE" sz="2800" i="1">
                <a:latin typeface="Times New Roman" panose="02020603050405020304" pitchFamily="18" charset="0"/>
              </a:rPr>
              <a:t>организовать</a:t>
            </a:r>
            <a:r>
              <a:rPr lang="ru-RU" altLang="de-DE" sz="2800">
                <a:latin typeface="Times New Roman" panose="02020603050405020304" pitchFamily="18" charset="0"/>
              </a:rPr>
              <a:t> может стоять в неограниченно-кратном значении несов. вида </a:t>
            </a:r>
            <a:r>
              <a:rPr lang="ru-RU" altLang="de-DE" sz="2800" i="1">
                <a:latin typeface="Times New Roman" panose="02020603050405020304" pitchFamily="18" charset="0"/>
              </a:rPr>
              <a:t>(часто, всегда, каждый год организовал)</a:t>
            </a:r>
            <a:r>
              <a:rPr lang="ru-RU" altLang="de-DE" sz="2800">
                <a:latin typeface="Times New Roman" panose="02020603050405020304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547483D7-6BC0-B5A4-373B-E0D978B944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88" y="115888"/>
            <a:ext cx="8950325" cy="648176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но в перифрастическом буд.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DE" sz="2800" dirty="0">
                <a:latin typeface="Times New Roman" panose="02020603050405020304" pitchFamily="18" charset="0"/>
              </a:rPr>
              <a:t>. </a:t>
            </a:r>
            <a:r>
              <a:rPr lang="ru-RU" altLang="de-DE" sz="2800" i="1" dirty="0">
                <a:latin typeface="Times New Roman" panose="02020603050405020304" pitchFamily="18" charset="0"/>
              </a:rPr>
              <a:t>(буду организовывать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de-CH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с фазовыми глаголами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начинать организовывать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или с наречиями выражающими длительность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долго организовывал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информаторы принимали только суффигированный глагол 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Но есть и разницы между отдельными носителями языка и иногда между поколениями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Если искать в корпусе (НКРЯ), можно наблюдать очень интересные разницы: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3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256DDDF5-F322-5B9C-2044-2993753066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88" y="115888"/>
            <a:ext cx="9021762" cy="6481762"/>
          </a:xfrm>
        </p:spPr>
        <p:txBody>
          <a:bodyPr/>
          <a:lstStyle/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1)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1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1)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2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1)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245303D6-AB25-168B-3488-E2AF28CF4F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88" y="115888"/>
            <a:ext cx="9021762" cy="6742112"/>
          </a:xfrm>
        </p:spPr>
        <p:txBody>
          <a:bodyPr/>
          <a:lstStyle/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буду, будешь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буду, будешь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(из 1922 г.) (газетный корпус: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(первый из 1858 г.) (газетный корпус: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корпусе тут – у деепричастия наст.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соотношение почти 10 : 1, в газетном только 2,5 :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0E75A05B-7F68-311E-ABE1-D076A08195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88" y="115888"/>
            <a:ext cx="8950325" cy="6481762"/>
          </a:xfrm>
        </p:spPr>
        <p:txBody>
          <a:bodyPr/>
          <a:lstStyle/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организующий, организующая, организующие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организовывающий,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Дейст</a:t>
            </a:r>
            <a:r>
              <a:rPr lang="ru-RU" altLang="de-DE" sz="2800" dirty="0">
                <a:latin typeface="Times New Roman" panose="02020603050405020304" pitchFamily="18" charset="0"/>
              </a:rPr>
              <a:t>. прич. наст.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DE" sz="2800" dirty="0">
                <a:latin typeface="Times New Roman" panose="02020603050405020304" pitchFamily="18" charset="0"/>
              </a:rPr>
              <a:t>. и деепричастие не ведут себя одинаково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 диахронной точки зрения происходит обычно процесс такой, что глаголы, описанные раньше как двувидовые, позже начинают образовать пары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Но так не бывает всегда, во всех отдельных случаях, существуют и стабильные двувидовые глаголы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этого возникают постоянно новые двувидовые глаголы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D0B1E6C2-ABB5-CAC8-A83F-5643F96FFA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713788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Дипломная работа </a:t>
            </a:r>
            <a:r>
              <a:rPr lang="cs-CZ" altLang="de-DE" sz="2800">
                <a:latin typeface="Times New Roman" panose="02020603050405020304" pitchFamily="18" charset="0"/>
              </a:rPr>
              <a:t>Tikovská (2015):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Анализ 50 самых частых двувидовых глаголов р. и ч. яз. (таких, которые описаны в словарях как двувидовые и только глаголы иностранного происхождения) с одинаковой семантикой, сравнение ситуации в русском и чешском публицистическом корпусах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Результат: только у пяти из изучаемых глаголов нельзя было ни в одном языке найти семантически отвечающий глагол сов. вида с приставкой. Кроме того частично это наверно случайно, потому что в Интернете можно найти некоторые такие глаголы, которых в корпусе не было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nhaltsplatzhalter 2">
            <a:extLst>
              <a:ext uri="{FF2B5EF4-FFF2-40B4-BE49-F238E27FC236}">
                <a16:creationId xmlns:a16="http://schemas.microsoft.com/office/drawing/2014/main" id="{DF98C61E-56EC-3803-661D-500F3C877E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713788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Большинство образует глаголы сов. вида хотя в одном из языков, в чешском языке по-видимому быстрее, чем в русском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В русском языке можно найти кроме образования глаголов сов. вида с помощью приставки и образование глаголов несов. вида с суффиксом у части глаголов с суффиксом 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ов</a:t>
            </a:r>
            <a:r>
              <a:rPr lang="de-DE" altLang="de-DE" sz="2800" i="1">
                <a:latin typeface="Times New Roman" panose="02020603050405020304" pitchFamily="18" charset="0"/>
              </a:rPr>
              <a:t>á</a:t>
            </a: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>
                <a:latin typeface="Times New Roman" panose="02020603050405020304" pitchFamily="18" charset="0"/>
              </a:rPr>
              <a:t>, интегрирующихся в систему как глаголы сов. вида, такого типа в ч. языке нет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Inhaltsplatzhalter 2">
            <a:extLst>
              <a:ext uri="{FF2B5EF4-FFF2-40B4-BE49-F238E27FC236}">
                <a16:creationId xmlns:a16="http://schemas.microsoft.com/office/drawing/2014/main" id="{B3791396-FD63-D234-91B5-C28D1DAEE5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92837"/>
          </a:xfrm>
        </p:spPr>
        <p:txBody>
          <a:bodyPr/>
          <a:lstStyle/>
          <a:p>
            <a:r>
              <a:rPr lang="de-DE" altLang="de-DE" sz="2800">
                <a:latin typeface="Times New Roman" panose="02020603050405020304" pitchFamily="18" charset="0"/>
              </a:rPr>
              <a:t>-   Avilova, N. S. 1968. Dvuvidovye glagoly s zaimstvovannoj osnovoj v russkom literaturnom jazyke novogo vremeni. </a:t>
            </a:r>
            <a:r>
              <a:rPr lang="de-DE" altLang="de-DE" sz="2800" i="1">
                <a:latin typeface="Times New Roman" panose="02020603050405020304" pitchFamily="18" charset="0"/>
              </a:rPr>
              <a:t>Voprosy jazykoznanja</a:t>
            </a:r>
            <a:r>
              <a:rPr lang="de-DE" altLang="de-DE" sz="2800">
                <a:latin typeface="Times New Roman" panose="02020603050405020304" pitchFamily="18" charset="0"/>
              </a:rPr>
              <a:t>, 1968, 5, 66-78.</a:t>
            </a:r>
          </a:p>
          <a:p>
            <a:pPr>
              <a:buFontTx/>
              <a:buChar char="-"/>
            </a:pPr>
            <a:r>
              <a:rPr lang="de-DE" altLang="de-DE" sz="2800">
                <a:latin typeface="Times New Roman" panose="02020603050405020304" pitchFamily="18" charset="0"/>
              </a:rPr>
              <a:t>Čertkova, M. Ju., Čang, P.-Č. 1998. Ėvolucija dvuvidovych glagolov v sovremennom russkom jazyke. </a:t>
            </a:r>
            <a:r>
              <a:rPr lang="de-DE" altLang="de-DE" sz="2800" i="1">
                <a:latin typeface="Times New Roman" panose="02020603050405020304" pitchFamily="18" charset="0"/>
              </a:rPr>
              <a:t>Russian Linguistics </a:t>
            </a:r>
            <a:r>
              <a:rPr lang="de-DE" altLang="de-DE" sz="2800">
                <a:latin typeface="Times New Roman" panose="02020603050405020304" pitchFamily="18" charset="0"/>
              </a:rPr>
              <a:t>22, 13-34.</a:t>
            </a:r>
          </a:p>
          <a:p>
            <a:pPr>
              <a:buFontTx/>
              <a:buChar char="-"/>
            </a:pPr>
            <a:r>
              <a:rPr lang="de-DE" altLang="de-DE" sz="2800">
                <a:latin typeface="Times New Roman" panose="02020603050405020304" pitchFamily="18" charset="0"/>
              </a:rPr>
              <a:t>Janda, L. A. 2007. What makes Russian bi-aspectual verbs special. In: Divjak, D., Kochanska, A. (eds.): </a:t>
            </a:r>
            <a:r>
              <a:rPr lang="de-DE" altLang="de-DE" sz="2800" i="1">
                <a:latin typeface="Times New Roman" panose="02020603050405020304" pitchFamily="18" charset="0"/>
              </a:rPr>
              <a:t>Cognitive Paths into the Slavic Domain</a:t>
            </a:r>
            <a:r>
              <a:rPr lang="de-DE" altLang="de-DE" sz="2800">
                <a:latin typeface="Times New Roman" panose="02020603050405020304" pitchFamily="18" charset="0"/>
              </a:rPr>
              <a:t>. Berlin etc., 83-110.</a:t>
            </a:r>
          </a:p>
          <a:p>
            <a:pPr>
              <a:buFontTx/>
              <a:buChar char="-"/>
            </a:pPr>
            <a:r>
              <a:rPr lang="de-DE" altLang="de-DE" sz="2800">
                <a:latin typeface="Times New Roman" panose="02020603050405020304" pitchFamily="18" charset="0"/>
              </a:rPr>
              <a:t>Jászay, L. 1999. Vidovye korreljaty pri dvuvidovych glagolach. </a:t>
            </a:r>
            <a:r>
              <a:rPr lang="de-DE" altLang="de-DE" sz="2800" i="1">
                <a:latin typeface="Times New Roman" panose="02020603050405020304" pitchFamily="18" charset="0"/>
              </a:rPr>
              <a:t>Studia Russica </a:t>
            </a:r>
            <a:r>
              <a:rPr lang="de-DE" altLang="de-DE" sz="2800">
                <a:latin typeface="Times New Roman" panose="02020603050405020304" pitchFamily="18" charset="0"/>
              </a:rPr>
              <a:t>17, 169-177.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nhaltsplatzhalter 2">
            <a:extLst>
              <a:ext uri="{FF2B5EF4-FFF2-40B4-BE49-F238E27FC236}">
                <a16:creationId xmlns:a16="http://schemas.microsoft.com/office/drawing/2014/main" id="{C1691A6C-75A6-B0A4-ADA6-5E7B3303FE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642350" cy="633571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e-DE" altLang="de-DE" sz="2800">
                <a:latin typeface="Times New Roman" panose="02020603050405020304" pitchFamily="18" charset="0"/>
              </a:rPr>
              <a:t>Lebed', S. A. 1974. K voprosu o vidovoj differenciacii dvuvidovych glagolov s inojazyčnoj osnovoj v češskom jazyke (v sopostavlenii s russkim). In: Konstantinova, T.I., Širokova, A.G., Zatovkaňuk, M., (red.): </a:t>
            </a:r>
            <a:r>
              <a:rPr lang="de-DE" altLang="de-DE" sz="2800" i="1">
                <a:latin typeface="Times New Roman" panose="02020603050405020304" pitchFamily="18" charset="0"/>
              </a:rPr>
              <a:t>Sopostavitel'noe izučenie grammatiki i leksiki russkogo i češskogo jazykov</a:t>
            </a:r>
            <a:r>
              <a:rPr lang="de-DE" altLang="de-DE" sz="2800">
                <a:latin typeface="Times New Roman" panose="02020603050405020304" pitchFamily="18" charset="0"/>
              </a:rPr>
              <a:t>. Praha, 67-76.</a:t>
            </a:r>
          </a:p>
          <a:p>
            <a:pPr marL="457200" indent="-457200"/>
            <a:r>
              <a:rPr lang="de-DE" altLang="de-DE" sz="2800">
                <a:latin typeface="Times New Roman" panose="02020603050405020304" pitchFamily="18" charset="0"/>
              </a:rPr>
              <a:t>-   Lebed', S. A. 1983. Glagoly inojazyčnogo proischoždenija v vidovoj sisteme sovremennogo češskogo jazyka (v sopostavlenii s russkim jazykom). In: Hrabě, V. Širokova, A.G. (red.): </a:t>
            </a:r>
            <a:r>
              <a:rPr lang="de-DE" altLang="de-DE" sz="2800" i="1">
                <a:latin typeface="Times New Roman" panose="02020603050405020304" pitchFamily="18" charset="0"/>
              </a:rPr>
              <a:t>Sopostavitel'noe izučenie grammatiki i leksiki russkogo i češskogo jazykov II</a:t>
            </a:r>
            <a:r>
              <a:rPr lang="de-DE" altLang="de-DE" sz="2800">
                <a:latin typeface="Times New Roman" panose="02020603050405020304" pitchFamily="18" charset="0"/>
              </a:rPr>
              <a:t>. Praha, 117-140.</a:t>
            </a:r>
          </a:p>
          <a:p>
            <a:pPr marL="457200" indent="-457200"/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71198739-ED55-B144-E19A-DF8EF10D2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3250" cy="1435100"/>
          </a:xfrm>
        </p:spPr>
        <p:txBody>
          <a:bodyPr/>
          <a:lstStyle/>
          <a:p>
            <a:pPr eaLnBrk="1" hangingPunct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3200">
                <a:latin typeface="Times New Roman" panose="02020603050405020304" pitchFamily="18" charset="0"/>
              </a:rPr>
              <a:t>Глагол</a:t>
            </a:r>
            <a:r>
              <a:rPr lang="cs-CZ" altLang="de-DE" sz="3200">
                <a:latin typeface="Times New Roman" panose="02020603050405020304" pitchFamily="18" charset="0"/>
              </a:rPr>
              <a:t> V: </a:t>
            </a:r>
            <a:r>
              <a:rPr lang="ru-RU" altLang="de-DE" sz="3200">
                <a:latin typeface="Times New Roman" panose="02020603050405020304" pitchFamily="18" charset="0"/>
              </a:rPr>
              <a:t>Интеграция глаголов иностранного происхождения и вопрос вида 2</a:t>
            </a:r>
            <a:endParaRPr lang="cs-CZ" altLang="de-DE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5B13476-E8FF-A375-374F-E4CAC0389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3250" cy="4852988"/>
          </a:xfrm>
        </p:spPr>
        <p:txBody>
          <a:bodyPr/>
          <a:lstStyle/>
          <a:p>
            <a:pPr indent="-341313" eaLnBrk="1" hangingPunct="1"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Мы видели относительно сложную формальную сторону русской системы вида глагола. В эту систему входят глаголы заимствованные из иностранных языков, которые такой системой не обладают</a:t>
            </a:r>
          </a:p>
          <a:p>
            <a:pPr indent="-341313" eaLnBrk="1" hangingPunct="1"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После заимствования возникают разные возможности: глагол может интерпретироваться как глагол несов. вида. Как таковой он может быть </a:t>
            </a:r>
            <a:r>
              <a:rPr lang="cs-CZ" altLang="de-DE" sz="2800">
                <a:latin typeface="Times New Roman" panose="02020603050405020304" pitchFamily="18" charset="0"/>
              </a:rPr>
              <a:t>imperfectivum tantum (</a:t>
            </a:r>
            <a:r>
              <a:rPr lang="ru-RU" altLang="de-DE" sz="2800">
                <a:latin typeface="Times New Roman" panose="02020603050405020304" pitchFamily="18" charset="0"/>
              </a:rPr>
              <a:t>в пару не входит) или к нему может образоваться глагол сов. вида (префигацией)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nhaltsplatzhalter 2">
            <a:extLst>
              <a:ext uri="{FF2B5EF4-FFF2-40B4-BE49-F238E27FC236}">
                <a16:creationId xmlns:a16="http://schemas.microsoft.com/office/drawing/2014/main" id="{533BE9F8-6A28-A8FF-F357-2A8A7135D0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048375"/>
          </a:xfrm>
        </p:spPr>
        <p:txBody>
          <a:bodyPr/>
          <a:lstStyle/>
          <a:p>
            <a:r>
              <a:rPr lang="cs-CZ" altLang="de-DE">
                <a:latin typeface="Times New Roman" panose="02020603050405020304" pitchFamily="18" charset="0"/>
              </a:rPr>
              <a:t>-  </a:t>
            </a:r>
            <a:r>
              <a:rPr lang="de-DE" altLang="de-DE" sz="2800">
                <a:latin typeface="Times New Roman" panose="02020603050405020304" pitchFamily="18" charset="0"/>
              </a:rPr>
              <a:t>Mučnik, I.P. 1966. Razvitie sistemy dvuvidovych glagolov v sovremennom russkom jazyke. </a:t>
            </a:r>
            <a:r>
              <a:rPr lang="de-DE" altLang="de-DE" sz="2800" i="1">
                <a:latin typeface="Times New Roman" panose="02020603050405020304" pitchFamily="18" charset="0"/>
              </a:rPr>
              <a:t>Voprosy jazykoznanja</a:t>
            </a:r>
            <a:r>
              <a:rPr lang="de-DE" altLang="de-DE" sz="2800">
                <a:latin typeface="Times New Roman" panose="02020603050405020304" pitchFamily="18" charset="0"/>
              </a:rPr>
              <a:t>, 1966, 1, 61-75.</a:t>
            </a:r>
          </a:p>
          <a:p>
            <a:r>
              <a:rPr lang="de-DE" altLang="de-DE" sz="2800">
                <a:latin typeface="Times New Roman" panose="02020603050405020304" pitchFamily="18" charset="0"/>
              </a:rPr>
              <a:t>- Tikovská, M. 2015. </a:t>
            </a:r>
            <a:r>
              <a:rPr lang="de-DE" altLang="de-DE" sz="2800" i="1">
                <a:latin typeface="Times New Roman" panose="02020603050405020304" pitchFamily="18" charset="0"/>
              </a:rPr>
              <a:t>Biaspektuální slovesa v ruském a českém jazyce</a:t>
            </a:r>
            <a:r>
              <a:rPr lang="de-DE" altLang="de-DE" sz="2800">
                <a:latin typeface="Times New Roman" panose="02020603050405020304" pitchFamily="18" charset="0"/>
              </a:rPr>
              <a:t>. Praha. (Diplomová práce FF UK)</a:t>
            </a:r>
          </a:p>
          <a:p>
            <a:endParaRPr lang="de-DE" altLang="de-DE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B64DC669-8AA1-0DD0-D2BB-60366E10A0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04237" cy="6335712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Если заимствованный глагол будет глаголом сов. вида, он может быть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perfectivum</a:t>
            </a:r>
            <a:r>
              <a:rPr lang="cs-CZ" altLang="de-DE" sz="2800" dirty="0">
                <a:latin typeface="Times New Roman" panose="02020603050405020304" pitchFamily="18" charset="0"/>
              </a:rPr>
              <a:t> tantum, </a:t>
            </a:r>
            <a:r>
              <a:rPr lang="ru-RU" altLang="de-DE" sz="2800" dirty="0">
                <a:latin typeface="Times New Roman" panose="02020603050405020304" pitchFamily="18" charset="0"/>
              </a:rPr>
              <a:t>или к нему может образоваться глагол несов. вида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суффигацией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Может однако случиться, что заимствованный глагол будет двувидовым, не будет обладать формальными морфологическими средствами видовой пары, но – в отличие от глаголов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imperfectiva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</a:t>
            </a:r>
            <a:r>
              <a:rPr lang="ru-RU" altLang="de-DE" sz="2800" dirty="0">
                <a:latin typeface="Times New Roman" panose="02020603050405020304" pitchFamily="18" charset="0"/>
              </a:rPr>
              <a:t> и глаголов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</a:t>
            </a:r>
            <a:r>
              <a:rPr lang="ru-RU" altLang="de-DE" sz="2800" dirty="0">
                <a:latin typeface="Times New Roman" panose="02020603050405020304" pitchFamily="18" charset="0"/>
              </a:rPr>
              <a:t> – он работает в контекстах несов., как и сов. вида.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Все эти случаи реально существуют. Однако, положение еще более сложно, потому что данные констелляции не бывают обязательно стабильными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498A57B-2931-4AFE-3661-485C0B5E28C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04237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Глагол включавшийся в систему русского языка сначала как двувидовой, может в течение времени начать образовать специальные формы несов. или сов. вида 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Но иногда это случается только в одном частичном значении данного глагола: он будет двувидовым в одном значении и будет входить в пару – в другом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Кстати, в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это не противоречит системе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исконно русских глаголов. И там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может входить в разные пары в разных значениях, т. е.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разны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«партнеров» сов. вида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разных значениях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быть двувидовым только в одном значении: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D3142ED-8C86-0C4F-56F6-F0FBE1440A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04237" cy="64801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Глагол </a:t>
            </a:r>
            <a:r>
              <a:rPr lang="ru-RU" altLang="de-DE" sz="2800" i="1" dirty="0">
                <a:latin typeface="Times New Roman" panose="02020603050405020304" pitchFamily="18" charset="0"/>
              </a:rPr>
              <a:t>бежать</a:t>
            </a:r>
            <a:r>
              <a:rPr lang="ru-RU" altLang="de-DE" sz="2800" dirty="0">
                <a:latin typeface="Times New Roman" panose="02020603050405020304" pitchFamily="18" charset="0"/>
              </a:rPr>
              <a:t> двувидовой в значении 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сбежать; совершить побег, в панике отступать, покидать поле боя</a:t>
            </a:r>
            <a:r>
              <a:rPr lang="ru-RU" altLang="de-DE" sz="2800" dirty="0">
                <a:latin typeface="Times New Roman" panose="02020603050405020304" pitchFamily="18" charset="0"/>
              </a:rPr>
              <a:t>‘ (,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utíkat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utéct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prchat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prchnout</a:t>
            </a:r>
            <a:r>
              <a:rPr lang="ru-RU" altLang="de-DE" sz="2800" dirty="0">
                <a:latin typeface="Times New Roman" panose="02020603050405020304" pitchFamily="18" charset="0"/>
              </a:rPr>
              <a:t>‘), но в значении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идти, торопиться, спешить куда-л.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 err="1">
                <a:latin typeface="Times New Roman" panose="02020603050405020304" pitchFamily="18" charset="0"/>
              </a:rPr>
              <a:t>běžet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někam</a:t>
            </a:r>
            <a:r>
              <a:rPr lang="ru-RU" altLang="de-DE" sz="2800" dirty="0">
                <a:latin typeface="Times New Roman" panose="02020603050405020304" pitchFamily="18" charset="0"/>
              </a:rPr>
              <a:t>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он только несов. вида и входит в пару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бежать/побежать (куда-то)</a:t>
            </a:r>
            <a:r>
              <a:rPr lang="ru-RU" altLang="de-DE" sz="2800" dirty="0">
                <a:latin typeface="Times New Roman" panose="02020603050405020304" pitchFamily="18" charset="0"/>
              </a:rPr>
              <a:t> как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идти/пойти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(куда-то)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ли заимствованный глагол функционировать как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imperfectivum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tantum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зависит от его значения, 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флиртовать </a:t>
            </a:r>
            <a:r>
              <a:rPr lang="ru-RU" altLang="de-DE" sz="2800" dirty="0">
                <a:latin typeface="Times New Roman" panose="02020603050405020304" pitchFamily="18" charset="0"/>
              </a:rPr>
              <a:t>(по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Вендлеру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activity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деятельность); в пару не входит, можно только образовать глаголы разных способов действия, напр. делимитативное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пофлиртовать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63CFBA37-729C-6776-3708-12C359AD1F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408738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Ср. тоже </a:t>
            </a:r>
            <a:r>
              <a:rPr lang="ru-RU" altLang="de-DE" sz="2800" i="1">
                <a:latin typeface="Times New Roman" panose="02020603050405020304" pitchFamily="18" charset="0"/>
              </a:rPr>
              <a:t>оперировать</a:t>
            </a:r>
            <a:r>
              <a:rPr lang="ru-RU" altLang="de-DE" sz="2800">
                <a:latin typeface="Times New Roman" panose="02020603050405020304" pitchFamily="18" charset="0"/>
              </a:rPr>
              <a:t> в значении </a:t>
            </a:r>
            <a:r>
              <a:rPr lang="cs-CZ" altLang="de-DE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выполнять военные операции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de-DE" sz="2800">
                <a:latin typeface="Times New Roman" panose="02020603050405020304" pitchFamily="18" charset="0"/>
              </a:rPr>
              <a:t> (</a:t>
            </a:r>
            <a:r>
              <a:rPr lang="cs-CZ" altLang="de-DE" sz="2800">
                <a:latin typeface="Times New Roman" panose="02020603050405020304" pitchFamily="18" charset="0"/>
              </a:rPr>
              <a:t>,provádět vojenské akce‘</a:t>
            </a:r>
            <a:r>
              <a:rPr lang="ru-RU" altLang="de-DE" sz="2800">
                <a:latin typeface="Times New Roman" panose="02020603050405020304" pitchFamily="18" charset="0"/>
              </a:rPr>
              <a:t>), это </a:t>
            </a:r>
            <a:r>
              <a:rPr lang="cs-CZ" altLang="de-DE" sz="2800">
                <a:latin typeface="Times New Roman" panose="02020603050405020304" pitchFamily="18" charset="0"/>
              </a:rPr>
              <a:t>activity</a:t>
            </a:r>
            <a:r>
              <a:rPr lang="ru-RU" altLang="de-DE" sz="2800">
                <a:latin typeface="Times New Roman" panose="02020603050405020304" pitchFamily="18" charset="0"/>
              </a:rPr>
              <a:t>/деятельность, не имеющая «внутреннего предела», так что глагол – </a:t>
            </a:r>
            <a:r>
              <a:rPr lang="cs-CZ" altLang="de-DE" sz="2800">
                <a:latin typeface="Times New Roman" panose="02020603050405020304" pitchFamily="18" charset="0"/>
              </a:rPr>
              <a:t>imperfectivum tantum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Но </a:t>
            </a:r>
            <a:r>
              <a:rPr lang="ru-RU" altLang="de-DE" sz="2800" i="1">
                <a:latin typeface="Times New Roman" panose="02020603050405020304" pitchFamily="18" charset="0"/>
              </a:rPr>
              <a:t>оперировать</a:t>
            </a:r>
            <a:r>
              <a:rPr lang="ru-RU" altLang="de-DE" sz="2800">
                <a:latin typeface="Times New Roman" panose="02020603050405020304" pitchFamily="18" charset="0"/>
              </a:rPr>
              <a:t> в медицинском значении </a:t>
            </a:r>
            <a:r>
              <a:rPr lang="cs-CZ" altLang="de-DE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производить</a:t>
            </a:r>
            <a:r>
              <a:rPr lang="ru-RU" altLang="de-DE" sz="2800">
                <a:latin typeface="Times New Roman" panose="02020603050405020304" pitchFamily="18" charset="0"/>
              </a:rPr>
              <a:t>/п</a:t>
            </a:r>
            <a:r>
              <a:rPr lang="ru-RU" altLang="de-CZ" sz="2800">
                <a:latin typeface="Times New Roman" panose="02020603050405020304" pitchFamily="18" charset="0"/>
              </a:rPr>
              <a:t>роизвести над кем-, чем-л. операцию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cs-CZ" altLang="de-DE" sz="2800">
                <a:latin typeface="Times New Roman" panose="02020603050405020304" pitchFamily="18" charset="0"/>
              </a:rPr>
              <a:t>,provádět medicinskou operaci‘</a:t>
            </a:r>
            <a:r>
              <a:rPr lang="ru-RU" altLang="de-CZ" sz="2800">
                <a:latin typeface="Times New Roman" panose="02020603050405020304" pitchFamily="18" charset="0"/>
              </a:rPr>
              <a:t>) по Вендлеру </a:t>
            </a:r>
            <a:r>
              <a:rPr lang="cs-CZ" altLang="de-DE" sz="2800">
                <a:latin typeface="Times New Roman" panose="02020603050405020304" pitchFamily="18" charset="0"/>
              </a:rPr>
              <a:t>accomplishment</a:t>
            </a:r>
            <a:r>
              <a:rPr lang="ru-RU" altLang="de-DE" sz="2800">
                <a:latin typeface="Times New Roman" panose="02020603050405020304" pitchFamily="18" charset="0"/>
              </a:rPr>
              <a:t>/свершение, так что здесь возможны оба вида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Однако в литературе обращают внимание на то, что пока существуют два глагола сов. вида, находящиеся друг к другу в конкуренции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D9F8D3C8-4DEB-EF29-A856-095E985B62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569325" cy="6408738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Певицу Викторию Дайнеко </a:t>
            </a:r>
            <a:r>
              <a:rPr lang="ru-RU" altLang="de-DE" sz="2800" i="1" u="sng">
                <a:latin typeface="Times New Roman" panose="02020603050405020304" pitchFamily="18" charset="0"/>
              </a:rPr>
              <a:t>прооперировали</a:t>
            </a:r>
            <a:r>
              <a:rPr lang="ru-RU" altLang="de-DE" sz="2800" i="1">
                <a:latin typeface="Times New Roman" panose="02020603050405020304" pitchFamily="18" charset="0"/>
              </a:rPr>
              <a:t> в одной из столичных клиник</a:t>
            </a:r>
            <a:r>
              <a:rPr lang="ru-RU" altLang="de-DE" sz="2800">
                <a:latin typeface="Times New Roman" panose="02020603050405020304" pitchFamily="18" charset="0"/>
              </a:rPr>
              <a:t>. / </a:t>
            </a:r>
            <a:r>
              <a:rPr lang="ru-RU" altLang="de-DE" sz="2800" i="1">
                <a:latin typeface="Times New Roman" panose="02020603050405020304" pitchFamily="18" charset="0"/>
              </a:rPr>
              <a:t>Маминому брату </a:t>
            </a:r>
            <a:r>
              <a:rPr lang="ru-RU" altLang="de-DE" sz="2800" i="1" u="sng">
                <a:latin typeface="Times New Roman" panose="02020603050405020304" pitchFamily="18" charset="0"/>
              </a:rPr>
              <a:t>соперировали</a:t>
            </a:r>
            <a:r>
              <a:rPr lang="ru-RU" altLang="de-DE" sz="2800" i="1">
                <a:latin typeface="Times New Roman" panose="02020603050405020304" pitchFamily="18" charset="0"/>
              </a:rPr>
              <a:t> грыжу очень удачно</a:t>
            </a:r>
            <a:r>
              <a:rPr lang="ru-RU" altLang="de-DE" sz="2800">
                <a:latin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Но кроме того, простой глагол – как мы видели в конце концов на основе перифразы из словаря </a:t>
            </a:r>
            <a:r>
              <a:rPr lang="cs-CZ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>
                <a:latin typeface="Times New Roman" panose="02020603050405020304" pitchFamily="18" charset="0"/>
              </a:rPr>
              <a:t>ср. </a:t>
            </a:r>
            <a:r>
              <a:rPr lang="ru-RU" altLang="de-CZ" sz="2800" i="1">
                <a:latin typeface="Times New Roman" panose="02020603050405020304" pitchFamily="18" charset="0"/>
              </a:rPr>
              <a:t>производить</a:t>
            </a:r>
            <a:r>
              <a:rPr lang="ru-RU" altLang="de-DE" sz="2800" i="1">
                <a:latin typeface="Times New Roman" panose="02020603050405020304" pitchFamily="18" charset="0"/>
              </a:rPr>
              <a:t>/п</a:t>
            </a:r>
            <a:r>
              <a:rPr lang="ru-RU" altLang="de-CZ" sz="2800" i="1">
                <a:latin typeface="Times New Roman" panose="02020603050405020304" pitchFamily="18" charset="0"/>
              </a:rPr>
              <a:t>роизвести операцию</a:t>
            </a:r>
            <a:r>
              <a:rPr lang="cs-CZ" altLang="de-DE" sz="2800">
                <a:latin typeface="Times New Roman" panose="02020603050405020304" pitchFamily="18" charset="0"/>
              </a:rPr>
              <a:t>) </a:t>
            </a:r>
            <a:r>
              <a:rPr lang="ru-RU" altLang="de-DE" sz="2800">
                <a:latin typeface="Times New Roman" panose="02020603050405020304" pitchFamily="18" charset="0"/>
              </a:rPr>
              <a:t>– все еще может быть двувидовым, т. е. выступать в контекстах требующих формы сов. вида: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Моему мужу оперировали [грыжу] в 5 лет, ничего не помогло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Так что можно констатировать, что у глагола </a:t>
            </a:r>
            <a:r>
              <a:rPr lang="ru-RU" altLang="de-DE" sz="2800" i="1">
                <a:latin typeface="Times New Roman" panose="02020603050405020304" pitchFamily="18" charset="0"/>
              </a:rPr>
              <a:t>оперировать</a:t>
            </a:r>
            <a:r>
              <a:rPr lang="ru-RU" altLang="de-DE" sz="2800">
                <a:latin typeface="Times New Roman" panose="02020603050405020304" pitchFamily="18" charset="0"/>
              </a:rPr>
              <a:t> одно значение – семантически регулярно – </a:t>
            </a:r>
            <a:r>
              <a:rPr lang="cs-CZ" altLang="de-DE" sz="2800">
                <a:latin typeface="Times New Roman" panose="02020603050405020304" pitchFamily="18" charset="0"/>
              </a:rPr>
              <a:t>imperfectivum tantum</a:t>
            </a:r>
            <a:r>
              <a:rPr lang="ru-RU" altLang="de-DE" sz="2800">
                <a:latin typeface="Times New Roman" panose="02020603050405020304" pitchFamily="18" charset="0"/>
              </a:rPr>
              <a:t>, другое значение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89658163-7077-E079-E20A-C54A3C59D5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642350" cy="633571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является факультативно двувидовым и в то же время образует факультативную пару, но глаголом сов. вида выступают две конкурирующие друг другу формы с разными приставками…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Большинство заимствованных глаголов интегрируются как глаголы несов. вида или двувидовые. Если семантика предполагает видовую пару, может возникнуть глагол сов. вида с помощью приставки </a:t>
            </a:r>
            <a:r>
              <a:rPr lang="ru-RU" altLang="de-DE" sz="2800" i="1">
                <a:latin typeface="Times New Roman" panose="02020603050405020304" pitchFamily="18" charset="0"/>
              </a:rPr>
              <a:t>(формулировать - сформулировать)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Есть, однако, интересное исключение: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глаголы на </a:t>
            </a:r>
            <a:br>
              <a:rPr lang="ru-RU" altLang="de-DE" sz="2800">
                <a:latin typeface="Times New Roman" panose="02020603050405020304" pitchFamily="18" charset="0"/>
              </a:rPr>
            </a:br>
            <a:r>
              <a:rPr lang="cs-CZ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ов</a:t>
            </a:r>
            <a:r>
              <a:rPr lang="cs-CZ" altLang="de-DE" sz="2800" i="1">
                <a:latin typeface="Times New Roman" panose="02020603050405020304" pitchFamily="18" charset="0"/>
              </a:rPr>
              <a:t>á</a:t>
            </a:r>
            <a:r>
              <a:rPr lang="cs-CZ" altLang="de-DE" sz="2800">
                <a:latin typeface="Times New Roman" panose="02020603050405020304" pitchFamily="18" charset="0"/>
              </a:rPr>
              <a:t>- (</a:t>
            </a:r>
            <a:r>
              <a:rPr lang="ru-RU" altLang="de-DE" sz="2800">
                <a:latin typeface="Times New Roman" panose="02020603050405020304" pitchFamily="18" charset="0"/>
              </a:rPr>
              <a:t>с ударением на суффиксе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интерпретируются в процессе интеграции часто как глаголы сов. вида и к ним образуется глагол несов. вида с помощью суффикса: </a:t>
            </a:r>
            <a:r>
              <a:rPr lang="ru-RU" altLang="de-DE" sz="2800" i="1">
                <a:latin typeface="Times New Roman" panose="02020603050405020304" pitchFamily="18" charset="0"/>
              </a:rPr>
              <a:t>реализовывать – реализовать</a:t>
            </a:r>
            <a:endParaRPr lang="ru-RU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559EDB5D-B1AD-B2E9-C88B-79EDB74570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642350" cy="619125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«</a:t>
            </a:r>
            <a:r>
              <a:rPr lang="de-CZ" altLang="de-CZ" sz="2800">
                <a:latin typeface="Times New Roman" panose="02020603050405020304" pitchFamily="18" charset="0"/>
              </a:rPr>
              <a:t>В последние десятилетия можно также говорить о повышении активности вторичной имперфекти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de-CZ" altLang="de-CZ" sz="2800">
                <a:latin typeface="Times New Roman" panose="02020603050405020304" pitchFamily="18" charset="0"/>
              </a:rPr>
              <a:t>вации. Об этом свидетельствуют многие факты. 1) Поведение двувидовых глаголов – они продолжают дифференцироваться по виду не только с помощью приставок (ср. </a:t>
            </a:r>
            <a:r>
              <a:rPr lang="de-CZ" altLang="de-CZ" sz="2800" i="1">
                <a:latin typeface="Times New Roman" panose="02020603050405020304" pitchFamily="18" charset="0"/>
              </a:rPr>
              <a:t>спрогнозировать</a:t>
            </a:r>
            <a:r>
              <a:rPr lang="de-CZ" altLang="de-CZ" sz="2800">
                <a:latin typeface="Times New Roman" panose="02020603050405020304" pitchFamily="18" charset="0"/>
              </a:rPr>
              <a:t>), но и с помощью вторичной имперфективации. Ср. новообразования </a:t>
            </a:r>
            <a:r>
              <a:rPr lang="de-CZ" altLang="de-CZ" sz="2800" i="1">
                <a:latin typeface="Times New Roman" panose="02020603050405020304" pitchFamily="18" charset="0"/>
              </a:rPr>
              <a:t>аккредитовывать, демобилизовывать, легализо</a:t>
            </a:r>
            <a:r>
              <a:rPr lang="ru-RU" altLang="de-CZ" sz="2800" i="1">
                <a:latin typeface="Times New Roman" panose="02020603050405020304" pitchFamily="18" charset="0"/>
              </a:rPr>
              <a:t>-</a:t>
            </a:r>
            <a:r>
              <a:rPr lang="de-CZ" altLang="de-CZ" sz="2800" i="1">
                <a:latin typeface="Times New Roman" panose="02020603050405020304" pitchFamily="18" charset="0"/>
              </a:rPr>
              <a:t>вывать, нормализовывать, нейтрализовывать.</a:t>
            </a:r>
            <a:r>
              <a:rPr lang="ru-RU" altLang="de-CZ" sz="2800">
                <a:latin typeface="Times New Roman" panose="02020603050405020304" pitchFamily="18" charset="0"/>
              </a:rPr>
              <a:t>» (Гловинская 2010: 191)</a:t>
            </a:r>
            <a:r>
              <a:rPr lang="de-CZ" altLang="de-CZ" sz="2800" i="1">
                <a:latin typeface="Times New Roman" panose="02020603050405020304" pitchFamily="18" charset="0"/>
              </a:rPr>
              <a:t> 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1726</Words>
  <Application>Microsoft Macintosh PowerPoint</Application>
  <PresentationFormat>Bildschirmpräsentation (4:3)</PresentationFormat>
  <Paragraphs>75</Paragraphs>
  <Slides>20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</vt:lpstr>
      <vt:lpstr>Глагол V: Интеграция глаголов иностранного происхождения и вопрос вида 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2464</cp:revision>
  <cp:lastPrinted>1601-01-01T00:00:00Z</cp:lastPrinted>
  <dcterms:created xsi:type="dcterms:W3CDTF">2010-03-17T05:32:37Z</dcterms:created>
  <dcterms:modified xsi:type="dcterms:W3CDTF">2023-12-05T16:06:25Z</dcterms:modified>
</cp:coreProperties>
</file>