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48" r:id="rId2"/>
    <p:sldId id="264" r:id="rId3"/>
    <p:sldId id="523" r:id="rId4"/>
    <p:sldId id="258" r:id="rId5"/>
    <p:sldId id="341" r:id="rId6"/>
    <p:sldId id="524" r:id="rId7"/>
    <p:sldId id="303" r:id="rId8"/>
    <p:sldId id="314" r:id="rId9"/>
    <p:sldId id="315" r:id="rId10"/>
    <p:sldId id="331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6" r:id="rId19"/>
    <p:sldId id="325" r:id="rId20"/>
    <p:sldId id="327" r:id="rId21"/>
    <p:sldId id="328" r:id="rId22"/>
    <p:sldId id="525" r:id="rId23"/>
    <p:sldId id="329" r:id="rId24"/>
    <p:sldId id="307" r:id="rId25"/>
    <p:sldId id="311" r:id="rId26"/>
    <p:sldId id="312" r:id="rId27"/>
    <p:sldId id="313" r:id="rId28"/>
    <p:sldId id="316" r:id="rId29"/>
    <p:sldId id="317" r:id="rId30"/>
    <p:sldId id="520" r:id="rId31"/>
    <p:sldId id="522" r:id="rId32"/>
    <p:sldId id="354" r:id="rId33"/>
    <p:sldId id="346" r:id="rId34"/>
    <p:sldId id="301" r:id="rId35"/>
    <p:sldId id="355" r:id="rId36"/>
    <p:sldId id="356" r:id="rId37"/>
    <p:sldId id="357" r:id="rId38"/>
    <p:sldId id="358" r:id="rId39"/>
    <p:sldId id="353" r:id="rId40"/>
    <p:sldId id="274" r:id="rId41"/>
    <p:sldId id="401" r:id="rId42"/>
    <p:sldId id="402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E90D"/>
    <a:srgbClr val="673105"/>
    <a:srgbClr val="432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1" autoAdjust="0"/>
    <p:restoredTop sz="94667" autoAdjust="0"/>
  </p:normalViewPr>
  <p:slideViewPr>
    <p:cSldViewPr>
      <p:cViewPr varScale="1">
        <p:scale>
          <a:sx n="58" d="100"/>
          <a:sy n="58" d="100"/>
        </p:scale>
        <p:origin x="15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32" y="130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Dimitrov" userId="38f9263f699255cd" providerId="LiveId" clId="{5D43955F-7187-4FEE-A898-BF9E3D5F18E9}"/>
    <pc:docChg chg="custSel addSld delSld modSld sldOrd">
      <pc:chgData name="Michal Dimitrov" userId="38f9263f699255cd" providerId="LiveId" clId="{5D43955F-7187-4FEE-A898-BF9E3D5F18E9}" dt="2024-03-12T10:26:29.733" v="785" actId="20577"/>
      <pc:docMkLst>
        <pc:docMk/>
      </pc:docMkLst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257"/>
        </pc:sldMkLst>
      </pc:sldChg>
      <pc:sldChg chg="modSp mod modAnim">
        <pc:chgData name="Michal Dimitrov" userId="38f9263f699255cd" providerId="LiveId" clId="{5D43955F-7187-4FEE-A898-BF9E3D5F18E9}" dt="2024-03-11T18:34:57.562" v="778" actId="6549"/>
        <pc:sldMkLst>
          <pc:docMk/>
          <pc:sldMk cId="0" sldId="258"/>
        </pc:sldMkLst>
        <pc:spChg chg="mod">
          <ac:chgData name="Michal Dimitrov" userId="38f9263f699255cd" providerId="LiveId" clId="{5D43955F-7187-4FEE-A898-BF9E3D5F18E9}" dt="2024-03-11T18:34:57.562" v="778" actId="6549"/>
          <ac:spMkLst>
            <pc:docMk/>
            <pc:sldMk cId="0" sldId="258"/>
            <ac:spMk id="3" creationId="{00000000-0000-0000-0000-000000000000}"/>
          </ac:spMkLst>
        </pc:spChg>
        <pc:spChg chg="mod">
          <ac:chgData name="Michal Dimitrov" userId="38f9263f699255cd" providerId="LiveId" clId="{5D43955F-7187-4FEE-A898-BF9E3D5F18E9}" dt="2024-03-11T18:11:12.393" v="7" actId="20577"/>
          <ac:spMkLst>
            <pc:docMk/>
            <pc:sldMk cId="0" sldId="258"/>
            <ac:spMk id="4098" creationId="{00000000-0000-0000-0000-000000000000}"/>
          </ac:spMkLst>
        </pc:spChg>
      </pc:sldChg>
      <pc:sldChg chg="addSp modSp mod modNotesTx">
        <pc:chgData name="Michal Dimitrov" userId="38f9263f699255cd" providerId="LiveId" clId="{5D43955F-7187-4FEE-A898-BF9E3D5F18E9}" dt="2024-03-11T18:29:39.851" v="502"/>
        <pc:sldMkLst>
          <pc:docMk/>
          <pc:sldMk cId="0" sldId="264"/>
        </pc:sldMkLst>
        <pc:spChg chg="mod">
          <ac:chgData name="Michal Dimitrov" userId="38f9263f699255cd" providerId="LiveId" clId="{5D43955F-7187-4FEE-A898-BF9E3D5F18E9}" dt="2024-03-11T18:11:06.204" v="3" actId="20577"/>
          <ac:spMkLst>
            <pc:docMk/>
            <pc:sldMk cId="0" sldId="264"/>
            <ac:spMk id="3074" creationId="{00000000-0000-0000-0000-000000000000}"/>
          </ac:spMkLst>
        </pc:spChg>
        <pc:spChg chg="mod">
          <ac:chgData name="Michal Dimitrov" userId="38f9263f699255cd" providerId="LiveId" clId="{5D43955F-7187-4FEE-A898-BF9E3D5F18E9}" dt="2024-03-11T18:29:20.866" v="499" actId="20577"/>
          <ac:spMkLst>
            <pc:docMk/>
            <pc:sldMk cId="0" sldId="264"/>
            <ac:spMk id="3075" creationId="{00000000-0000-0000-0000-000000000000}"/>
          </ac:spMkLst>
        </pc:spChg>
        <pc:picChg chg="add mod">
          <ac:chgData name="Michal Dimitrov" userId="38f9263f699255cd" providerId="LiveId" clId="{5D43955F-7187-4FEE-A898-BF9E3D5F18E9}" dt="2024-03-11T18:29:27.403" v="501" actId="1076"/>
          <ac:picMkLst>
            <pc:docMk/>
            <pc:sldMk cId="0" sldId="264"/>
            <ac:picMk id="3" creationId="{4AC9795B-5F79-82E2-2B9D-3645ECA7CF5C}"/>
          </ac:picMkLst>
        </pc:picChg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265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266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267"/>
        </pc:sldMkLst>
      </pc:sldChg>
      <pc:sldChg chg="modSp mod ord">
        <pc:chgData name="Michal Dimitrov" userId="38f9263f699255cd" providerId="LiveId" clId="{5D43955F-7187-4FEE-A898-BF9E3D5F18E9}" dt="2024-03-11T18:19:55.831" v="378"/>
        <pc:sldMkLst>
          <pc:docMk/>
          <pc:sldMk cId="0" sldId="274"/>
        </pc:sldMkLst>
        <pc:spChg chg="mod">
          <ac:chgData name="Michal Dimitrov" userId="38f9263f699255cd" providerId="LiveId" clId="{5D43955F-7187-4FEE-A898-BF9E3D5F18E9}" dt="2024-03-11T18:13:43.157" v="113" actId="2057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ichal Dimitrov" userId="38f9263f699255cd" providerId="LiveId" clId="{5D43955F-7187-4FEE-A898-BF9E3D5F18E9}" dt="2024-03-11T18:13:48.383" v="117" actId="20577"/>
          <ac:spMkLst>
            <pc:docMk/>
            <pc:sldMk cId="0" sldId="274"/>
            <ac:spMk id="37890" creationId="{00000000-0000-0000-0000-000000000000}"/>
          </ac:spMkLst>
        </pc:spChg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287"/>
        </pc:sldMkLst>
      </pc:sldChg>
      <pc:sldChg chg="del">
        <pc:chgData name="Michal Dimitrov" userId="38f9263f699255cd" providerId="LiveId" clId="{5D43955F-7187-4FEE-A898-BF9E3D5F18E9}" dt="2024-03-12T10:26:09.503" v="783" actId="47"/>
        <pc:sldMkLst>
          <pc:docMk/>
          <pc:sldMk cId="0" sldId="300"/>
        </pc:sldMkLst>
      </pc:sldChg>
      <pc:sldChg chg="ord">
        <pc:chgData name="Michal Dimitrov" userId="38f9263f699255cd" providerId="LiveId" clId="{5D43955F-7187-4FEE-A898-BF9E3D5F18E9}" dt="2024-03-12T08:28:32.741" v="782"/>
        <pc:sldMkLst>
          <pc:docMk/>
          <pc:sldMk cId="0" sldId="303"/>
        </pc:sldMkLst>
      </pc:sldChg>
      <pc:sldChg chg="modSp mod">
        <pc:chgData name="Michal Dimitrov" userId="38f9263f699255cd" providerId="LiveId" clId="{5D43955F-7187-4FEE-A898-BF9E3D5F18E9}" dt="2024-03-11T18:12:18.889" v="80" actId="113"/>
        <pc:sldMkLst>
          <pc:docMk/>
          <pc:sldMk cId="0" sldId="341"/>
        </pc:sldMkLst>
        <pc:spChg chg="mod">
          <ac:chgData name="Michal Dimitrov" userId="38f9263f699255cd" providerId="LiveId" clId="{5D43955F-7187-4FEE-A898-BF9E3D5F18E9}" dt="2024-03-11T18:12:18.889" v="80" actId="113"/>
          <ac:spMkLst>
            <pc:docMk/>
            <pc:sldMk cId="0" sldId="341"/>
            <ac:spMk id="3" creationId="{00000000-0000-0000-0000-000000000000}"/>
          </ac:spMkLst>
        </pc:spChg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343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349"/>
        </pc:sldMkLst>
      </pc:sldChg>
      <pc:sldChg chg="modSp mod">
        <pc:chgData name="Michal Dimitrov" userId="38f9263f699255cd" providerId="LiveId" clId="{5D43955F-7187-4FEE-A898-BF9E3D5F18E9}" dt="2024-03-12T10:26:29.733" v="785" actId="20577"/>
        <pc:sldMkLst>
          <pc:docMk/>
          <pc:sldMk cId="0" sldId="358"/>
        </pc:sldMkLst>
        <pc:spChg chg="mod">
          <ac:chgData name="Michal Dimitrov" userId="38f9263f699255cd" providerId="LiveId" clId="{5D43955F-7187-4FEE-A898-BF9E3D5F18E9}" dt="2024-03-12T10:26:29.733" v="785" actId="20577"/>
          <ac:spMkLst>
            <pc:docMk/>
            <pc:sldMk cId="0" sldId="358"/>
            <ac:spMk id="23554" creationId="{00000000-0000-0000-0000-000000000000}"/>
          </ac:spMkLst>
        </pc:spChg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369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370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371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0" sldId="372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3333956471" sldId="373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1856827911" sldId="374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3836699920" sldId="375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441677574" sldId="376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3057784922" sldId="377"/>
        </pc:sldMkLst>
      </pc:sldChg>
      <pc:sldChg chg="del">
        <pc:chgData name="Michal Dimitrov" userId="38f9263f699255cd" providerId="LiveId" clId="{5D43955F-7187-4FEE-A898-BF9E3D5F18E9}" dt="2024-03-11T18:11:59.158" v="49" actId="47"/>
        <pc:sldMkLst>
          <pc:docMk/>
          <pc:sldMk cId="956795991" sldId="378"/>
        </pc:sldMkLst>
      </pc:sldChg>
      <pc:sldChg chg="del">
        <pc:chgData name="Michal Dimitrov" userId="38f9263f699255cd" providerId="LiveId" clId="{5D43955F-7187-4FEE-A898-BF9E3D5F18E9}" dt="2024-03-11T18:13:14.184" v="82" actId="47"/>
        <pc:sldMkLst>
          <pc:docMk/>
          <pc:sldMk cId="0" sldId="379"/>
        </pc:sldMkLst>
      </pc:sldChg>
      <pc:sldChg chg="del">
        <pc:chgData name="Michal Dimitrov" userId="38f9263f699255cd" providerId="LiveId" clId="{5D43955F-7187-4FEE-A898-BF9E3D5F18E9}" dt="2024-03-11T18:13:14.184" v="82" actId="47"/>
        <pc:sldMkLst>
          <pc:docMk/>
          <pc:sldMk cId="0" sldId="380"/>
        </pc:sldMkLst>
      </pc:sldChg>
      <pc:sldChg chg="add">
        <pc:chgData name="Michal Dimitrov" userId="38f9263f699255cd" providerId="LiveId" clId="{5D43955F-7187-4FEE-A898-BF9E3D5F18E9}" dt="2024-03-11T18:13:55.593" v="118"/>
        <pc:sldMkLst>
          <pc:docMk/>
          <pc:sldMk cId="3970643674" sldId="401"/>
        </pc:sldMkLst>
      </pc:sldChg>
      <pc:sldChg chg="modSp add mod">
        <pc:chgData name="Michal Dimitrov" userId="38f9263f699255cd" providerId="LiveId" clId="{5D43955F-7187-4FEE-A898-BF9E3D5F18E9}" dt="2024-03-11T18:20:15.920" v="379" actId="6549"/>
        <pc:sldMkLst>
          <pc:docMk/>
          <pc:sldMk cId="2349203630" sldId="402"/>
        </pc:sldMkLst>
        <pc:spChg chg="mod">
          <ac:chgData name="Michal Dimitrov" userId="38f9263f699255cd" providerId="LiveId" clId="{5D43955F-7187-4FEE-A898-BF9E3D5F18E9}" dt="2024-03-11T18:20:15.920" v="379" actId="6549"/>
          <ac:spMkLst>
            <pc:docMk/>
            <pc:sldMk cId="2349203630" sldId="402"/>
            <ac:spMk id="4098" creationId="{3DE5C562-A712-7D0D-1BDD-D398118B579F}"/>
          </ac:spMkLst>
        </pc:spChg>
      </pc:sldChg>
      <pc:sldChg chg="new del">
        <pc:chgData name="Michal Dimitrov" userId="38f9263f699255cd" providerId="LiveId" clId="{5D43955F-7187-4FEE-A898-BF9E3D5F18E9}" dt="2024-03-11T18:19:50.917" v="376" actId="47"/>
        <pc:sldMkLst>
          <pc:docMk/>
          <pc:sldMk cId="518567889" sldId="403"/>
        </pc:sldMkLst>
      </pc:sldChg>
      <pc:sldChg chg="modSp add mod ord">
        <pc:chgData name="Michal Dimitrov" userId="38f9263f699255cd" providerId="LiveId" clId="{5D43955F-7187-4FEE-A898-BF9E3D5F18E9}" dt="2024-03-11T18:35:12.278" v="780"/>
        <pc:sldMkLst>
          <pc:docMk/>
          <pc:sldMk cId="267888605" sldId="520"/>
        </pc:sldMkLst>
        <pc:spChg chg="mod">
          <ac:chgData name="Michal Dimitrov" userId="38f9263f699255cd" providerId="LiveId" clId="{5D43955F-7187-4FEE-A898-BF9E3D5F18E9}" dt="2024-03-11T18:16:26.839" v="194" actId="6549"/>
          <ac:spMkLst>
            <pc:docMk/>
            <pc:sldMk cId="267888605" sldId="520"/>
            <ac:spMk id="2" creationId="{D57299CD-5EA7-C192-2C28-ECFAFE887A1D}"/>
          </ac:spMkLst>
        </pc:spChg>
        <pc:spChg chg="mod">
          <ac:chgData name="Michal Dimitrov" userId="38f9263f699255cd" providerId="LiveId" clId="{5D43955F-7187-4FEE-A898-BF9E3D5F18E9}" dt="2024-03-11T18:18:33.262" v="334" actId="14100"/>
          <ac:spMkLst>
            <pc:docMk/>
            <pc:sldMk cId="267888605" sldId="520"/>
            <ac:spMk id="3" creationId="{0B984CC7-9535-09B1-9353-97B4B28DDFBD}"/>
          </ac:spMkLst>
        </pc:spChg>
        <pc:picChg chg="mod">
          <ac:chgData name="Michal Dimitrov" userId="38f9263f699255cd" providerId="LiveId" clId="{5D43955F-7187-4FEE-A898-BF9E3D5F18E9}" dt="2024-03-11T18:18:45.485" v="337" actId="14100"/>
          <ac:picMkLst>
            <pc:docMk/>
            <pc:sldMk cId="267888605" sldId="520"/>
            <ac:picMk id="5" creationId="{70D2A17E-F8C0-77FA-1802-50E4B53B7E21}"/>
          </ac:picMkLst>
        </pc:picChg>
        <pc:picChg chg="mod">
          <ac:chgData name="Michal Dimitrov" userId="38f9263f699255cd" providerId="LiveId" clId="{5D43955F-7187-4FEE-A898-BF9E3D5F18E9}" dt="2024-03-11T18:18:40.692" v="336" actId="14100"/>
          <ac:picMkLst>
            <pc:docMk/>
            <pc:sldMk cId="267888605" sldId="520"/>
            <ac:picMk id="3076" creationId="{385DDC87-E32B-269A-A2A5-09E67740F4F9}"/>
          </ac:picMkLst>
        </pc:picChg>
      </pc:sldChg>
      <pc:sldChg chg="modSp add mod ord">
        <pc:chgData name="Michal Dimitrov" userId="38f9263f699255cd" providerId="LiveId" clId="{5D43955F-7187-4FEE-A898-BF9E3D5F18E9}" dt="2024-03-11T18:35:12.278" v="780"/>
        <pc:sldMkLst>
          <pc:docMk/>
          <pc:sldMk cId="1605039170" sldId="522"/>
        </pc:sldMkLst>
        <pc:spChg chg="mod">
          <ac:chgData name="Michal Dimitrov" userId="38f9263f699255cd" providerId="LiveId" clId="{5D43955F-7187-4FEE-A898-BF9E3D5F18E9}" dt="2024-03-11T18:19:11.446" v="365" actId="20577"/>
          <ac:spMkLst>
            <pc:docMk/>
            <pc:sldMk cId="1605039170" sldId="522"/>
            <ac:spMk id="2" creationId="{6D16BA6F-D3E0-5032-C792-08C022A14719}"/>
          </ac:spMkLst>
        </pc:spChg>
        <pc:picChg chg="mod">
          <ac:chgData name="Michal Dimitrov" userId="38f9263f699255cd" providerId="LiveId" clId="{5D43955F-7187-4FEE-A898-BF9E3D5F18E9}" dt="2024-03-11T18:19:19.716" v="367" actId="14100"/>
          <ac:picMkLst>
            <pc:docMk/>
            <pc:sldMk cId="1605039170" sldId="522"/>
            <ac:picMk id="5" creationId="{34D8EDC5-A60D-D4DF-504C-D90324B77E6E}"/>
          </ac:picMkLst>
        </pc:picChg>
        <pc:picChg chg="mod">
          <ac:chgData name="Michal Dimitrov" userId="38f9263f699255cd" providerId="LiveId" clId="{5D43955F-7187-4FEE-A898-BF9E3D5F18E9}" dt="2024-03-11T18:19:44.199" v="375" actId="1076"/>
          <ac:picMkLst>
            <pc:docMk/>
            <pc:sldMk cId="1605039170" sldId="522"/>
            <ac:picMk id="7" creationId="{14AA5F4A-9492-E1D9-AC7C-CEF987FB98F2}"/>
          </ac:picMkLst>
        </pc:picChg>
        <pc:picChg chg="mod">
          <ac:chgData name="Michal Dimitrov" userId="38f9263f699255cd" providerId="LiveId" clId="{5D43955F-7187-4FEE-A898-BF9E3D5F18E9}" dt="2024-03-11T18:19:38.886" v="374" actId="14100"/>
          <ac:picMkLst>
            <pc:docMk/>
            <pc:sldMk cId="1605039170" sldId="522"/>
            <ac:picMk id="9" creationId="{B2AFC50A-41D9-9C55-61EE-6783532F1700}"/>
          </ac:picMkLst>
        </pc:picChg>
        <pc:picChg chg="mod">
          <ac:chgData name="Michal Dimitrov" userId="38f9263f699255cd" providerId="LiveId" clId="{5D43955F-7187-4FEE-A898-BF9E3D5F18E9}" dt="2024-03-11T18:19:23.562" v="369" actId="1076"/>
          <ac:picMkLst>
            <pc:docMk/>
            <pc:sldMk cId="1605039170" sldId="522"/>
            <ac:picMk id="11" creationId="{4D109AF0-A55A-FE82-879A-71C741F7DFF8}"/>
          </ac:picMkLst>
        </pc:picChg>
        <pc:picChg chg="mod">
          <ac:chgData name="Michal Dimitrov" userId="38f9263f699255cd" providerId="LiveId" clId="{5D43955F-7187-4FEE-A898-BF9E3D5F18E9}" dt="2024-03-11T18:19:35.539" v="373" actId="14100"/>
          <ac:picMkLst>
            <pc:docMk/>
            <pc:sldMk cId="1605039170" sldId="522"/>
            <ac:picMk id="13" creationId="{2DB3770A-0264-5B1E-7397-7226A8A6756C}"/>
          </ac:picMkLst>
        </pc:picChg>
      </pc:sldChg>
      <pc:sldChg chg="addSp new modNotesTx">
        <pc:chgData name="Michal Dimitrov" userId="38f9263f699255cd" providerId="LiveId" clId="{5D43955F-7187-4FEE-A898-BF9E3D5F18E9}" dt="2024-03-11T18:26:34.476" v="429"/>
        <pc:sldMkLst>
          <pc:docMk/>
          <pc:sldMk cId="906204947" sldId="523"/>
        </pc:sldMkLst>
        <pc:picChg chg="add">
          <ac:chgData name="Michal Dimitrov" userId="38f9263f699255cd" providerId="LiveId" clId="{5D43955F-7187-4FEE-A898-BF9E3D5F18E9}" dt="2024-03-11T18:21:57.199" v="381"/>
          <ac:picMkLst>
            <pc:docMk/>
            <pc:sldMk cId="906204947" sldId="523"/>
            <ac:picMk id="1026" creationId="{8DD781A6-D886-8539-99D9-3CF28F75FE11}"/>
          </ac:picMkLst>
        </pc:picChg>
      </pc:sldChg>
      <pc:sldChg chg="addSp modSp new mod modNotesTx">
        <pc:chgData name="Michal Dimitrov" userId="38f9263f699255cd" providerId="LiveId" clId="{5D43955F-7187-4FEE-A898-BF9E3D5F18E9}" dt="2024-03-11T18:31:04.063" v="566" actId="20577"/>
        <pc:sldMkLst>
          <pc:docMk/>
          <pc:sldMk cId="3052417706" sldId="524"/>
        </pc:sldMkLst>
        <pc:spChg chg="mod">
          <ac:chgData name="Michal Dimitrov" userId="38f9263f699255cd" providerId="LiveId" clId="{5D43955F-7187-4FEE-A898-BF9E3D5F18E9}" dt="2024-03-11T18:31:01.003" v="562" actId="20577"/>
          <ac:spMkLst>
            <pc:docMk/>
            <pc:sldMk cId="3052417706" sldId="524"/>
            <ac:spMk id="2" creationId="{E3400D4C-A868-C460-6620-ACD0952077E1}"/>
          </ac:spMkLst>
        </pc:spChg>
        <pc:picChg chg="add mod">
          <ac:chgData name="Michal Dimitrov" userId="38f9263f699255cd" providerId="LiveId" clId="{5D43955F-7187-4FEE-A898-BF9E3D5F18E9}" dt="2024-03-11T18:30:44.559" v="507" actId="1076"/>
          <ac:picMkLst>
            <pc:docMk/>
            <pc:sldMk cId="3052417706" sldId="524"/>
            <ac:picMk id="2050" creationId="{1FF468AA-D568-89ED-17B9-CB3BE03DF74F}"/>
          </ac:picMkLst>
        </pc:picChg>
      </pc:sldChg>
      <pc:sldChg chg="addSp delSp modSp new mod ord modNotesTx">
        <pc:chgData name="Michal Dimitrov" userId="38f9263f699255cd" providerId="LiveId" clId="{5D43955F-7187-4FEE-A898-BF9E3D5F18E9}" dt="2024-03-11T18:32:15.563" v="602"/>
        <pc:sldMkLst>
          <pc:docMk/>
          <pc:sldMk cId="1848064177" sldId="525"/>
        </pc:sldMkLst>
        <pc:spChg chg="mod">
          <ac:chgData name="Michal Dimitrov" userId="38f9263f699255cd" providerId="LiveId" clId="{5D43955F-7187-4FEE-A898-BF9E3D5F18E9}" dt="2024-03-11T18:32:07.741" v="601" actId="20577"/>
          <ac:spMkLst>
            <pc:docMk/>
            <pc:sldMk cId="1848064177" sldId="525"/>
            <ac:spMk id="2" creationId="{CAC5634B-4974-D978-B6A6-F1716EA591B9}"/>
          </ac:spMkLst>
        </pc:spChg>
        <pc:spChg chg="del">
          <ac:chgData name="Michal Dimitrov" userId="38f9263f699255cd" providerId="LiveId" clId="{5D43955F-7187-4FEE-A898-BF9E3D5F18E9}" dt="2024-03-11T18:31:49.779" v="572"/>
          <ac:spMkLst>
            <pc:docMk/>
            <pc:sldMk cId="1848064177" sldId="525"/>
            <ac:spMk id="3" creationId="{557CAC51-3D99-3DFB-961D-3E13B63B4E40}"/>
          </ac:spMkLst>
        </pc:spChg>
        <pc:picChg chg="add mod">
          <ac:chgData name="Michal Dimitrov" userId="38f9263f699255cd" providerId="LiveId" clId="{5D43955F-7187-4FEE-A898-BF9E3D5F18E9}" dt="2024-03-11T18:31:49.779" v="572"/>
          <ac:picMkLst>
            <pc:docMk/>
            <pc:sldMk cId="1848064177" sldId="525"/>
            <ac:picMk id="3074" creationId="{7EF46EAF-927A-4BA1-D143-AC0958C6D41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Vybrané problémy německy mluvících zemí po roce 1945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3749EF-E4F6-45DB-BD3B-D7F4BB13BEB2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B5CB9B-10D7-44B0-BC65-B4C879FDC95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Vybrané problémy německy mluvících zemí po roce 1945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55050C-6A57-408B-88D9-56BE930487F4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A5E27A-45D1-4FC0-B5CE-1EAB6C512B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31748" name="Zástupný symbol pro záhlaví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/>
              <a:t>Vybrané problémy německy mluvících zemí po roce 1945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https://www.faz.net/aktuell/politik/vertriebene-nach-1945-ohne-willkommenskultur-14277408.html</a:t>
            </a: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Vybrané problémy německy mluvících zemí po roce 1945</a:t>
            </a:r>
          </a:p>
        </p:txBody>
      </p:sp>
    </p:spTree>
    <p:extLst>
      <p:ext uri="{BB962C8B-B14F-4D97-AF65-F5344CB8AC3E}">
        <p14:creationId xmlns:p14="http://schemas.microsoft.com/office/powerpoint/2010/main" val="47371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https://www.hdg.de/lemo/kapitel/nachkriegsjahre/alltag/flucht-und-vertreibung.html</a:t>
            </a: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Vybrané problémy německy mluvících zemí po roce 1945</a:t>
            </a:r>
          </a:p>
        </p:txBody>
      </p:sp>
    </p:spTree>
    <p:extLst>
      <p:ext uri="{BB962C8B-B14F-4D97-AF65-F5344CB8AC3E}">
        <p14:creationId xmlns:p14="http://schemas.microsoft.com/office/powerpoint/2010/main" val="147885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1950</a:t>
            </a: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Vybrané problémy německy mluvících zemí po roce 1945</a:t>
            </a:r>
          </a:p>
        </p:txBody>
      </p:sp>
    </p:spTree>
    <p:extLst>
      <p:ext uri="{BB962C8B-B14F-4D97-AF65-F5344CB8AC3E}">
        <p14:creationId xmlns:p14="http://schemas.microsoft.com/office/powerpoint/2010/main" val="306547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https://www.faz.net/aktuell/politik/vertriebene-nach-1945-ohne-willkommenskultur-14277408.html</a:t>
            </a: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Vybrané problémy německy mluvících zemí po roce 1945</a:t>
            </a:r>
          </a:p>
        </p:txBody>
      </p:sp>
    </p:spTree>
    <p:extLst>
      <p:ext uri="{BB962C8B-B14F-4D97-AF65-F5344CB8AC3E}">
        <p14:creationId xmlns:p14="http://schemas.microsoft.com/office/powerpoint/2010/main" val="172084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16DB-BB39-47EE-A079-70A5E500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7B6E60EE-A24B-FBF2-6F8C-2B6803960A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F48D3E87-D1E0-5F29-C78B-4E7A5D149E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32772" name="Zástupný symbol pro záhlaví 3">
            <a:extLst>
              <a:ext uri="{FF2B5EF4-FFF2-40B4-BE49-F238E27FC236}">
                <a16:creationId xmlns:a16="http://schemas.microsoft.com/office/drawing/2014/main" id="{A19EBBFA-2064-5CC5-8F2C-BD7E0548F82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/>
              <a:t>Vybrané problémy německy mluvících zemí po roce 1945</a:t>
            </a:r>
          </a:p>
        </p:txBody>
      </p:sp>
    </p:spTree>
    <p:extLst>
      <p:ext uri="{BB962C8B-B14F-4D97-AF65-F5344CB8AC3E}">
        <p14:creationId xmlns:p14="http://schemas.microsoft.com/office/powerpoint/2010/main" val="325390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3FF0-3497-4364-9133-56E9FC4DB5A5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BD66D-B637-4232-B295-0F0AC611F6B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97A3-0E59-489C-85D9-F5AFA26CF4DF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5C420-24BD-4664-BBD0-84F542B2D03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929E-678B-4044-9922-A94750B2D172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89F64-BDDD-4291-BB05-2A8DD15FE14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DD6B9-2672-42D5-B86A-7002E8F441FA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55E54-F483-4716-988E-53D1E286BE4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5C314-8442-4E71-BD5B-881A4188BE0F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068E3-327F-4C04-A590-3BE1CA89205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7EBE1-99A5-4C1C-AECF-D939A25D9BA7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B9C7-36A4-4AF6-8981-627C93BE276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C16C2-ED6A-4843-9F29-5FB2D4C3865A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F2414-8558-4C98-9E6E-B98D2F6E421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955E-13B0-46E6-B527-A35CD3815F7E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15E78-E54B-4864-BF24-A34FDB2413C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FBE94-B34B-4553-BFF1-F46E3E534F07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A3641-9062-49FE-A37D-4C3435BBAAA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07230-B897-47FD-AAAF-3534781FC922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A09AD-322F-4EDC-8737-59078271D59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BE6E6-B8D3-433C-8ACC-805F6F116A3C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8C798-1B2D-4313-9DDB-E778E84DA33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BC23C8-C04F-459C-A83B-9DA559980EE9}" type="datetimeFigureOut">
              <a:rPr lang="cs-CZ"/>
              <a:pPr>
                <a:defRPr/>
              </a:pPr>
              <a:t>12.03.2024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A14F41-CB8A-4175-BCC5-8AA6DFF10E0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-g-v.de/zgv/fakten-und-hintergruende/vertreibungen-anderer-europaeischer-voelker/" TargetMode="External"/><Relationship Id="rId2" Type="http://schemas.openxmlformats.org/officeDocument/2006/relationships/hyperlink" Target="https://www.z-g-v.de/zgv/unsere-stiftung/chronik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zahranicni.ihned.cz/c1-41233000-steinbachova-tolik-jste-netrpeli-klaus-by-mel-promluvit-k-sudetskym-nemcum%20(11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zahranicni.ihned.cz/c1-41233000-steinbachova-tolik-jste-netrpeli-klaus-by-mel-promluvit-k-sudetskym-nemcum%20(11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813" y="928688"/>
            <a:ext cx="7772400" cy="16430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Vybraná témata dějin</a:t>
            </a:r>
            <a:br>
              <a:rPr lang="cs-CZ" dirty="0"/>
            </a:br>
            <a:r>
              <a:rPr lang="cs-CZ" dirty="0"/>
              <a:t>německy mluvících zemí </a:t>
            </a:r>
            <a:br>
              <a:rPr lang="cs-CZ" dirty="0"/>
            </a:br>
            <a:r>
              <a:rPr lang="cs-CZ" dirty="0"/>
              <a:t>po roce 1945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8313" y="2928938"/>
            <a:ext cx="8280400" cy="27860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JMB247</a:t>
            </a:r>
            <a:r>
              <a:rPr lang="cs-CZ" dirty="0"/>
              <a:t>, </a:t>
            </a:r>
            <a:r>
              <a:rPr lang="cs-CZ" dirty="0" err="1"/>
              <a:t>JTB026</a:t>
            </a:r>
            <a:r>
              <a:rPr lang="cs-CZ" dirty="0"/>
              <a:t> Seminář k dějinám </a:t>
            </a:r>
            <a:r>
              <a:rPr lang="cs-CZ" dirty="0" err="1"/>
              <a:t>NMZ</a:t>
            </a: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PhDr. Michal </a:t>
            </a:r>
            <a:r>
              <a:rPr lang="cs-CZ" dirty="0" err="1"/>
              <a:t>Dimitrov</a:t>
            </a:r>
            <a:r>
              <a:rPr lang="cs-CZ" dirty="0"/>
              <a:t>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Diskuse o textu R. Schulze (1)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cs-CZ" sz="2400" b="1" dirty="0"/>
              <a:t>Individuální a kolektivní paměť </a:t>
            </a:r>
          </a:p>
          <a:p>
            <a:pPr algn="ctr">
              <a:buFont typeface="Arial" charset="0"/>
              <a:buNone/>
            </a:pPr>
            <a:r>
              <a:rPr lang="cs-CZ" sz="2400" b="1" dirty="0"/>
              <a:t>a její interakce s pojmy domov a identita:</a:t>
            </a:r>
          </a:p>
          <a:p>
            <a:pPr>
              <a:buFont typeface="Arial" charset="0"/>
              <a:buNone/>
            </a:pPr>
            <a:r>
              <a:rPr lang="cs-CZ" sz="2400" dirty="0"/>
              <a:t>    „</a:t>
            </a:r>
            <a:r>
              <a:rPr lang="en-US" sz="2400" dirty="0"/>
              <a:t>Home, identity and memory are inextricably</a:t>
            </a:r>
            <a:r>
              <a:rPr lang="cs-CZ" sz="2400" dirty="0"/>
              <a:t> </a:t>
            </a:r>
            <a:r>
              <a:rPr lang="en-US" sz="2400" dirty="0"/>
              <a:t>intertwined. In order to regard a</a:t>
            </a:r>
            <a:r>
              <a:rPr lang="cs-CZ" sz="2400" dirty="0"/>
              <a:t> </a:t>
            </a:r>
            <a:r>
              <a:rPr lang="en-US" sz="2400" dirty="0"/>
              <a:t>place as home and become a member of the</a:t>
            </a:r>
            <a:r>
              <a:rPr lang="cs-CZ" sz="2400" dirty="0"/>
              <a:t> </a:t>
            </a:r>
            <a:r>
              <a:rPr lang="en-US" sz="2400" dirty="0"/>
              <a:t>community and experience the</a:t>
            </a:r>
            <a:r>
              <a:rPr lang="cs-CZ" sz="2400" dirty="0"/>
              <a:t> </a:t>
            </a:r>
            <a:r>
              <a:rPr lang="en-US" sz="2400" dirty="0"/>
              <a:t>emotional security that this entails </a:t>
            </a:r>
            <a:r>
              <a:rPr lang="en-US" sz="2400" b="1" dirty="0"/>
              <a:t>it is necessary that all people can link their</a:t>
            </a:r>
            <a:r>
              <a:rPr lang="cs-CZ" sz="2400" b="1" dirty="0"/>
              <a:t> </a:t>
            </a:r>
            <a:r>
              <a:rPr lang="en-US" sz="2400" b="1" dirty="0"/>
              <a:t>individual memories and experiences to the prevailing narrative. They need to be</a:t>
            </a:r>
            <a:r>
              <a:rPr lang="cs-CZ" sz="2400" b="1" dirty="0"/>
              <a:t> </a:t>
            </a:r>
            <a:r>
              <a:rPr lang="en-US" sz="2400" b="1" dirty="0"/>
              <a:t>able to tell and share stories about themselves and their past, and the individual</a:t>
            </a:r>
            <a:r>
              <a:rPr lang="cs-CZ" sz="2400" b="1" dirty="0"/>
              <a:t> </a:t>
            </a:r>
            <a:r>
              <a:rPr lang="en-US" sz="2400" b="1" dirty="0"/>
              <a:t>stories have to be accepted and become part of</a:t>
            </a:r>
            <a:r>
              <a:rPr lang="en-US" sz="2400" dirty="0"/>
              <a:t> a comprehensive and cohesive</a:t>
            </a:r>
            <a:r>
              <a:rPr lang="cs-CZ" sz="2400" dirty="0"/>
              <a:t> </a:t>
            </a:r>
            <a:r>
              <a:rPr lang="en-US" sz="2400" dirty="0"/>
              <a:t>narrative or </a:t>
            </a:r>
            <a:r>
              <a:rPr lang="en-US" sz="2400" b="1" dirty="0"/>
              <a:t>collective historical consciousness</a:t>
            </a:r>
            <a:r>
              <a:rPr lang="en-US" sz="2400" dirty="0"/>
              <a:t>.</a:t>
            </a:r>
            <a:r>
              <a:rPr lang="cs-CZ" sz="2400" dirty="0"/>
              <a:t>“ (s. 8)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v</a:t>
            </a:r>
            <a:r>
              <a:rPr lang="cs-CZ"/>
              <a:t>ysídlenců</a:t>
            </a:r>
            <a:br>
              <a:rPr lang="cs-CZ"/>
            </a:br>
            <a:r>
              <a:rPr lang="cs-CZ"/>
              <a:t>v západních okupačních zónách (1)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cíl: stejně jako v SBZ rychlá integrace</a:t>
            </a:r>
          </a:p>
          <a:p>
            <a:pPr>
              <a:buFont typeface="Arial" charset="0"/>
              <a:buNone/>
            </a:pPr>
            <a:endParaRPr lang="cs-CZ"/>
          </a:p>
          <a:p>
            <a:pPr lvl="1"/>
            <a:r>
              <a:rPr lang="cs-CZ"/>
              <a:t>snaha proces přesídlení co nejrychleji vyřešit</a:t>
            </a:r>
          </a:p>
          <a:p>
            <a:pPr lvl="1"/>
            <a:r>
              <a:rPr lang="cs-CZ"/>
              <a:t>snaha rozbít případné menšiny jako rušivý faktor</a:t>
            </a:r>
          </a:p>
          <a:p>
            <a:pPr lvl="1"/>
            <a:r>
              <a:rPr lang="cs-CZ"/>
              <a:t>snaha o sociální a hospodářskou stabilizaci</a:t>
            </a:r>
          </a:p>
          <a:p>
            <a:pPr lvl="1"/>
            <a:r>
              <a:rPr lang="cs-CZ"/>
              <a:t>„asimilace“</a:t>
            </a:r>
          </a:p>
          <a:p>
            <a:pPr lvl="1"/>
            <a:r>
              <a:rPr lang="cs-CZ"/>
              <a:t>do roku 1948 zákaz zakládání politických a kulturních organizací, tzv. </a:t>
            </a:r>
            <a:r>
              <a:rPr lang="cs-CZ" i="1"/>
              <a:t>Koalitionsverbot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v</a:t>
            </a:r>
            <a:r>
              <a:rPr lang="cs-CZ"/>
              <a:t>ysídlenců</a:t>
            </a:r>
            <a:br>
              <a:rPr lang="cs-CZ"/>
            </a:br>
            <a:r>
              <a:rPr lang="cs-CZ"/>
              <a:t>v západních okupačních zónách (2)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problémy:</a:t>
            </a:r>
          </a:p>
          <a:p>
            <a:pPr lvl="1"/>
            <a:r>
              <a:rPr lang="cs-CZ" dirty="0"/>
              <a:t>většina vyhnanců v hraničních, přechodných táborech, posléze v ubytovnách, sportovních halách, továrnách apod.</a:t>
            </a:r>
          </a:p>
          <a:p>
            <a:pPr lvl="1"/>
            <a:r>
              <a:rPr lang="cs-CZ" dirty="0"/>
              <a:t>„revolta v </a:t>
            </a:r>
            <a:r>
              <a:rPr lang="cs-CZ" dirty="0" err="1"/>
              <a:t>Dachau</a:t>
            </a:r>
            <a:r>
              <a:rPr lang="cs-CZ" dirty="0"/>
              <a:t>“ (1948)</a:t>
            </a:r>
          </a:p>
          <a:p>
            <a:pPr lvl="2"/>
            <a:r>
              <a:rPr lang="cs-CZ" dirty="0"/>
              <a:t>od začátku katastrofální hygienická situace („divoký tábor“), koncentrace</a:t>
            </a:r>
          </a:p>
          <a:p>
            <a:pPr lvl="2"/>
            <a:r>
              <a:rPr lang="cs-CZ" dirty="0"/>
              <a:t>konflikty se starousedlíky - konkurence</a:t>
            </a:r>
          </a:p>
          <a:p>
            <a:pPr lvl="2"/>
            <a:r>
              <a:rPr lang="cs-CZ" dirty="0"/>
              <a:t>protestní demonstrace</a:t>
            </a:r>
          </a:p>
          <a:p>
            <a:pPr lvl="1"/>
            <a:r>
              <a:rPr lang="cs-CZ" dirty="0"/>
              <a:t>ještě v roce 1955 cca 3 000 táborů</a:t>
            </a:r>
          </a:p>
          <a:p>
            <a:pPr lvl="2">
              <a:buFont typeface="Arial" charset="0"/>
              <a:buNone/>
            </a:pPr>
            <a:endParaRPr lang="cs-CZ" dirty="0"/>
          </a:p>
          <a:p>
            <a:pPr lvl="1">
              <a:buFont typeface="Arial" charset="0"/>
              <a:buNone/>
            </a:pP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v</a:t>
            </a:r>
            <a:r>
              <a:rPr lang="cs-CZ"/>
              <a:t>ysídlenců</a:t>
            </a:r>
            <a:br>
              <a:rPr lang="cs-CZ"/>
            </a:br>
            <a:r>
              <a:rPr lang="cs-CZ"/>
              <a:t>v západních okupačních zónách (3)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Podíl vyhnanců na obyvatelstvu v zemích (1950) – průměr = 16,5 %</a:t>
            </a:r>
          </a:p>
          <a:p>
            <a:pPr lvl="1"/>
            <a:r>
              <a:rPr lang="cs-CZ"/>
              <a:t>Schleswig-Holstein = 33 %</a:t>
            </a:r>
          </a:p>
          <a:p>
            <a:pPr lvl="1"/>
            <a:r>
              <a:rPr lang="cs-CZ"/>
              <a:t>Niedersachsen = 27,2 %</a:t>
            </a:r>
          </a:p>
          <a:p>
            <a:pPr lvl="1"/>
            <a:r>
              <a:rPr lang="cs-CZ"/>
              <a:t>Bayern = 21,1 %</a:t>
            </a:r>
          </a:p>
          <a:p>
            <a:pPr lvl="1"/>
            <a:r>
              <a:rPr lang="cs-CZ"/>
              <a:t>Nordrhein-Westfalen = 10,1 %</a:t>
            </a:r>
          </a:p>
          <a:p>
            <a:pPr lvl="1"/>
            <a:r>
              <a:rPr lang="cs-CZ"/>
              <a:t>Hamburg = 7,2 %</a:t>
            </a:r>
          </a:p>
          <a:p>
            <a:pPr lvl="1"/>
            <a:r>
              <a:rPr lang="cs-CZ"/>
              <a:t>Bremen = 8,6 %</a:t>
            </a:r>
          </a:p>
          <a:p>
            <a:pPr lvl="1"/>
            <a:r>
              <a:rPr lang="cs-CZ"/>
              <a:t>Berlin (West) = 0,1 %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(1)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rovnoprávní a znevýhodnění</a:t>
            </a:r>
          </a:p>
          <a:p>
            <a:pPr lvl="1"/>
            <a:r>
              <a:rPr lang="cs-CZ"/>
              <a:t>rovnoprávní:</a:t>
            </a:r>
          </a:p>
          <a:p>
            <a:pPr lvl="2"/>
            <a:r>
              <a:rPr lang="cs-CZ"/>
              <a:t>1949 „Němci ve smyslu Základního zákona“</a:t>
            </a:r>
          </a:p>
          <a:p>
            <a:pPr lvl="2"/>
            <a:r>
              <a:rPr lang="cs-CZ"/>
              <a:t>1955 plné německé občanství</a:t>
            </a:r>
          </a:p>
          <a:p>
            <a:pPr lvl="2">
              <a:buFont typeface="Arial" charset="0"/>
              <a:buNone/>
            </a:pPr>
            <a:endParaRPr lang="cs-CZ"/>
          </a:p>
          <a:p>
            <a:pPr lvl="1"/>
            <a:r>
              <a:rPr lang="cs-CZ"/>
              <a:t>znevýhodnění:</a:t>
            </a:r>
          </a:p>
          <a:p>
            <a:pPr lvl="2"/>
            <a:r>
              <a:rPr lang="cs-CZ"/>
              <a:t>žádný majetek</a:t>
            </a:r>
          </a:p>
          <a:p>
            <a:pPr lvl="2"/>
            <a:r>
              <a:rPr lang="cs-CZ"/>
              <a:t>především malá města a venkov</a:t>
            </a:r>
          </a:p>
          <a:p>
            <a:pPr lvl="2"/>
            <a:r>
              <a:rPr lang="cs-CZ"/>
              <a:t>horší bydlení</a:t>
            </a:r>
          </a:p>
          <a:p>
            <a:pPr lvl="2"/>
            <a:r>
              <a:rPr lang="cs-CZ"/>
              <a:t>horší možnost vzdělání pro děti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(2)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„Ministerstvo vyhnanců“ (1949-1969)</a:t>
            </a:r>
          </a:p>
          <a:p>
            <a:pPr lvl="1"/>
            <a:r>
              <a:rPr lang="cs-CZ"/>
              <a:t>„Bundesministerium für Vertriebene, Flüchtlinge und Kriegsgeschädigte“</a:t>
            </a:r>
          </a:p>
          <a:p>
            <a:pPr lvl="2"/>
            <a:r>
              <a:rPr lang="cs-CZ"/>
              <a:t>„Zákon o vyrovnání břemen“ (1952)</a:t>
            </a:r>
          </a:p>
          <a:p>
            <a:pPr lvl="3"/>
            <a:r>
              <a:rPr lang="cs-CZ"/>
              <a:t>týkal se poškozených válkou, vyhnanců, uprchlíků z NDR, poškozených měnovou reformou z roku 1948</a:t>
            </a:r>
          </a:p>
          <a:p>
            <a:pPr lvl="3"/>
            <a:r>
              <a:rPr lang="cs-CZ"/>
              <a:t>140 miliard DM do roku 1969 </a:t>
            </a:r>
          </a:p>
          <a:p>
            <a:pPr lvl="3"/>
            <a:r>
              <a:rPr lang="cs-CZ"/>
              <a:t>§ 12 „Vyhnanec“: kdo se před 31. prosincem 1937 nacházel mimo území Německé říše a v důsledku událostí druhé sv. války a vyhnání ztratil své bydliště  </a:t>
            </a:r>
          </a:p>
          <a:p>
            <a:pPr lvl="2"/>
            <a:r>
              <a:rPr lang="cs-CZ"/>
              <a:t>„Spolkový zákon záležitostech vyhnanců a uprchlíků“ (1953)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(3)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Úspěšný příběh?</a:t>
            </a:r>
          </a:p>
          <a:p>
            <a:pPr lvl="1"/>
            <a:r>
              <a:rPr lang="cs-CZ" sz="2400"/>
              <a:t>1948 – 90 % vyhnanců se chtělo vrátit</a:t>
            </a:r>
          </a:p>
          <a:p>
            <a:pPr lvl="1"/>
            <a:r>
              <a:rPr lang="cs-CZ" sz="2400"/>
              <a:t>1964 – 23 % vyhnanců se chtělo vrátit</a:t>
            </a:r>
          </a:p>
          <a:p>
            <a:pPr lvl="1">
              <a:buFont typeface="Arial" charset="0"/>
              <a:buNone/>
            </a:pPr>
            <a:r>
              <a:rPr lang="cs-CZ"/>
              <a:t>x   psychologická zátěž</a:t>
            </a:r>
          </a:p>
          <a:p>
            <a:pPr lvl="1">
              <a:buFont typeface="Arial" charset="0"/>
              <a:buNone/>
            </a:pPr>
            <a:r>
              <a:rPr lang="cs-CZ"/>
              <a:t>	</a:t>
            </a:r>
            <a:r>
              <a:rPr lang="cs-CZ" sz="2400"/>
              <a:t>studie Psychologického institutu v Hamburku (1999), 270 vyhnanců, z toho 205 žen (tehdy děti a dospívající):</a:t>
            </a:r>
          </a:p>
          <a:p>
            <a:pPr lvl="1">
              <a:buFont typeface="Arial" charset="0"/>
              <a:buNone/>
            </a:pPr>
            <a:r>
              <a:rPr lang="cs-CZ" sz="2000"/>
              <a:t>     82 % hladovělo, 70 % cítilo ohrožení života, více než polovina žen znásilněna; 62 % traumatické syndromy</a:t>
            </a:r>
          </a:p>
          <a:p>
            <a:pPr lvl="1">
              <a:buFont typeface="Arial" charset="0"/>
              <a:buNone/>
            </a:pPr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(4)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Politická organizace vyhnanců</a:t>
            </a:r>
          </a:p>
          <a:p>
            <a:pPr lvl="1"/>
            <a:r>
              <a:rPr lang="cs-CZ"/>
              <a:t>do roku 1948 „Koalitionsverbot“ - zákaz</a:t>
            </a:r>
          </a:p>
          <a:p>
            <a:pPr lvl="1"/>
            <a:r>
              <a:rPr lang="cs-CZ"/>
              <a:t>duben 1949: „Zentralverband vertriebener Deutscher“ (ZdV), od roku 1951 „Bund der vertriebenen Deutschen“ (Svaz vyhnaných Němců)</a:t>
            </a:r>
          </a:p>
          <a:p>
            <a:pPr lvl="1"/>
            <a:r>
              <a:rPr lang="cs-CZ"/>
              <a:t>od roku 1948 zakládání landsmanšaftů</a:t>
            </a:r>
          </a:p>
          <a:p>
            <a:pPr lvl="2"/>
            <a:r>
              <a:rPr lang="cs-CZ"/>
              <a:t>podle místa původu, Verband der Landsmannschaften</a:t>
            </a:r>
          </a:p>
          <a:p>
            <a:pPr lvl="2"/>
            <a:r>
              <a:rPr lang="cs-CZ"/>
              <a:t>vlastní noviny: př. Sudetendeutsche Zeitung </a:t>
            </a:r>
          </a:p>
          <a:p>
            <a:pPr lvl="3"/>
            <a:r>
              <a:rPr lang="cs-CZ"/>
              <a:t>(v roce 1960 náklad 25 000)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(5)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Charta der deutschen Heimatvertriebenen</a:t>
            </a:r>
          </a:p>
          <a:p>
            <a:pPr>
              <a:buFont typeface="Arial" charset="0"/>
              <a:buNone/>
            </a:pPr>
            <a:endParaRPr lang="cs-CZ"/>
          </a:p>
          <a:p>
            <a:pPr>
              <a:buFont typeface="Arial" charset="0"/>
              <a:buNone/>
            </a:pPr>
            <a:endParaRPr lang="cs-CZ"/>
          </a:p>
        </p:txBody>
      </p:sp>
      <p:pic>
        <p:nvPicPr>
          <p:cNvPr id="30724" name="Obrázek 3" descr="chartadervertriebe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2428875"/>
            <a:ext cx="254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(6)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Charta der deutschen Heimatvertriebenen</a:t>
            </a:r>
          </a:p>
          <a:p>
            <a:pPr lvl="1"/>
            <a:r>
              <a:rPr lang="cs-CZ" sz="2400"/>
              <a:t>podepsána mluvčími jednotlivých svazů vyhnanců a landsmanšaftů, 5. srpna 1950</a:t>
            </a:r>
          </a:p>
          <a:p>
            <a:pPr lvl="1"/>
            <a:r>
              <a:rPr lang="cs-CZ" sz="2400"/>
              <a:t>„povinnosti a práva“ uprchlíků a vyhnanců</a:t>
            </a:r>
          </a:p>
          <a:p>
            <a:pPr lvl="1"/>
            <a:r>
              <a:rPr lang="cs-CZ" sz="2400"/>
              <a:t>zřeknutí se pomsty a odplaty za vyhnání, vytvoření jednotné Evropy, účast na znovuvýstavbě Německa a Evropy</a:t>
            </a:r>
          </a:p>
          <a:p>
            <a:pPr lvl="1"/>
            <a:r>
              <a:rPr lang="cs-CZ" sz="2400"/>
              <a:t>uskutečnění „práva na domov“: „Bohem darované základní právo lidstva“</a:t>
            </a:r>
          </a:p>
          <a:p>
            <a:pPr lvl="1"/>
            <a:r>
              <a:rPr lang="cs-CZ" sz="2400"/>
              <a:t>stejná práva jako Němci před zákonem i v každodenním životě, vyrovnání válečných břemen </a:t>
            </a:r>
          </a:p>
          <a:p>
            <a:pPr lvl="1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4. seminář – 12. 3. 2024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dirty="0"/>
              <a:t>  </a:t>
            </a:r>
            <a:r>
              <a:rPr lang="cs-CZ" sz="4000" dirty="0"/>
              <a:t>Integrace německých vyhnanců ze středovýchodní Evropy v SRN a NDR</a:t>
            </a:r>
          </a:p>
          <a:p>
            <a:pPr algn="ctr" eaLnBrk="1" hangingPunct="1">
              <a:buFont typeface="Arial" charset="0"/>
              <a:buNone/>
            </a:pPr>
            <a:endParaRPr lang="cs-CZ" sz="6000" dirty="0"/>
          </a:p>
          <a:p>
            <a:pPr algn="ctr" eaLnBrk="1" hangingPunct="1">
              <a:buFont typeface="Arial" charset="0"/>
              <a:buNone/>
            </a:pPr>
            <a:r>
              <a:rPr lang="cs-CZ" sz="6000" dirty="0"/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cs-CZ" sz="4000" dirty="0"/>
              <a:t> 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AC9795B-5F79-82E2-2B9D-3645ECA7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49" y="2996952"/>
            <a:ext cx="8146558" cy="34423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(7)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Bund der Vertriebenen (1957)</a:t>
            </a:r>
          </a:p>
          <a:p>
            <a:pPr lvl="1"/>
            <a:r>
              <a:rPr lang="cs-CZ"/>
              <a:t>sloučení BvD a VdL = zastřešující svaz</a:t>
            </a:r>
          </a:p>
          <a:p>
            <a:pPr lvl="1"/>
            <a:r>
              <a:rPr lang="cs-CZ"/>
              <a:t>dnes 16 zemských svazů a 21 landsmanšaftů</a:t>
            </a:r>
          </a:p>
          <a:p>
            <a:pPr lvl="1"/>
            <a:r>
              <a:rPr lang="cs-CZ"/>
              <a:t>1957 = 2,8 miliónu členů, dnes 2 milióny</a:t>
            </a:r>
          </a:p>
          <a:p>
            <a:pPr lvl="1"/>
            <a:r>
              <a:rPr lang="cs-CZ"/>
              <a:t>finanční podpora </a:t>
            </a:r>
          </a:p>
          <a:p>
            <a:pPr lvl="2"/>
            <a:r>
              <a:rPr lang="cs-CZ"/>
              <a:t>(§ 96 Bundesvertriebenengesetz)</a:t>
            </a:r>
          </a:p>
          <a:p>
            <a:pPr>
              <a:buFont typeface="Arial" charset="0"/>
              <a:buNone/>
            </a:pPr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(8)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Bund der Heimatvertriebenen und Entrechteten, 1950</a:t>
            </a:r>
          </a:p>
          <a:p>
            <a:pPr lvl="1"/>
            <a:r>
              <a:rPr lang="cs-CZ" sz="2400"/>
              <a:t>politická strana, od roku 1952 Gesamtdeutscher Block</a:t>
            </a:r>
            <a:r>
              <a:rPr lang="en-US" sz="2400"/>
              <a:t>/</a:t>
            </a:r>
            <a:r>
              <a:rPr lang="cs-CZ" sz="2400"/>
              <a:t>BHE</a:t>
            </a:r>
          </a:p>
          <a:p>
            <a:pPr lvl="1"/>
            <a:r>
              <a:rPr lang="cs-CZ" sz="2400"/>
              <a:t>1950 zemské volby v Šlesvicku-Holštýnsku= 23,4 %</a:t>
            </a:r>
          </a:p>
          <a:p>
            <a:pPr lvl="1"/>
            <a:r>
              <a:rPr lang="cs-CZ" sz="2400"/>
              <a:t>1953 volby do Spolkového sněmu = 5,9 %</a:t>
            </a:r>
          </a:p>
          <a:p>
            <a:pPr lvl="2"/>
            <a:r>
              <a:rPr lang="cs-CZ"/>
              <a:t>1,6 miliónů hlasů</a:t>
            </a:r>
          </a:p>
          <a:p>
            <a:pPr lvl="1"/>
            <a:r>
              <a:rPr lang="cs-CZ" sz="2400"/>
              <a:t>1957 volby do Spolkového sněmu = 4,6 %</a:t>
            </a:r>
          </a:p>
          <a:p>
            <a:pPr lvl="1"/>
            <a:r>
              <a:rPr lang="cs-CZ" sz="2400"/>
              <a:t>1961 volby do Spolk. sněmu (GE) = 2,8 %</a:t>
            </a:r>
          </a:p>
          <a:p>
            <a:pPr lvl="1"/>
            <a:r>
              <a:rPr lang="cs-CZ" sz="2400"/>
              <a:t>řada členů dříve NSDAP </a:t>
            </a:r>
          </a:p>
          <a:p>
            <a:pPr lvl="2"/>
            <a:endParaRPr lang="cs-CZ"/>
          </a:p>
          <a:p>
            <a:pPr lvl="2">
              <a:buFont typeface="Arial" charset="0"/>
              <a:buNone/>
            </a:pPr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5634B-4974-D978-B6A6-F1716EA5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Sudetendeutscher</a:t>
            </a:r>
            <a:r>
              <a:rPr lang="cs-CZ" dirty="0"/>
              <a:t> Tag 1963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F46EAF-927A-4BA1-D143-AC0958C6D4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55" y="1600200"/>
            <a:ext cx="51064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06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Integrace vyhnanců </a:t>
            </a:r>
            <a:r>
              <a:rPr lang="en-US"/>
              <a:t>/ </a:t>
            </a:r>
            <a:br>
              <a:rPr lang="cs-CZ"/>
            </a:br>
            <a:r>
              <a:rPr lang="en-US"/>
              <a:t>v</a:t>
            </a:r>
            <a:r>
              <a:rPr lang="cs-CZ"/>
              <a:t>ysídlenců v SRN (9)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Sudetendeutsche Landsmannschaft</a:t>
            </a:r>
          </a:p>
          <a:p>
            <a:pPr lvl="1"/>
            <a:r>
              <a:rPr lang="cs-CZ" sz="2400"/>
              <a:t>speciální vztah k Bavorsku: od roku 1962 sudetští Němci uznáno jako „čtvrtý bavorský kmen“ (Starobavoři, Frankové, Švábové)</a:t>
            </a:r>
          </a:p>
          <a:p>
            <a:pPr lvl="1"/>
            <a:r>
              <a:rPr lang="cs-CZ" sz="2400"/>
              <a:t>blízko k bavorské CSU (resp. CDU)</a:t>
            </a:r>
          </a:p>
          <a:p>
            <a:r>
              <a:rPr lang="cs-CZ"/>
              <a:t>Benešovy dekrety a vstup ČR do EU</a:t>
            </a:r>
          </a:p>
          <a:p>
            <a:pPr lvl="1"/>
            <a:r>
              <a:rPr lang="cs-CZ" sz="2400"/>
              <a:t>CSU i CDU podporovaly snahu sudetských Němců o zrušení Benešových dekretů</a:t>
            </a:r>
          </a:p>
          <a:p>
            <a:pPr lvl="1"/>
            <a:r>
              <a:rPr lang="cs-CZ" sz="2400"/>
              <a:t>rozhodnutí EU-parlamentu z 15. dubna 1999</a:t>
            </a:r>
          </a:p>
          <a:p>
            <a:pPr lvl="1"/>
            <a:r>
              <a:rPr lang="cs-CZ" sz="2400"/>
              <a:t>zpráva J. Froweina EU-parlamentu 2002 – Benešovy dekrety nejsou v rozporu s legislativou EU-15</a:t>
            </a:r>
          </a:p>
          <a:p>
            <a:pPr lvl="1">
              <a:buFont typeface="Arial" charset="0"/>
              <a:buNone/>
            </a:pPr>
            <a:endParaRPr lang="cs-CZ"/>
          </a:p>
          <a:p>
            <a:pPr lvl="1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Vyhnanci a vysídlenci </a:t>
            </a:r>
            <a:br>
              <a:rPr lang="cs-CZ"/>
            </a:br>
            <a:r>
              <a:rPr lang="cs-CZ"/>
              <a:t>v sovětské okupační zóně (1)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SBZ (Sowjetische Besatzungszone)</a:t>
            </a:r>
          </a:p>
          <a:p>
            <a:pPr lvl="1"/>
            <a:r>
              <a:rPr lang="cs-CZ"/>
              <a:t>„první adresa“ v prvních poválečných letech</a:t>
            </a:r>
          </a:p>
          <a:p>
            <a:pPr lvl="1"/>
            <a:r>
              <a:rPr lang="cs-CZ"/>
              <a:t>cca 12 miliónů vyhnanců a vysídlenců v roce 1950 v SRN, NDR a Rakousku</a:t>
            </a:r>
          </a:p>
          <a:p>
            <a:pPr lvl="2"/>
            <a:r>
              <a:rPr lang="cs-CZ"/>
              <a:t>cca 8,1 miliónu v SRN = cca 16 % obyvatelstva</a:t>
            </a:r>
          </a:p>
          <a:p>
            <a:pPr lvl="2"/>
            <a:r>
              <a:rPr lang="cs-CZ"/>
              <a:t>cca 3,3 miliónu v NDR = cca 21,3 %</a:t>
            </a:r>
          </a:p>
          <a:p>
            <a:pPr lvl="3"/>
            <a:r>
              <a:rPr lang="cs-CZ"/>
              <a:t>Mecklenburg-Vorpommern = 922 088 (43,3 %)</a:t>
            </a:r>
          </a:p>
          <a:p>
            <a:pPr lvl="3"/>
            <a:r>
              <a:rPr lang="cs-CZ"/>
              <a:t>Brandenburg = 655 466 (24,8 %)</a:t>
            </a:r>
          </a:p>
          <a:p>
            <a:pPr lvl="3"/>
            <a:r>
              <a:rPr lang="cs-CZ"/>
              <a:t>Sachsen-Anhalt = 1 051 024 (24,4 %)</a:t>
            </a:r>
          </a:p>
          <a:p>
            <a:pPr lvl="3"/>
            <a:r>
              <a:rPr lang="cs-CZ"/>
              <a:t>Thüringen = 685 913 (23 %)</a:t>
            </a:r>
          </a:p>
          <a:p>
            <a:pPr lvl="3"/>
            <a:r>
              <a:rPr lang="cs-CZ"/>
              <a:t>Sachsen = 997 798 (17,2 %)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Vyhnanci a vysídlenci </a:t>
            </a:r>
            <a:br>
              <a:rPr lang="cs-CZ"/>
            </a:br>
            <a:r>
              <a:rPr lang="cs-CZ"/>
              <a:t>v sovětské okupační zóně (2)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sovětský integrační koncept:</a:t>
            </a:r>
          </a:p>
          <a:p>
            <a:pPr lvl="1"/>
            <a:r>
              <a:rPr lang="cs-CZ"/>
              <a:t>bydlení a práce</a:t>
            </a:r>
          </a:p>
          <a:p>
            <a:pPr lvl="1"/>
            <a:r>
              <a:rPr lang="cs-CZ"/>
              <a:t>max. 3 týdny v táborech, pak přesídlení</a:t>
            </a:r>
          </a:p>
          <a:p>
            <a:endParaRPr lang="cs-CZ"/>
          </a:p>
          <a:p>
            <a:r>
              <a:rPr lang="cs-CZ"/>
              <a:t>data z roku 1950 (možné zkreslení):</a:t>
            </a:r>
          </a:p>
          <a:p>
            <a:pPr lvl="1"/>
            <a:r>
              <a:rPr lang="cs-CZ"/>
              <a:t>93 % „přesídlenců“ v bytech </a:t>
            </a:r>
          </a:p>
          <a:p>
            <a:pPr lvl="1"/>
            <a:r>
              <a:rPr lang="cs-CZ"/>
              <a:t>6,4 % v ubytovnách</a:t>
            </a:r>
          </a:p>
          <a:p>
            <a:pPr lvl="1"/>
            <a:r>
              <a:rPr lang="cs-CZ"/>
              <a:t>0,6 % v nouzových bytech</a:t>
            </a:r>
          </a:p>
          <a:p>
            <a:pPr lvl="1"/>
            <a:r>
              <a:rPr lang="cs-CZ"/>
              <a:t>velký úspěch  x  přejmenování táborů v sídliště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Vyhnanci a vysídlenci </a:t>
            </a:r>
            <a:br>
              <a:rPr lang="cs-CZ"/>
            </a:br>
            <a:r>
              <a:rPr lang="cs-CZ"/>
              <a:t>v sovětské okupační zóně (3)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Protokol prvního zasedání Ústřední správy pro německé přesídlence z 25. 9. 1945: </a:t>
            </a:r>
          </a:p>
          <a:p>
            <a:pPr lvl="1"/>
            <a:endParaRPr lang="cs-CZ" i="1"/>
          </a:p>
          <a:p>
            <a:pPr lvl="1">
              <a:buFont typeface="Arial" charset="0"/>
              <a:buNone/>
            </a:pPr>
            <a:r>
              <a:rPr lang="cs-CZ" i="1"/>
              <a:t>    „Označením „Umsiedler“ se chceme vyhnout výrazu, že pečujeme o uprchlíky a navrátilce domů, nýbrž že chceme lidi, kteří přicházejí z východu a později z Maďarska a Jugoslávie atd., k nám přesídlit.“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Vyhnanci a vysídlenci </a:t>
            </a:r>
            <a:br>
              <a:rPr lang="cs-CZ"/>
            </a:br>
            <a:r>
              <a:rPr lang="cs-CZ"/>
              <a:t>v sovětské okupační zóně (4)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politicko-ideologická práce:</a:t>
            </a:r>
          </a:p>
          <a:p>
            <a:pPr lvl="1">
              <a:defRPr/>
            </a:pPr>
            <a:r>
              <a:rPr lang="cs-CZ" dirty="0"/>
              <a:t>tři kategorie vyhnanců:</a:t>
            </a:r>
          </a:p>
          <a:p>
            <a:pPr marL="1371600" lvl="2" indent="-457200">
              <a:buFont typeface="Arial" charset="0"/>
              <a:buAutoNum type="arabicParenR"/>
              <a:defRPr/>
            </a:pPr>
            <a:r>
              <a:rPr lang="cs-CZ" dirty="0"/>
              <a:t>spolehliví = komunisté, antifašisté </a:t>
            </a:r>
          </a:p>
          <a:p>
            <a:pPr marL="1371600" lvl="2" indent="-457200">
              <a:buFont typeface="Arial" charset="0"/>
              <a:buAutoNum type="arabicParenR"/>
              <a:defRPr/>
            </a:pPr>
            <a:r>
              <a:rPr lang="cs-CZ" dirty="0"/>
              <a:t>indiferentní = třeba na nich ideologicky pracovat</a:t>
            </a:r>
          </a:p>
          <a:p>
            <a:pPr marL="1371600" lvl="2" indent="-457200">
              <a:buFont typeface="Arial" charset="0"/>
              <a:buAutoNum type="arabicParenR"/>
              <a:defRPr/>
            </a:pPr>
            <a:r>
              <a:rPr lang="cs-CZ" dirty="0"/>
              <a:t>reakcionáři</a:t>
            </a:r>
          </a:p>
          <a:p>
            <a:pPr>
              <a:defRPr/>
            </a:pPr>
            <a:r>
              <a:rPr lang="cs-CZ" dirty="0"/>
              <a:t>plošné zákazy:</a:t>
            </a:r>
          </a:p>
          <a:p>
            <a:pPr lvl="1">
              <a:defRPr/>
            </a:pPr>
            <a:r>
              <a:rPr lang="cs-CZ" dirty="0"/>
              <a:t>žádné </a:t>
            </a:r>
            <a:r>
              <a:rPr lang="cs-CZ" dirty="0" err="1"/>
              <a:t>landsmanšafty</a:t>
            </a:r>
            <a:r>
              <a:rPr lang="cs-CZ" dirty="0"/>
              <a:t>, spolky, sjezdy</a:t>
            </a:r>
          </a:p>
          <a:p>
            <a:pPr lvl="1">
              <a:defRPr/>
            </a:pPr>
            <a:r>
              <a:rPr lang="cs-CZ" dirty="0"/>
              <a:t>žádné písničky z vyhnaneckých území v rádiu</a:t>
            </a:r>
          </a:p>
          <a:p>
            <a:pPr lvl="1">
              <a:defRPr/>
            </a:pPr>
            <a:r>
              <a:rPr lang="cs-CZ" dirty="0"/>
              <a:t>od roku 1947 měsíčník „Die </a:t>
            </a:r>
            <a:r>
              <a:rPr lang="cs-CZ" dirty="0" err="1"/>
              <a:t>neue</a:t>
            </a:r>
            <a:r>
              <a:rPr lang="cs-CZ" dirty="0"/>
              <a:t> </a:t>
            </a:r>
            <a:r>
              <a:rPr lang="cs-CZ" dirty="0" err="1"/>
              <a:t>Heimat</a:t>
            </a:r>
            <a:r>
              <a:rPr lang="cs-CZ" dirty="0"/>
              <a:t>“</a:t>
            </a:r>
          </a:p>
          <a:p>
            <a:pPr marL="1371600" lvl="2" indent="-457200">
              <a:buFont typeface="Arial" charset="0"/>
              <a:buNone/>
              <a:defRPr/>
            </a:pPr>
            <a:endParaRPr lang="cs-CZ" dirty="0"/>
          </a:p>
          <a:p>
            <a:pPr lvl="2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Vyhnanci a vysídlenci v NDR (1)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„Zákon k dalšímu zlepšení postavení bývalých přesídlenců“ (1950) </a:t>
            </a:r>
          </a:p>
          <a:p>
            <a:pPr lvl="1"/>
            <a:r>
              <a:rPr lang="cs-CZ" sz="2000"/>
              <a:t>bezúročné půjčky, dočasné snížení daní, 1953 konec</a:t>
            </a:r>
          </a:p>
          <a:p>
            <a:r>
              <a:rPr lang="cs-CZ" sz="2400"/>
              <a:t>sejde z očí, sejde z mysli?</a:t>
            </a:r>
          </a:p>
          <a:p>
            <a:pPr lvl="1"/>
            <a:r>
              <a:rPr lang="cs-CZ" sz="2000"/>
              <a:t>zrušení úřadů pro „přesídlence“</a:t>
            </a:r>
          </a:p>
          <a:p>
            <a:pPr lvl="1"/>
            <a:r>
              <a:rPr lang="cs-CZ" sz="2000"/>
              <a:t>zastavení zvláštních programů pro jejich integraci</a:t>
            </a:r>
          </a:p>
          <a:p>
            <a:pPr lvl="1"/>
            <a:r>
              <a:rPr lang="cs-CZ" sz="2000"/>
              <a:t>žádné zájmové svazy a spolky</a:t>
            </a:r>
          </a:p>
          <a:p>
            <a:pPr lvl="1"/>
            <a:r>
              <a:rPr lang="cs-CZ" sz="2000"/>
              <a:t>policejní sledování těch vyhnanců, kteří by chtěli zastupovat zájmy své skupiny</a:t>
            </a:r>
          </a:p>
          <a:p>
            <a:pPr lvl="1"/>
            <a:r>
              <a:rPr lang="cs-CZ" sz="2000"/>
              <a:t>konec roku 1950: rozpuštění posledních tajných setkání vyhnanců</a:t>
            </a:r>
          </a:p>
          <a:p>
            <a:pPr lvl="1"/>
            <a:r>
              <a:rPr lang="cs-CZ" sz="2000"/>
              <a:t>v kultuře žádné poukazy na „východní území“ </a:t>
            </a:r>
          </a:p>
          <a:p>
            <a:pPr lvl="1"/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Vyhnanci a vysídlenci v NDR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mezinárodní smlouvy z června 1950:</a:t>
            </a:r>
          </a:p>
          <a:p>
            <a:pPr lvl="1"/>
            <a:r>
              <a:rPr lang="cs-CZ"/>
              <a:t>Varšavská deklarace, Pražská deklarace, Budapešťská deklarace</a:t>
            </a:r>
          </a:p>
          <a:p>
            <a:pPr lvl="1"/>
            <a:r>
              <a:rPr lang="cs-CZ"/>
              <a:t>Zhořelecká dohoda (uznání hranice Odra-Nisa)</a:t>
            </a:r>
          </a:p>
          <a:p>
            <a:r>
              <a:rPr lang="cs-CZ"/>
              <a:t>Pražská deklarace:</a:t>
            </a:r>
          </a:p>
          <a:p>
            <a:pPr>
              <a:buFont typeface="Arial" charset="0"/>
              <a:buNone/>
            </a:pPr>
            <a:r>
              <a:rPr lang="cs-CZ"/>
              <a:t>	</a:t>
            </a:r>
            <a:r>
              <a:rPr lang="cs-CZ" sz="2400"/>
              <a:t>„Oba naše státy nemají žádné územní a hraniční nároky a jejich vlády výslovně zdůrazňují, že provedené přesídlení Němců z Československé republiky je nezměnitelné, oprávněné a konečné.“</a:t>
            </a:r>
          </a:p>
          <a:p>
            <a:pPr>
              <a:buFont typeface="Arial" charset="0"/>
              <a:buNone/>
            </a:pPr>
            <a:endParaRPr lang="cs-CZ"/>
          </a:p>
          <a:p>
            <a:pPr lvl="1">
              <a:buFont typeface="Arial" charset="0"/>
              <a:buNone/>
            </a:pPr>
            <a:endParaRPr lang="cs-CZ"/>
          </a:p>
          <a:p>
            <a:pPr lvl="1">
              <a:buFont typeface="Arial" charset="0"/>
              <a:buNone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EA810-E45A-E029-4AF9-55DD93E3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D93F63-9151-B490-8776-03680CAA5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LeMO Kapitel: Flucht und Vertreibung">
            <a:extLst>
              <a:ext uri="{FF2B5EF4-FFF2-40B4-BE49-F238E27FC236}">
                <a16:creationId xmlns:a16="http://schemas.microsoft.com/office/drawing/2014/main" id="{8DD781A6-D886-8539-99D9-3CF28F75F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40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204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299CD-5EA7-C192-2C28-ECFAFE88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Kolektivní paměť – muzea/expozice v Mnichově a Ústí nad Labem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984CC7-9535-09B1-9353-97B4B28DD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772816"/>
            <a:ext cx="8784976" cy="4968551"/>
          </a:xfrm>
        </p:spPr>
        <p:txBody>
          <a:bodyPr>
            <a:normAutofit fontScale="77500" lnSpcReduction="20000"/>
          </a:bodyPr>
          <a:lstStyle/>
          <a:p>
            <a:r>
              <a:rPr lang="cs-CZ" sz="3100" dirty="0"/>
              <a:t>Mnichov – </a:t>
            </a:r>
            <a:r>
              <a:rPr lang="cs-CZ" sz="3100" dirty="0" err="1"/>
              <a:t>Sudetendeutsches</a:t>
            </a:r>
            <a:r>
              <a:rPr lang="cs-CZ" sz="3100" dirty="0"/>
              <a:t> Museum, otevřeno 12. října 2020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endParaRPr lang="cs-CZ" dirty="0"/>
          </a:p>
          <a:p>
            <a:endParaRPr lang="cs-CZ" dirty="0"/>
          </a:p>
          <a:p>
            <a:r>
              <a:rPr lang="cs-CZ" sz="3100" dirty="0"/>
              <a:t>Ústí nad Labem – expozice „Naši Němci“, otevřena 18. listopadu 2021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6" name="Picture 4" descr="Metall Ritten | Projekt: Sudetendeutsches Museum">
            <a:extLst>
              <a:ext uri="{FF2B5EF4-FFF2-40B4-BE49-F238E27FC236}">
                <a16:creationId xmlns:a16="http://schemas.microsoft.com/office/drawing/2014/main" id="{385DDC87-E32B-269A-A2A5-09E67740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7" y="2276872"/>
            <a:ext cx="4171437" cy="27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D2A17E-F8C0-77FA-1802-50E4B53B7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73" y="2852936"/>
            <a:ext cx="3889337" cy="29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8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6BA6F-D3E0-5032-C792-08C022A1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412"/>
            <a:ext cx="7886700" cy="665907"/>
          </a:xfrm>
        </p:spPr>
        <p:txBody>
          <a:bodyPr>
            <a:normAutofit fontScale="90000"/>
          </a:bodyPr>
          <a:lstStyle/>
          <a:p>
            <a:r>
              <a:rPr lang="cs-CZ" dirty="0"/>
              <a:t>„Naši Němci“ v Ústí nad Labem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C5C88-71BE-C002-F0CC-D91370727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D8EDC5-A60D-D4DF-504C-D90324B7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1211144"/>
            <a:ext cx="3223227" cy="24174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D109AF0-A55A-FE82-879A-71C741F7D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3413"/>
            <a:ext cx="3346705" cy="25100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B3770A-0264-5B1E-7397-7226A8A67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915" y="2168567"/>
            <a:ext cx="3216747" cy="24125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AA5F4A-9492-E1D9-AC7C-CEF987FB9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898" y="1090431"/>
            <a:ext cx="3223226" cy="24174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AFC50A-41D9-9C55-61EE-6783532F1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822" y="4019480"/>
            <a:ext cx="3384178" cy="2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39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Centrum proti vyhánění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Proč byl projekt Centra proti vyhánění v Berlíně od počátku vnímán kontroverzně? Na základě jakých argumentů?</a:t>
            </a:r>
            <a:endParaRPr lang="cs-CZ" sz="1600" dirty="0"/>
          </a:p>
          <a:p>
            <a:r>
              <a:rPr lang="cs-CZ" sz="2000" dirty="0" err="1">
                <a:hlinkClick r:id="rId2"/>
              </a:rPr>
              <a:t>https</a:t>
            </a:r>
            <a:r>
              <a:rPr lang="cs-CZ" sz="2000" dirty="0">
                <a:hlinkClick r:id="rId2"/>
              </a:rPr>
              <a:t>://www.z-g-v.de/</a:t>
            </a:r>
            <a:r>
              <a:rPr lang="cs-CZ" sz="2000" dirty="0" err="1">
                <a:hlinkClick r:id="rId2"/>
              </a:rPr>
              <a:t>zgv</a:t>
            </a:r>
            <a:r>
              <a:rPr lang="cs-CZ" sz="2000" dirty="0">
                <a:hlinkClick r:id="rId2"/>
              </a:rPr>
              <a:t>/</a:t>
            </a:r>
            <a:r>
              <a:rPr lang="cs-CZ" sz="2000" dirty="0" err="1">
                <a:hlinkClick r:id="rId2"/>
              </a:rPr>
              <a:t>unsere</a:t>
            </a:r>
            <a:r>
              <a:rPr lang="cs-CZ" sz="2000" dirty="0">
                <a:hlinkClick r:id="rId2"/>
              </a:rPr>
              <a:t>-</a:t>
            </a:r>
            <a:r>
              <a:rPr lang="cs-CZ" sz="2000" dirty="0" err="1">
                <a:hlinkClick r:id="rId2"/>
              </a:rPr>
              <a:t>stiftung</a:t>
            </a:r>
            <a:r>
              <a:rPr lang="cs-CZ" sz="2000" dirty="0">
                <a:hlinkClick r:id="rId2"/>
              </a:rPr>
              <a:t>/chronik/</a:t>
            </a:r>
            <a:endParaRPr lang="cs-CZ" sz="2000" dirty="0"/>
          </a:p>
          <a:p>
            <a:r>
              <a:rPr lang="cs-CZ" sz="2800" dirty="0"/>
              <a:t> Z jakých zemí byli Němci vyháněni?</a:t>
            </a:r>
          </a:p>
          <a:p>
            <a:pPr>
              <a:buFont typeface="Arial" charset="0"/>
              <a:buNone/>
            </a:pPr>
            <a:r>
              <a:rPr lang="cs-CZ" sz="2800" dirty="0"/>
              <a:t>	</a:t>
            </a:r>
          </a:p>
          <a:p>
            <a:r>
              <a:rPr lang="cs-CZ" sz="2800" dirty="0"/>
              <a:t>Jaké další nucené přesuny obyvatel na základě jejich etnické příslušnosti ve 20. a 21. století znáte?</a:t>
            </a:r>
          </a:p>
          <a:p>
            <a:r>
              <a:rPr lang="cs-CZ" sz="2000" dirty="0" err="1">
                <a:hlinkClick r:id="rId3"/>
              </a:rPr>
              <a:t>https</a:t>
            </a:r>
            <a:r>
              <a:rPr lang="cs-CZ" sz="2000" dirty="0">
                <a:hlinkClick r:id="rId3"/>
              </a:rPr>
              <a:t>://www.z-g-v.de/</a:t>
            </a:r>
            <a:r>
              <a:rPr lang="cs-CZ" sz="2000" dirty="0" err="1">
                <a:hlinkClick r:id="rId3"/>
              </a:rPr>
              <a:t>zgv</a:t>
            </a:r>
            <a:r>
              <a:rPr lang="cs-CZ" sz="2000" dirty="0">
                <a:hlinkClick r:id="rId3"/>
              </a:rPr>
              <a:t>/</a:t>
            </a:r>
            <a:r>
              <a:rPr lang="cs-CZ" sz="2000" dirty="0" err="1">
                <a:hlinkClick r:id="rId3"/>
              </a:rPr>
              <a:t>fakten</a:t>
            </a:r>
            <a:r>
              <a:rPr lang="cs-CZ" sz="2000" dirty="0">
                <a:hlinkClick r:id="rId3"/>
              </a:rPr>
              <a:t>-</a:t>
            </a:r>
            <a:r>
              <a:rPr lang="cs-CZ" sz="2000" dirty="0" err="1">
                <a:hlinkClick r:id="rId3"/>
              </a:rPr>
              <a:t>und</a:t>
            </a:r>
            <a:r>
              <a:rPr lang="cs-CZ" sz="2000" dirty="0">
                <a:hlinkClick r:id="rId3"/>
              </a:rPr>
              <a:t>-</a:t>
            </a:r>
            <a:r>
              <a:rPr lang="cs-CZ" sz="2000" dirty="0" err="1">
                <a:hlinkClick r:id="rId3"/>
              </a:rPr>
              <a:t>hintergruende</a:t>
            </a:r>
            <a:r>
              <a:rPr lang="cs-CZ" sz="2000" dirty="0">
                <a:hlinkClick r:id="rId3"/>
              </a:rPr>
              <a:t>/</a:t>
            </a:r>
            <a:r>
              <a:rPr lang="cs-CZ" sz="2000" dirty="0" err="1">
                <a:hlinkClick r:id="rId3"/>
              </a:rPr>
              <a:t>vertreibungen</a:t>
            </a:r>
            <a:r>
              <a:rPr lang="cs-CZ" sz="2000" dirty="0">
                <a:hlinkClick r:id="rId3"/>
              </a:rPr>
              <a:t>-</a:t>
            </a:r>
            <a:r>
              <a:rPr lang="cs-CZ" sz="2000" dirty="0" err="1">
                <a:hlinkClick r:id="rId3"/>
              </a:rPr>
              <a:t>anderer</a:t>
            </a:r>
            <a:r>
              <a:rPr lang="cs-CZ" sz="2000" dirty="0">
                <a:hlinkClick r:id="rId3"/>
              </a:rPr>
              <a:t>-</a:t>
            </a:r>
            <a:r>
              <a:rPr lang="cs-CZ" sz="2000" dirty="0" err="1">
                <a:hlinkClick r:id="rId3"/>
              </a:rPr>
              <a:t>europaeischer</a:t>
            </a:r>
            <a:r>
              <a:rPr lang="cs-CZ" sz="2000" dirty="0">
                <a:hlinkClick r:id="rId3"/>
              </a:rPr>
              <a:t>-</a:t>
            </a:r>
            <a:r>
              <a:rPr lang="cs-CZ" sz="2000" dirty="0" err="1">
                <a:hlinkClick r:id="rId3"/>
              </a:rPr>
              <a:t>voelker</a:t>
            </a:r>
            <a:r>
              <a:rPr lang="cs-CZ" sz="2000" dirty="0">
                <a:hlinkClick r:id="rId3"/>
              </a:rPr>
              <a:t>/</a:t>
            </a:r>
            <a:endParaRPr lang="cs-CZ" sz="20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Erika Steinbachová, Svaz vyhnanců a Centrum proti vyhánění (1)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Erika </a:t>
            </a:r>
            <a:r>
              <a:rPr lang="cs-CZ" dirty="0" err="1"/>
              <a:t>Steinbachová</a:t>
            </a:r>
            <a:r>
              <a:rPr lang="cs-CZ" dirty="0"/>
              <a:t> (*1943 v dnešním Polsku)</a:t>
            </a:r>
          </a:p>
          <a:p>
            <a:pPr lvl="1"/>
            <a:r>
              <a:rPr lang="cs-CZ" sz="2200" dirty="0"/>
              <a:t>poslankyně </a:t>
            </a:r>
            <a:r>
              <a:rPr lang="cs-CZ" sz="2200" dirty="0" err="1"/>
              <a:t>Bundestagu</a:t>
            </a:r>
            <a:r>
              <a:rPr lang="cs-CZ" sz="2200" dirty="0"/>
              <a:t> za CDU (1990-2017) </a:t>
            </a:r>
          </a:p>
          <a:p>
            <a:pPr lvl="1"/>
            <a:r>
              <a:rPr lang="cs-CZ" sz="2200" dirty="0"/>
              <a:t>předsedkyně Svazu vyhnanců (1998-2014)</a:t>
            </a:r>
          </a:p>
          <a:p>
            <a:pPr lvl="2"/>
            <a:r>
              <a:rPr lang="cs-CZ" sz="2200" dirty="0"/>
              <a:t>(</a:t>
            </a:r>
            <a:r>
              <a:rPr lang="cs-CZ" sz="2200" i="1" dirty="0"/>
              <a:t>Bund der </a:t>
            </a:r>
            <a:r>
              <a:rPr lang="cs-CZ" sz="2200" i="1" dirty="0" err="1"/>
              <a:t>Vertriebenen</a:t>
            </a:r>
            <a:r>
              <a:rPr lang="cs-CZ" sz="2200" dirty="0"/>
              <a:t>)</a:t>
            </a:r>
          </a:p>
          <a:p>
            <a:pPr lvl="1"/>
            <a:r>
              <a:rPr lang="cs-CZ" sz="2200" dirty="0"/>
              <a:t>proti uznání hranice </a:t>
            </a:r>
            <a:r>
              <a:rPr lang="cs-CZ" sz="2200" dirty="0" err="1"/>
              <a:t>Odra</a:t>
            </a:r>
            <a:r>
              <a:rPr lang="cs-CZ" sz="2200" dirty="0"/>
              <a:t>-Nisa (1991)</a:t>
            </a:r>
          </a:p>
          <a:p>
            <a:pPr lvl="2">
              <a:buFont typeface="Arial" charset="0"/>
              <a:buNone/>
            </a:pPr>
            <a:r>
              <a:rPr lang="cs-CZ" sz="2200" dirty="0"/>
              <a:t>„Nemohu hlasovat pro smlouvu, která od </a:t>
            </a:r>
          </a:p>
          <a:p>
            <a:pPr lvl="2">
              <a:buFont typeface="Arial" charset="0"/>
              <a:buNone/>
            </a:pPr>
            <a:r>
              <a:rPr lang="cs-CZ" sz="2200" dirty="0"/>
              <a:t>naší země odděluje část našeho domova.“ </a:t>
            </a:r>
          </a:p>
          <a:p>
            <a:pPr lvl="1"/>
            <a:r>
              <a:rPr lang="cs-CZ" sz="2200" dirty="0"/>
              <a:t>Centrum proti vyhánění </a:t>
            </a:r>
          </a:p>
          <a:p>
            <a:pPr lvl="1"/>
            <a:r>
              <a:rPr lang="cs-CZ" sz="2200" dirty="0"/>
              <a:t>nadace „Útěk, vyhnání, smíření“</a:t>
            </a:r>
          </a:p>
          <a:p>
            <a:pPr lvl="1"/>
            <a:r>
              <a:rPr lang="cs-CZ" sz="2200" dirty="0"/>
              <a:t>předsedkyně </a:t>
            </a:r>
            <a:r>
              <a:rPr lang="cs-CZ" sz="2200" dirty="0" err="1"/>
              <a:t>Desiderius</a:t>
            </a:r>
            <a:r>
              <a:rPr lang="cs-CZ" sz="2200" dirty="0"/>
              <a:t>-</a:t>
            </a:r>
            <a:r>
              <a:rPr lang="cs-CZ" sz="2200" dirty="0" err="1"/>
              <a:t>Erasmus</a:t>
            </a:r>
            <a:r>
              <a:rPr lang="cs-CZ" sz="2200" dirty="0"/>
              <a:t>-</a:t>
            </a:r>
            <a:r>
              <a:rPr lang="cs-CZ" sz="2200" dirty="0" err="1"/>
              <a:t>Stiftung</a:t>
            </a:r>
            <a:r>
              <a:rPr lang="cs-CZ" sz="2200" dirty="0"/>
              <a:t> (od 2018, nadace blízká </a:t>
            </a:r>
            <a:r>
              <a:rPr lang="cs-CZ" sz="2200" dirty="0" err="1"/>
              <a:t>AfD</a:t>
            </a:r>
            <a:r>
              <a:rPr lang="cs-CZ" sz="2200" dirty="0"/>
              <a:t>)  </a:t>
            </a:r>
          </a:p>
          <a:p>
            <a:pPr lvl="2">
              <a:buFont typeface="Arial" charset="0"/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22532" name="Obrázek 3" descr="180px-Erika-steinbach-2007-ffm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348880"/>
            <a:ext cx="22860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Erika Steinbachová, Svaz vyhnanců a Centrum proti vyhánění (2)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Článek v rámci přípravy na seminář:</a:t>
            </a:r>
          </a:p>
          <a:p>
            <a:pPr>
              <a:buFont typeface="Arial" charset="0"/>
              <a:buNone/>
            </a:pPr>
            <a:r>
              <a:rPr lang="cs-CZ"/>
              <a:t>    </a:t>
            </a:r>
            <a:r>
              <a:rPr lang="cs-CZ" sz="2000" i="1"/>
              <a:t>„Steinbachová: tolik jste netrpěli, Klaus by měl promluvit k sudetským Němcům“</a:t>
            </a:r>
            <a:r>
              <a:rPr lang="cs-CZ" sz="2000"/>
              <a:t>. In </a:t>
            </a:r>
            <a:r>
              <a:rPr lang="cs-CZ" sz="2000">
                <a:hlinkClick r:id="rId2"/>
              </a:rPr>
              <a:t>http://zahranicni.ihned.cz/c1-41233000-steinbachova-tolik-jste-netrpeli-klaus-by-mel-promluvit-k-sudetskym-nemcum</a:t>
            </a:r>
            <a:r>
              <a:rPr lang="cs-CZ" sz="2000"/>
              <a:t>  (11. 3.2010) </a:t>
            </a:r>
          </a:p>
          <a:p>
            <a:pPr>
              <a:buFont typeface="Arial" charset="0"/>
              <a:buNone/>
            </a:pPr>
            <a:endParaRPr lang="cs-CZ" sz="2400"/>
          </a:p>
          <a:p>
            <a:pPr>
              <a:buFont typeface="Arial" charset="0"/>
              <a:buNone/>
            </a:pPr>
            <a:r>
              <a:rPr lang="cs-CZ" sz="2400"/>
              <a:t>„Vyhnanci v drtivé většině nemají potřebu říci si zpět o svůj majetek.“</a:t>
            </a:r>
          </a:p>
          <a:p>
            <a:pPr>
              <a:buFont typeface="Arial" charset="0"/>
              <a:buNone/>
            </a:pPr>
            <a:endParaRPr lang="cs-CZ" sz="2400"/>
          </a:p>
          <a:p>
            <a:pPr>
              <a:buFont typeface="Arial" charset="0"/>
              <a:buNone/>
            </a:pPr>
            <a:r>
              <a:rPr lang="cs-CZ" sz="2400"/>
              <a:t>"Musíme konstatovat, že se s Československem zacházelo jinak než s Polskem. K Čechům se Hitler nechoval výrazně odlišněji než ke svým spoluobčanům v Německé říši…“</a:t>
            </a:r>
          </a:p>
          <a:p>
            <a:pPr>
              <a:buFont typeface="Arial" charset="0"/>
              <a:buNone/>
            </a:pPr>
            <a:endParaRPr lang="cs-CZ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Centrum proti vyhánění (1)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instituce, která odsuzuje vysídlování a genocidu jako politický nástroj</a:t>
            </a:r>
          </a:p>
          <a:p>
            <a:r>
              <a:rPr lang="cs-CZ" sz="2400"/>
              <a:t>cíle:	</a:t>
            </a:r>
          </a:p>
          <a:p>
            <a:pPr lvl="1"/>
            <a:r>
              <a:rPr lang="cs-CZ" sz="2400"/>
              <a:t>muzeum vysídlení Němců (dokumentační centrum)</a:t>
            </a:r>
          </a:p>
          <a:p>
            <a:pPr lvl="1"/>
            <a:r>
              <a:rPr lang="cs-CZ" sz="2400"/>
              <a:t>rozšiřování povědomí o poválečné integraci Němců</a:t>
            </a:r>
          </a:p>
          <a:p>
            <a:pPr lvl="1"/>
            <a:r>
              <a:rPr lang="cs-CZ" sz="2400"/>
              <a:t>upozornění na další vysídlení a genocidy v Evropě</a:t>
            </a:r>
          </a:p>
          <a:p>
            <a:pPr lvl="1"/>
            <a:r>
              <a:rPr lang="cs-CZ" sz="2400"/>
              <a:t>cena Franze Werfela</a:t>
            </a:r>
          </a:p>
          <a:p>
            <a:r>
              <a:rPr lang="cs-CZ" sz="2400"/>
              <a:t>založeno 6. září 2000 </a:t>
            </a:r>
            <a:r>
              <a:rPr lang="cs-CZ" sz="2400" b="1"/>
              <a:t>Svazem vyhnanců</a:t>
            </a:r>
            <a:r>
              <a:rPr lang="cs-CZ" sz="2400"/>
              <a:t> (Erika Steinbach, Peter Glotz)</a:t>
            </a:r>
          </a:p>
          <a:p>
            <a:pPr lvl="1"/>
            <a:r>
              <a:rPr lang="cs-CZ" sz="2400"/>
              <a:t>zastřešující organizace hájící zájmy spolků po 2.sv.v. odsunutých Němců</a:t>
            </a:r>
          </a:p>
          <a:p>
            <a:pPr>
              <a:buFont typeface="Arial" charset="0"/>
              <a:buNone/>
            </a:pPr>
            <a:endParaRPr lang="cs-CZ" sz="2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Centrum proti vyhánění (2)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/>
              <a:t>Postoj německé vlády</a:t>
            </a:r>
            <a:endParaRPr lang="cs-CZ" sz="2400"/>
          </a:p>
          <a:p>
            <a:pPr lvl="1"/>
            <a:r>
              <a:rPr lang="cs-CZ" sz="2400"/>
              <a:t>2002: německá vláda souhlasí s myšlenkou Zentrum gegen Vertreibungen, ale účastnit by se měly další evropské země</a:t>
            </a:r>
          </a:p>
          <a:p>
            <a:pPr lvl="1"/>
            <a:r>
              <a:rPr lang="cs-CZ" sz="2400"/>
              <a:t>v roce 2008 založena státní instituce s agendou podobnou ZgV - </a:t>
            </a:r>
            <a:r>
              <a:rPr lang="cs-CZ" sz="2400" b="1"/>
              <a:t>Sichtbares Zeichen </a:t>
            </a:r>
            <a:r>
              <a:rPr lang="cs-CZ" sz="2400"/>
              <a:t>(Viditelné znamení)</a:t>
            </a:r>
          </a:p>
          <a:p>
            <a:pPr lvl="1"/>
            <a:r>
              <a:rPr lang="cs-CZ" sz="2400"/>
              <a:t>nadace </a:t>
            </a:r>
            <a:r>
              <a:rPr lang="cs-CZ" sz="2400" b="1"/>
              <a:t>Flucht, Vetreibung, Versöhnung </a:t>
            </a:r>
            <a:r>
              <a:rPr lang="cs-CZ" sz="2400"/>
              <a:t>(Útěk, vyhnání, usmíření ), pod </a:t>
            </a:r>
            <a:r>
              <a:rPr lang="cs-CZ" sz="2400" b="1"/>
              <a:t>Deutsches Historisches Museum</a:t>
            </a:r>
          </a:p>
          <a:p>
            <a:r>
              <a:rPr lang="cs-CZ" sz="2400" b="1"/>
              <a:t>Kontroverze</a:t>
            </a:r>
            <a:endParaRPr lang="cs-CZ" sz="2400"/>
          </a:p>
          <a:p>
            <a:pPr lvl="1"/>
            <a:r>
              <a:rPr lang="cs-CZ" sz="2400"/>
              <a:t>kritika ZgV hlavně z Polska a České republiky, ale též kritika spolkové nadace </a:t>
            </a:r>
          </a:p>
          <a:p>
            <a:pPr lvl="1"/>
            <a:r>
              <a:rPr lang="cs-CZ" sz="2400"/>
              <a:t>alternativní návrh: Evropské centrum proti vyhánění</a:t>
            </a:r>
          </a:p>
          <a:p>
            <a:pPr lvl="1"/>
            <a:endParaRPr lang="cs-CZ"/>
          </a:p>
          <a:p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Centrum proti vyhánění (3)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Podpora:</a:t>
            </a:r>
          </a:p>
          <a:p>
            <a:pPr lvl="1"/>
            <a:r>
              <a:rPr lang="cs-CZ" sz="2000" dirty="0"/>
              <a:t>připomenutí minulých tragédií a kritická diskuse nad nimi</a:t>
            </a:r>
          </a:p>
          <a:p>
            <a:pPr lvl="1"/>
            <a:r>
              <a:rPr lang="cs-CZ" sz="2000" dirty="0"/>
              <a:t>dokumentační centrum – středisko vědeckého výzkumu</a:t>
            </a:r>
          </a:p>
          <a:p>
            <a:pPr lvl="1"/>
            <a:r>
              <a:rPr lang="cs-CZ" sz="2000" dirty="0"/>
              <a:t>snaha předejít dalším vysídlením</a:t>
            </a:r>
          </a:p>
          <a:p>
            <a:pPr lvl="1"/>
            <a:r>
              <a:rPr lang="cs-CZ" sz="2000" dirty="0"/>
              <a:t>osobnosti, které zaručují celoevropský přesah</a:t>
            </a:r>
          </a:p>
          <a:p>
            <a:pPr lvl="1"/>
            <a:r>
              <a:rPr lang="cs-CZ" sz="2000" dirty="0"/>
              <a:t>putovní výstavy: jako první </a:t>
            </a:r>
            <a:r>
              <a:rPr lang="cs-CZ" sz="2000" i="1" dirty="0" err="1"/>
              <a:t>Erzwungene</a:t>
            </a:r>
            <a:r>
              <a:rPr lang="cs-CZ" sz="2000" i="1" dirty="0"/>
              <a:t> </a:t>
            </a:r>
            <a:r>
              <a:rPr lang="cs-CZ" sz="2000" i="1" dirty="0" err="1"/>
              <a:t>Wege</a:t>
            </a:r>
            <a:r>
              <a:rPr lang="cs-CZ" sz="2000" dirty="0"/>
              <a:t> (2006)</a:t>
            </a:r>
          </a:p>
          <a:p>
            <a:r>
              <a:rPr lang="cs-CZ" sz="2400" dirty="0"/>
              <a:t>Kritika:</a:t>
            </a:r>
          </a:p>
          <a:p>
            <a:pPr lvl="1"/>
            <a:r>
              <a:rPr lang="cs-CZ" sz="2000" dirty="0"/>
              <a:t>hrozba </a:t>
            </a:r>
            <a:r>
              <a:rPr lang="cs-CZ" sz="2000" dirty="0" err="1"/>
              <a:t>dekontextualizace</a:t>
            </a:r>
            <a:r>
              <a:rPr lang="cs-CZ" sz="2000" dirty="0"/>
              <a:t> minulosti, relativizace příčin a následků</a:t>
            </a:r>
          </a:p>
          <a:p>
            <a:pPr lvl="1"/>
            <a:r>
              <a:rPr lang="cs-CZ" sz="2000" dirty="0"/>
              <a:t>nevhodnost umístění památníku v Berlíně (přílišné zaměření na Němce)</a:t>
            </a:r>
          </a:p>
          <a:p>
            <a:pPr lvl="1"/>
            <a:r>
              <a:rPr lang="cs-CZ" sz="2000" dirty="0"/>
              <a:t>kontroverzní osobnosti</a:t>
            </a:r>
          </a:p>
          <a:p>
            <a:pPr lvl="1"/>
            <a:r>
              <a:rPr lang="cs-CZ" sz="2000" dirty="0"/>
              <a:t>německé Centrum zastupuje i další národy – bez jejich pověření</a:t>
            </a:r>
          </a:p>
          <a:p>
            <a:pPr lvl="1"/>
            <a:r>
              <a:rPr lang="cs-CZ" sz="2000" dirty="0"/>
              <a:t>pojem „etnická čistka“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Erika Steinbachová, Svaz vyhnanců a Centrum proti vyhánění (4)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Kontroverze 2010:</a:t>
            </a:r>
          </a:p>
          <a:p>
            <a:pPr>
              <a:buFont typeface="Arial" charset="0"/>
              <a:buNone/>
            </a:pPr>
            <a:r>
              <a:rPr lang="cs-CZ" dirty="0"/>
              <a:t>    </a:t>
            </a:r>
            <a:r>
              <a:rPr lang="cs-CZ" sz="2000" i="1" dirty="0"/>
              <a:t>„Steinbachová: tolik jste netrpěli, Klaus by měl promluvit k sudetským Němcům“</a:t>
            </a:r>
            <a:r>
              <a:rPr lang="cs-CZ" sz="2000" dirty="0"/>
              <a:t>. In </a:t>
            </a:r>
            <a:r>
              <a:rPr lang="cs-CZ" sz="2000" dirty="0">
                <a:hlinkClick r:id="rId2"/>
              </a:rPr>
              <a:t>http://zahranicni.ihned.cz/c1-41233000-steinbachova-tolik-jste-netrpeli-klaus-by-mel-promluvit-k-sudetskym-nemcum</a:t>
            </a:r>
            <a:r>
              <a:rPr lang="cs-CZ" sz="2000" dirty="0"/>
              <a:t>  (11. 3.2010) </a:t>
            </a:r>
          </a:p>
          <a:p>
            <a:pPr>
              <a:buFont typeface="Arial" charset="0"/>
              <a:buNone/>
            </a:pPr>
            <a:endParaRPr lang="cs-CZ" sz="2400" dirty="0"/>
          </a:p>
          <a:p>
            <a:pPr>
              <a:buFont typeface="Arial" charset="0"/>
              <a:buNone/>
            </a:pPr>
            <a:r>
              <a:rPr lang="cs-CZ" sz="2400" dirty="0"/>
              <a:t>„Vyhnanci v drtivé většině nemají potřebu říci si zpět o svůj majetek.“</a:t>
            </a:r>
          </a:p>
          <a:p>
            <a:pPr>
              <a:buFont typeface="Arial" charset="0"/>
              <a:buNone/>
            </a:pPr>
            <a:endParaRPr lang="cs-CZ" sz="2400" dirty="0"/>
          </a:p>
          <a:p>
            <a:pPr>
              <a:buFont typeface="Arial" charset="0"/>
              <a:buNone/>
            </a:pPr>
            <a:r>
              <a:rPr lang="cs-CZ" sz="2400" dirty="0"/>
              <a:t>"Musíme konstatovat, že se s Československem zacházelo jinak než s Polskem. K Čechům se Hitler nechoval výrazně odlišněji než ke svým spoluobčanům v Německé říši…“</a:t>
            </a:r>
          </a:p>
          <a:p>
            <a:pPr>
              <a:buFont typeface="Arial" charset="0"/>
              <a:buNone/>
            </a:pPr>
            <a:endParaRPr lang="cs-CZ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E21FE-98DF-4B07-B3DD-C920F9E2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Stiftung</a:t>
            </a:r>
            <a:r>
              <a:rPr lang="cs-CZ" dirty="0"/>
              <a:t> </a:t>
            </a:r>
            <a:r>
              <a:rPr lang="cs-CZ" dirty="0" err="1"/>
              <a:t>Flucht</a:t>
            </a:r>
            <a:r>
              <a:rPr lang="cs-CZ" dirty="0"/>
              <a:t>, </a:t>
            </a:r>
            <a:r>
              <a:rPr lang="cs-CZ" dirty="0" err="1"/>
              <a:t>Vertreibung,Versöhnung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1A472-C6C0-4055-B08B-F2DA92A10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Nadace Útěk, vyhnání, smíření</a:t>
            </a:r>
          </a:p>
          <a:p>
            <a:r>
              <a:rPr lang="cs-CZ" dirty="0"/>
              <a:t>zřízena německou vládou v roce 2008</a:t>
            </a:r>
          </a:p>
          <a:p>
            <a:r>
              <a:rPr lang="cs-CZ" dirty="0"/>
              <a:t>cíl: dokumentační centrum nucených migrací (20. století), stálá výstava, knihovna, archiv svědectví, zvláštní výstavy</a:t>
            </a:r>
          </a:p>
          <a:p>
            <a:r>
              <a:rPr lang="cs-CZ" dirty="0"/>
              <a:t>datum otevření: léto 2021 (vstup zdarma)  </a:t>
            </a:r>
          </a:p>
          <a:p>
            <a:r>
              <a:rPr lang="cs-CZ" dirty="0"/>
              <a:t>sídlo: Berlín-</a:t>
            </a:r>
            <a:r>
              <a:rPr lang="cs-CZ" dirty="0" err="1"/>
              <a:t>Kreuzberg</a:t>
            </a:r>
            <a:r>
              <a:rPr lang="cs-CZ" dirty="0"/>
              <a:t> (bývalou vládou) </a:t>
            </a:r>
          </a:p>
          <a:p>
            <a:r>
              <a:rPr lang="cs-CZ" dirty="0"/>
              <a:t>https://www.flucht-vertreibung-versoehnung.de/</a:t>
            </a:r>
          </a:p>
        </p:txBody>
      </p:sp>
    </p:spTree>
    <p:extLst>
      <p:ext uri="{BB962C8B-B14F-4D97-AF65-F5344CB8AC3E}">
        <p14:creationId xmlns:p14="http://schemas.microsoft.com/office/powerpoint/2010/main" val="355409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Program semináře 12. 3. 2024: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marL="514350" indent="-514350" eaLnBrk="1" hangingPunct="1">
              <a:buAutoNum type="arabicParenR"/>
            </a:pPr>
            <a:r>
              <a:rPr lang="cs-CZ" dirty="0"/>
              <a:t>Integrace vyhnanců v SRN a NDR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b="1" dirty="0"/>
              <a:t>Prezentace: </a:t>
            </a:r>
            <a:r>
              <a:rPr lang="cs-CZ" dirty="0">
                <a:solidFill>
                  <a:srgbClr val="FF0000"/>
                </a:solidFill>
              </a:rPr>
              <a:t>Petra Městecká</a:t>
            </a:r>
            <a:endParaRPr lang="cs-CZ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cs-CZ" dirty="0"/>
              <a:t>2) Kolektivní paměť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/>
              <a:t> Diskuse o textu Rainera Schulze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/>
              <a:t>Sudetoněmecké muzeum a expozice „Naši Němci“</a:t>
            </a:r>
          </a:p>
          <a:p>
            <a:pPr marL="0" indent="0" eaLnBrk="1" hangingPunct="1">
              <a:buNone/>
            </a:pPr>
            <a:r>
              <a:rPr lang="cs-CZ" dirty="0"/>
              <a:t>3) Diskuse okolo Centra proti vyhánění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/>
              <a:t>(</a:t>
            </a:r>
            <a:r>
              <a:rPr lang="cs-CZ" dirty="0" err="1"/>
              <a:t>Zentrum</a:t>
            </a:r>
            <a:r>
              <a:rPr lang="cs-CZ" dirty="0"/>
              <a:t> </a:t>
            </a:r>
            <a:r>
              <a:rPr lang="cs-CZ" dirty="0" err="1"/>
              <a:t>gegen</a:t>
            </a:r>
            <a:r>
              <a:rPr lang="cs-CZ" dirty="0"/>
              <a:t> </a:t>
            </a:r>
            <a:r>
              <a:rPr lang="cs-CZ" dirty="0" err="1"/>
              <a:t>Vertreibungen</a:t>
            </a:r>
            <a:r>
              <a:rPr lang="cs-CZ" dirty="0"/>
              <a:t>)</a:t>
            </a:r>
          </a:p>
          <a:p>
            <a:pPr marL="514350" indent="-514350" eaLnBrk="1" hangingPunct="1">
              <a:buNone/>
            </a:pPr>
            <a:endParaRPr lang="cs-CZ" dirty="0"/>
          </a:p>
          <a:p>
            <a:pPr marL="914400" lvl="1" indent="-514350" eaLnBrk="1" hangingPunct="1">
              <a:buFont typeface="Arial" charset="0"/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Seminář 19. 3. 2024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Téma:</a:t>
            </a:r>
            <a:r>
              <a:rPr lang="cs-CZ" dirty="0"/>
              <a:t>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Na cestě za občanskou společností: „Aféra Spiegel“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Text:</a:t>
            </a:r>
          </a:p>
          <a:p>
            <a:pPr>
              <a:buFont typeface="Arial" charset="0"/>
              <a:buNone/>
              <a:defRPr/>
            </a:pPr>
            <a:r>
              <a:rPr lang="cs-CZ" dirty="0"/>
              <a:t>     </a:t>
            </a:r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Hodenberg</a:t>
            </a:r>
            <a:r>
              <a:rPr lang="cs-CZ" dirty="0"/>
              <a:t>, </a:t>
            </a:r>
            <a:r>
              <a:rPr lang="cs-CZ" dirty="0" err="1"/>
              <a:t>Christina</a:t>
            </a:r>
            <a:r>
              <a:rPr lang="cs-CZ" dirty="0"/>
              <a:t>: </a:t>
            </a:r>
            <a:r>
              <a:rPr lang="cs-CZ" i="1" dirty="0" err="1"/>
              <a:t>Mass</a:t>
            </a:r>
            <a:r>
              <a:rPr lang="cs-CZ" i="1" dirty="0"/>
              <a:t> Media </a:t>
            </a:r>
            <a:r>
              <a:rPr lang="cs-CZ" i="1" dirty="0" err="1"/>
              <a:t>and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Generation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Conflict</a:t>
            </a:r>
            <a:r>
              <a:rPr lang="cs-CZ" i="1" dirty="0"/>
              <a:t>: </a:t>
            </a:r>
            <a:r>
              <a:rPr lang="cs-CZ" i="1" dirty="0" err="1"/>
              <a:t>West</a:t>
            </a:r>
            <a:r>
              <a:rPr lang="cs-CZ" i="1" dirty="0"/>
              <a:t> </a:t>
            </a:r>
            <a:r>
              <a:rPr lang="cs-CZ" i="1" dirty="0" err="1"/>
              <a:t>Germany’s</a:t>
            </a:r>
            <a:r>
              <a:rPr lang="cs-CZ" i="1" dirty="0"/>
              <a:t> </a:t>
            </a:r>
            <a:r>
              <a:rPr lang="cs-CZ" i="1" dirty="0" err="1"/>
              <a:t>Long</a:t>
            </a:r>
            <a:r>
              <a:rPr lang="cs-CZ" i="1" dirty="0"/>
              <a:t> </a:t>
            </a:r>
            <a:r>
              <a:rPr lang="cs-CZ" i="1" dirty="0" err="1"/>
              <a:t>Sixties</a:t>
            </a:r>
            <a:r>
              <a:rPr lang="cs-CZ" i="1" dirty="0"/>
              <a:t> </a:t>
            </a:r>
            <a:r>
              <a:rPr lang="cs-CZ" i="1" dirty="0" err="1"/>
              <a:t>and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Formation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a </a:t>
            </a:r>
            <a:r>
              <a:rPr lang="cs-CZ" i="1" dirty="0" err="1"/>
              <a:t>Critical</a:t>
            </a:r>
            <a:r>
              <a:rPr lang="cs-CZ" i="1" dirty="0"/>
              <a:t> Public </a:t>
            </a:r>
            <a:r>
              <a:rPr lang="cs-CZ" i="1" dirty="0" err="1"/>
              <a:t>Sphere</a:t>
            </a:r>
            <a:r>
              <a:rPr lang="cs-CZ" dirty="0"/>
              <a:t>.  In </a:t>
            </a:r>
            <a:r>
              <a:rPr lang="cs-CZ" dirty="0" err="1"/>
              <a:t>Contemporary</a:t>
            </a:r>
            <a:r>
              <a:rPr lang="cs-CZ" dirty="0"/>
              <a:t>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, 15, 3 (2006), </a:t>
            </a:r>
            <a:r>
              <a:rPr lang="cs-CZ" dirty="0" err="1"/>
              <a:t>pp</a:t>
            </a:r>
            <a:r>
              <a:rPr lang="cs-CZ" dirty="0"/>
              <a:t>. 367-395.</a:t>
            </a:r>
          </a:p>
          <a:p>
            <a:pPr algn="ctr">
              <a:buFont typeface="Arial" charset="0"/>
              <a:buNone/>
              <a:defRPr/>
            </a:pPr>
            <a:endParaRPr lang="cs-CZ" b="1" dirty="0"/>
          </a:p>
          <a:p>
            <a:pPr algn="ctr">
              <a:buFont typeface="Arial" charset="0"/>
              <a:buNone/>
              <a:defRPr/>
            </a:pPr>
            <a:r>
              <a:rPr lang="cs-CZ" b="1" dirty="0"/>
              <a:t>Prezentace:</a:t>
            </a:r>
          </a:p>
          <a:p>
            <a:pPr algn="ctr">
              <a:buFont typeface="Arial" charset="0"/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Daniil </a:t>
            </a:r>
            <a:r>
              <a:rPr lang="cs-CZ" b="1" dirty="0" err="1">
                <a:solidFill>
                  <a:srgbClr val="FF0000"/>
                </a:solidFill>
              </a:rPr>
              <a:t>Sidorov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0FB94-27BA-86E4-E711-876D2AE3A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5">
            <a:extLst>
              <a:ext uri="{FF2B5EF4-FFF2-40B4-BE49-F238E27FC236}">
                <a16:creationId xmlns:a16="http://schemas.microsoft.com/office/drawing/2014/main" id="{1F59A340-4A56-2C6F-2515-4DB8C12B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cs-CZ"/>
              <a:t>Rozdělení referátů (1)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CE11270-9D13-D11A-D1FD-32E95DBFA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733256"/>
          </a:xfrm>
        </p:spPr>
        <p:txBody>
          <a:bodyPr rtlCol="0"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1) </a:t>
            </a:r>
            <a:r>
              <a:rPr lang="cs-CZ" b="1" dirty="0"/>
              <a:t>Úvodní hodina;</a:t>
            </a:r>
            <a:r>
              <a:rPr lang="cs-CZ" dirty="0"/>
              <a:t> </a:t>
            </a:r>
            <a:r>
              <a:rPr lang="cs-CZ" b="1" dirty="0"/>
              <a:t>Rakousko: oběť, nebo viník druhé světové války?</a:t>
            </a:r>
            <a:r>
              <a:rPr lang="cs-CZ" dirty="0"/>
              <a:t> </a:t>
            </a:r>
            <a:r>
              <a:rPr lang="cs-CZ" b="1" dirty="0"/>
              <a:t>1/2  </a:t>
            </a:r>
            <a:r>
              <a:rPr lang="cs-CZ" dirty="0"/>
              <a:t>(20. 2. 2024)   </a:t>
            </a:r>
          </a:p>
          <a:p>
            <a:pPr>
              <a:buNone/>
            </a:pPr>
            <a:r>
              <a:rPr lang="cs-CZ" dirty="0"/>
              <a:t>2) </a:t>
            </a:r>
            <a:r>
              <a:rPr lang="cs-CZ" b="1" dirty="0"/>
              <a:t>Rakousko: oběť, nebo viník druhé světové války? 2/2 </a:t>
            </a:r>
            <a:r>
              <a:rPr lang="cs-CZ" dirty="0"/>
              <a:t>(27. 2. 2024) </a:t>
            </a:r>
          </a:p>
          <a:p>
            <a:pPr>
              <a:buNone/>
            </a:pPr>
            <a:r>
              <a:rPr lang="cs-CZ" b="1" dirty="0">
                <a:solidFill>
                  <a:srgbClr val="FF0000"/>
                </a:solidFill>
              </a:rPr>
              <a:t>     </a:t>
            </a:r>
            <a:r>
              <a:rPr lang="cs-CZ" i="1" dirty="0"/>
              <a:t>Prezentace: </a:t>
            </a:r>
            <a:r>
              <a:rPr lang="cs-CZ" b="1" dirty="0">
                <a:solidFill>
                  <a:srgbClr val="FF0000"/>
                </a:solidFill>
              </a:rPr>
              <a:t>Jakub Talaš</a:t>
            </a:r>
          </a:p>
          <a:p>
            <a:pPr>
              <a:buNone/>
            </a:pPr>
            <a:r>
              <a:rPr lang="cs-CZ" dirty="0"/>
              <a:t>3) </a:t>
            </a:r>
            <a:r>
              <a:rPr lang="cs-CZ" b="1" dirty="0"/>
              <a:t>Němci jako oběti druhé světové války? </a:t>
            </a:r>
            <a:r>
              <a:rPr lang="cs-CZ" dirty="0"/>
              <a:t>(5. 3. 2024) </a:t>
            </a:r>
          </a:p>
          <a:p>
            <a:pPr>
              <a:buNone/>
            </a:pPr>
            <a:r>
              <a:rPr lang="cs-CZ" b="1" dirty="0">
                <a:solidFill>
                  <a:srgbClr val="FF0000"/>
                </a:solidFill>
              </a:rPr>
              <a:t>	</a:t>
            </a:r>
            <a:r>
              <a:rPr lang="cs-CZ" i="1" dirty="0"/>
              <a:t> Prezentace:</a:t>
            </a:r>
            <a:r>
              <a:rPr lang="cs-CZ" b="1" dirty="0">
                <a:solidFill>
                  <a:srgbClr val="FF0000"/>
                </a:solidFill>
              </a:rPr>
              <a:t> Adam Klečka</a:t>
            </a:r>
          </a:p>
          <a:p>
            <a:pPr>
              <a:buNone/>
            </a:pPr>
            <a:r>
              <a:rPr lang="cs-CZ" dirty="0"/>
              <a:t>4) </a:t>
            </a:r>
            <a:r>
              <a:rPr lang="cs-CZ" b="1" dirty="0"/>
              <a:t>Integrace vyhnanců v SRN a NDR a kolektivní paměť </a:t>
            </a:r>
            <a:r>
              <a:rPr lang="cs-CZ" dirty="0"/>
              <a:t>(12. 3. 2024)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dirty="0"/>
              <a:t>	</a:t>
            </a:r>
            <a:r>
              <a:rPr lang="cs-CZ" i="1" dirty="0"/>
              <a:t> Prezentace:</a:t>
            </a:r>
            <a:r>
              <a:rPr lang="cs-CZ" b="1" dirty="0">
                <a:solidFill>
                  <a:srgbClr val="FF0000"/>
                </a:solidFill>
              </a:rPr>
              <a:t> Petra Městecká</a:t>
            </a:r>
            <a:endParaRPr lang="cs-CZ" dirty="0"/>
          </a:p>
          <a:p>
            <a:pPr>
              <a:buNone/>
            </a:pPr>
            <a:r>
              <a:rPr lang="cs-CZ" dirty="0"/>
              <a:t>5) </a:t>
            </a:r>
            <a:r>
              <a:rPr lang="cs-CZ" b="1" dirty="0"/>
              <a:t>Na cestě za občanskou společností: střet politiky a médií na příkladu „Aféry Spiegel“ </a:t>
            </a:r>
            <a:r>
              <a:rPr lang="cs-CZ" dirty="0"/>
              <a:t>(19. 3. 2024) </a:t>
            </a:r>
            <a:endParaRPr lang="cs-CZ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b="1" dirty="0"/>
              <a:t>	</a:t>
            </a:r>
            <a:r>
              <a:rPr lang="cs-CZ" i="1" dirty="0"/>
              <a:t> Prezentace:</a:t>
            </a:r>
            <a:r>
              <a:rPr lang="cs-CZ" b="1" dirty="0">
                <a:solidFill>
                  <a:srgbClr val="FF0000"/>
                </a:solidFill>
              </a:rPr>
              <a:t> Daniil </a:t>
            </a:r>
            <a:r>
              <a:rPr lang="cs-CZ" b="1" dirty="0" err="1">
                <a:solidFill>
                  <a:srgbClr val="FF0000"/>
                </a:solidFill>
              </a:rPr>
              <a:t>Sidorov</a:t>
            </a:r>
            <a:endParaRPr lang="cs-CZ" dirty="0"/>
          </a:p>
          <a:p>
            <a:pPr>
              <a:buNone/>
            </a:pPr>
            <a:r>
              <a:rPr lang="cs-CZ" dirty="0"/>
              <a:t>6) </a:t>
            </a:r>
            <a:r>
              <a:rPr lang="cs-CZ" b="1" dirty="0"/>
              <a:t>Německý podzim: levicový terorismus Rote </a:t>
            </a:r>
            <a:r>
              <a:rPr lang="cs-CZ" b="1" dirty="0" err="1"/>
              <a:t>Armee</a:t>
            </a:r>
            <a:r>
              <a:rPr lang="cs-CZ" b="1" dirty="0"/>
              <a:t> </a:t>
            </a:r>
            <a:r>
              <a:rPr lang="cs-CZ" b="1" dirty="0" err="1"/>
              <a:t>Fraktion</a:t>
            </a:r>
            <a:r>
              <a:rPr lang="cs-CZ" b="1" dirty="0"/>
              <a:t> a jeho současná reflexe </a:t>
            </a:r>
            <a:r>
              <a:rPr lang="cs-CZ" dirty="0"/>
              <a:t>(26. 3. 2024) </a:t>
            </a:r>
          </a:p>
          <a:p>
            <a:pPr>
              <a:buNone/>
            </a:pPr>
            <a:r>
              <a:rPr lang="cs-CZ" b="1" dirty="0">
                <a:solidFill>
                  <a:srgbClr val="FF0000"/>
                </a:solidFill>
              </a:rPr>
              <a:t>	</a:t>
            </a:r>
            <a:r>
              <a:rPr lang="cs-CZ" i="1" dirty="0"/>
              <a:t> Prezentace:</a:t>
            </a:r>
            <a:r>
              <a:rPr lang="cs-CZ" b="1" dirty="0">
                <a:solidFill>
                  <a:srgbClr val="FF0000"/>
                </a:solidFill>
              </a:rPr>
              <a:t> Jiří </a:t>
            </a:r>
            <a:r>
              <a:rPr lang="cs-CZ" b="1" dirty="0" err="1">
                <a:solidFill>
                  <a:srgbClr val="FF0000"/>
                </a:solidFill>
              </a:rPr>
              <a:t>Virág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dirty="0"/>
              <a:t>7) </a:t>
            </a:r>
            <a:r>
              <a:rPr lang="cs-CZ" b="1" dirty="0"/>
              <a:t>Hospodářské a sociální důsledky (znovu)sjednocení Německa</a:t>
            </a:r>
            <a:r>
              <a:rPr lang="cs-CZ" dirty="0"/>
              <a:t> (2. 4. 2024) </a:t>
            </a:r>
          </a:p>
          <a:p>
            <a:pPr>
              <a:buNone/>
            </a:pPr>
            <a:r>
              <a:rPr lang="cs-CZ" b="1" dirty="0">
                <a:solidFill>
                  <a:srgbClr val="FF0000"/>
                </a:solidFill>
              </a:rPr>
              <a:t>	</a:t>
            </a:r>
            <a:r>
              <a:rPr lang="cs-CZ" i="1" dirty="0"/>
              <a:t> Prezentace:</a:t>
            </a:r>
            <a:r>
              <a:rPr lang="cs-CZ" b="1" dirty="0">
                <a:solidFill>
                  <a:srgbClr val="FF0000"/>
                </a:solidFill>
              </a:rPr>
              <a:t> Michael </a:t>
            </a:r>
            <a:r>
              <a:rPr lang="cs-CZ" b="1" dirty="0" err="1">
                <a:solidFill>
                  <a:srgbClr val="FF0000"/>
                </a:solidFill>
              </a:rPr>
              <a:t>Klobucký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None/>
            </a:pPr>
            <a:endParaRPr lang="cs-CZ" dirty="0">
              <a:solidFill>
                <a:srgbClr val="FF0000"/>
              </a:solidFill>
            </a:endParaRPr>
          </a:p>
          <a:p>
            <a:pPr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>
              <a:buNone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7064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C97F7-0860-0375-55C7-E5C45D22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DE5C562-A712-7D0D-1BDD-D398118B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Rozdělení referátů (2)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3BB20A-400A-CA32-7E86-498A0A9D1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sz="2200" dirty="0"/>
              <a:t>8) </a:t>
            </a:r>
            <a:r>
              <a:rPr lang="cs-CZ" sz="2200" b="1" dirty="0"/>
              <a:t>Přistěhovalecké země proti své vůli – imigrace do NMZ po roce 1949 </a:t>
            </a:r>
            <a:r>
              <a:rPr lang="cs-CZ" sz="2200" dirty="0"/>
              <a:t>(9. 4. 2024) </a:t>
            </a:r>
          </a:p>
          <a:p>
            <a:pPr>
              <a:spcBef>
                <a:spcPts val="0"/>
              </a:spcBef>
              <a:buNone/>
            </a:pPr>
            <a:r>
              <a:rPr lang="cs-CZ" sz="2200" b="1" dirty="0">
                <a:solidFill>
                  <a:srgbClr val="FF0000"/>
                </a:solidFill>
              </a:rPr>
              <a:t>	</a:t>
            </a:r>
            <a:r>
              <a:rPr lang="cs-CZ" sz="2400" i="1" dirty="0"/>
              <a:t> Prezentace:</a:t>
            </a:r>
            <a:r>
              <a:rPr lang="cs-CZ" sz="2200" b="1" dirty="0">
                <a:solidFill>
                  <a:srgbClr val="FF0000"/>
                </a:solidFill>
              </a:rPr>
              <a:t> Petr Kozel</a:t>
            </a:r>
          </a:p>
          <a:p>
            <a:pPr>
              <a:spcBef>
                <a:spcPts val="0"/>
              </a:spcBef>
              <a:buNone/>
            </a:pPr>
            <a:r>
              <a:rPr lang="cs-CZ" sz="2200" dirty="0"/>
              <a:t>9) </a:t>
            </a:r>
            <a:r>
              <a:rPr lang="cs-CZ" sz="2200" b="1" dirty="0"/>
              <a:t>Integrace imigrantů jako klíčové téma pro budoucnost: příklady Berlín a Vídeň </a:t>
            </a:r>
            <a:r>
              <a:rPr lang="cs-CZ" sz="2200" dirty="0"/>
              <a:t>(16. 4. 2024)</a:t>
            </a:r>
            <a:r>
              <a:rPr lang="cs-CZ" sz="2200" b="1" dirty="0"/>
              <a:t> 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cs-CZ" sz="2200" b="1" dirty="0">
                <a:solidFill>
                  <a:srgbClr val="FF0000"/>
                </a:solidFill>
              </a:rPr>
              <a:t>	</a:t>
            </a:r>
            <a:r>
              <a:rPr lang="cs-CZ" sz="2400" i="1" dirty="0"/>
              <a:t> Prezentace: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>
                <a:solidFill>
                  <a:srgbClr val="FF0000"/>
                </a:solidFill>
              </a:rPr>
              <a:t>Lucie Váňová</a:t>
            </a:r>
            <a:endParaRPr lang="cs-CZ" sz="2200" dirty="0"/>
          </a:p>
          <a:p>
            <a:pPr>
              <a:spcBef>
                <a:spcPts val="0"/>
              </a:spcBef>
              <a:buNone/>
            </a:pPr>
            <a:r>
              <a:rPr lang="cs-CZ" sz="2200" dirty="0"/>
              <a:t>10) </a:t>
            </a:r>
            <a:r>
              <a:rPr lang="cs-CZ" sz="2200" b="1" dirty="0"/>
              <a:t>Dlouhý stín populismu v Rakousku – od </a:t>
            </a:r>
            <a:r>
              <a:rPr lang="cs-CZ" sz="2200" b="1" dirty="0" err="1"/>
              <a:t>Haiderovi</a:t>
            </a:r>
            <a:r>
              <a:rPr lang="cs-CZ" sz="2200" b="1" dirty="0"/>
              <a:t> ke </a:t>
            </a:r>
            <a:r>
              <a:rPr lang="cs-CZ" sz="2200" b="1" dirty="0" err="1"/>
              <a:t>Strachemu</a:t>
            </a:r>
            <a:r>
              <a:rPr lang="cs-CZ" sz="2200" b="1" dirty="0"/>
              <a:t> a dál? </a:t>
            </a:r>
            <a:r>
              <a:rPr lang="cs-CZ" sz="2200" dirty="0"/>
              <a:t>(23. 4. 2024)</a:t>
            </a:r>
          </a:p>
          <a:p>
            <a:pPr>
              <a:spcBef>
                <a:spcPts val="0"/>
              </a:spcBef>
              <a:buNone/>
            </a:pPr>
            <a:r>
              <a:rPr lang="cs-CZ" sz="2200" b="1" dirty="0">
                <a:solidFill>
                  <a:srgbClr val="FF0000"/>
                </a:solidFill>
              </a:rPr>
              <a:t>	</a:t>
            </a:r>
            <a:r>
              <a:rPr lang="cs-CZ" sz="2400" i="1" dirty="0"/>
              <a:t> Prezentace:</a:t>
            </a:r>
            <a:r>
              <a:rPr lang="cs-CZ" sz="2200" b="1" dirty="0">
                <a:solidFill>
                  <a:srgbClr val="FF0000"/>
                </a:solidFill>
              </a:rPr>
              <a:t> Adam Vyhnálek</a:t>
            </a:r>
          </a:p>
          <a:p>
            <a:pPr>
              <a:spcBef>
                <a:spcPts val="0"/>
              </a:spcBef>
              <a:buNone/>
            </a:pPr>
            <a:r>
              <a:rPr lang="cs-CZ" sz="2200" dirty="0"/>
              <a:t>11)</a:t>
            </a:r>
            <a:r>
              <a:rPr lang="cs-CZ" sz="2200" b="1" dirty="0"/>
              <a:t> Migrační krize v Německu </a:t>
            </a:r>
            <a:r>
              <a:rPr lang="cs-CZ" sz="2200" dirty="0"/>
              <a:t>(30. 4. 2024)</a:t>
            </a:r>
          </a:p>
          <a:p>
            <a:pPr>
              <a:spcBef>
                <a:spcPts val="0"/>
              </a:spcBef>
              <a:buNone/>
            </a:pPr>
            <a:r>
              <a:rPr lang="cs-CZ" sz="2200" b="1" dirty="0">
                <a:solidFill>
                  <a:srgbClr val="FF0000"/>
                </a:solidFill>
              </a:rPr>
              <a:t>	</a:t>
            </a:r>
            <a:r>
              <a:rPr lang="cs-CZ" sz="2400" i="1" dirty="0"/>
              <a:t> Prezentace:</a:t>
            </a:r>
            <a:r>
              <a:rPr lang="cs-CZ" sz="2200" b="1" dirty="0">
                <a:solidFill>
                  <a:srgbClr val="FF0000"/>
                </a:solidFill>
              </a:rPr>
              <a:t> Emma </a:t>
            </a:r>
            <a:r>
              <a:rPr lang="cs-CZ" sz="2200" b="1" dirty="0" err="1">
                <a:solidFill>
                  <a:srgbClr val="FF0000"/>
                </a:solidFill>
              </a:rPr>
              <a:t>Kodyšová</a:t>
            </a:r>
            <a:endParaRPr lang="cs-CZ" sz="2200" dirty="0"/>
          </a:p>
          <a:p>
            <a:pPr>
              <a:spcBef>
                <a:spcPts val="0"/>
              </a:spcBef>
              <a:buNone/>
            </a:pPr>
            <a:r>
              <a:rPr lang="cs-CZ" sz="2200" dirty="0"/>
              <a:t>12)</a:t>
            </a:r>
            <a:r>
              <a:rPr lang="cs-CZ" sz="2200" b="1" dirty="0"/>
              <a:t> Německy mluvící země, energetika a bezpečnostní politika; zhodnocení semináře; zhodnocení semináře </a:t>
            </a:r>
            <a:r>
              <a:rPr lang="cs-CZ" sz="2200" dirty="0"/>
              <a:t>(7. 5. 2024)</a:t>
            </a:r>
          </a:p>
          <a:p>
            <a:pPr>
              <a:spcBef>
                <a:spcPts val="0"/>
              </a:spcBef>
              <a:buNone/>
            </a:pPr>
            <a:r>
              <a:rPr lang="cs-CZ" sz="2200" b="1" dirty="0">
                <a:solidFill>
                  <a:srgbClr val="FF0000"/>
                </a:solidFill>
              </a:rPr>
              <a:t>	</a:t>
            </a:r>
            <a:r>
              <a:rPr lang="cs-CZ" sz="2400" i="1" dirty="0"/>
              <a:t> Prezentace:</a:t>
            </a:r>
            <a:r>
              <a:rPr lang="cs-CZ" sz="2200" b="1" dirty="0">
                <a:solidFill>
                  <a:srgbClr val="FF0000"/>
                </a:solidFill>
              </a:rPr>
              <a:t> - </a:t>
            </a:r>
          </a:p>
          <a:p>
            <a:pPr>
              <a:spcBef>
                <a:spcPts val="0"/>
              </a:spcBef>
              <a:buNone/>
            </a:pPr>
            <a:r>
              <a:rPr lang="cs-CZ" sz="2200" dirty="0"/>
              <a:t>13)</a:t>
            </a:r>
            <a:r>
              <a:rPr lang="cs-CZ" sz="2200" b="1" dirty="0"/>
              <a:t> </a:t>
            </a:r>
            <a:r>
              <a:rPr lang="cs-CZ" sz="2200" b="1" i="1" dirty="0">
                <a:solidFill>
                  <a:srgbClr val="FF0000"/>
                </a:solidFill>
              </a:rPr>
              <a:t>(14. 5. 2024) – rektorský den – výuka odpadá!</a:t>
            </a:r>
          </a:p>
          <a:p>
            <a:pPr>
              <a:spcBef>
                <a:spcPts val="1200"/>
              </a:spcBef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4920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cs-CZ" dirty="0"/>
              <a:t>Integrace vyhnanců v SRN a NDR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algn="ctr">
              <a:buNone/>
            </a:pPr>
            <a:r>
              <a:rPr lang="cs-CZ" b="1" dirty="0"/>
              <a:t>Prezentace:</a:t>
            </a:r>
          </a:p>
          <a:p>
            <a:pPr algn="ctr">
              <a:buNone/>
            </a:pPr>
            <a:r>
              <a:rPr lang="cs-CZ" dirty="0"/>
              <a:t>   </a:t>
            </a:r>
            <a:r>
              <a:rPr lang="cs-CZ" b="1" dirty="0">
                <a:solidFill>
                  <a:srgbClr val="FF0000"/>
                </a:solidFill>
              </a:rPr>
              <a:t>Petra Městecká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00D4C-A868-C460-6620-ACD09520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byl pořízen tento snímek?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8CFD08-F5BD-9910-5E3B-683EC917D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F468AA-D568-89ED-17B9-CB3BE03D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1383091"/>
            <a:ext cx="7812360" cy="5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1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Odsun, nebo vyhnání?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Flüchtlinge (uprchlíci, utečenci)</a:t>
            </a:r>
          </a:p>
          <a:p>
            <a:r>
              <a:rPr lang="cs-CZ"/>
              <a:t>Entrechtete (zneprávnění) </a:t>
            </a:r>
          </a:p>
          <a:p>
            <a:r>
              <a:rPr lang="cs-CZ"/>
              <a:t>(Heimat-)vertriebene (vyhnanci)</a:t>
            </a:r>
          </a:p>
          <a:p>
            <a:r>
              <a:rPr lang="cs-CZ"/>
              <a:t>Ausgesiedelte, Aussiedler (vysídlenci)</a:t>
            </a:r>
          </a:p>
          <a:p>
            <a:r>
              <a:rPr lang="cs-CZ"/>
              <a:t>Umsiedler (přesídlenci) </a:t>
            </a:r>
          </a:p>
          <a:p>
            <a:r>
              <a:rPr lang="cs-CZ"/>
              <a:t>Neubürger (novoobčané)</a:t>
            </a:r>
          </a:p>
          <a:p>
            <a:pPr>
              <a:buFont typeface="Arial" charset="0"/>
              <a:buNone/>
            </a:pPr>
            <a:endParaRPr lang="cs-CZ"/>
          </a:p>
          <a:p>
            <a:r>
              <a:rPr lang="cs-CZ"/>
              <a:t> odsun (Aussiedlung) x vyhnání (Vertreibung)?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/>
          <a:lstStyle/>
          <a:p>
            <a:r>
              <a:rPr lang="cs-CZ"/>
              <a:t>Diskuse o textu Rainera Schulze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Jaké argumenty hovoří pro tezi, že integrace vyhnanců a vysídlenců do německé společnosti je „úspěšným příběhem“? Jaké argumenty tuto tezi relativizují?</a:t>
            </a:r>
          </a:p>
          <a:p>
            <a:r>
              <a:rPr lang="cs-CZ" sz="2000"/>
              <a:t>Lze u cca 13 milionů uprchlíků a vyhnanců vysledovat kolektivní „vyhnanecké“ vědomí? </a:t>
            </a:r>
            <a:r>
              <a:rPr lang="cs-CZ" sz="2000" dirty="0"/>
              <a:t>Proč ano / proč ne?</a:t>
            </a:r>
          </a:p>
          <a:p>
            <a:r>
              <a:rPr lang="cs-CZ" sz="2000" dirty="0"/>
              <a:t>Lze hovořit o tom, že se vyhnanecká otázka stala součástí německé kolektivní paměti? Proč ano / proč ne?</a:t>
            </a:r>
          </a:p>
          <a:p>
            <a:r>
              <a:rPr lang="cs-CZ" sz="2000" dirty="0"/>
              <a:t>Proč je v německých dějinách významný 8. květen 1985 a jak tato událost zapadá do snahy vyhnanců dostat se do celoněmeckého národního vědomí?</a:t>
            </a:r>
          </a:p>
          <a:p>
            <a:r>
              <a:rPr lang="cs-CZ" sz="2000" dirty="0"/>
              <a:t>Co kritizuje </a:t>
            </a:r>
            <a:r>
              <a:rPr lang="cs-CZ" sz="2000" dirty="0" err="1"/>
              <a:t>Günter</a:t>
            </a:r>
            <a:r>
              <a:rPr lang="cs-CZ" sz="2000" dirty="0"/>
              <a:t> </a:t>
            </a:r>
            <a:r>
              <a:rPr lang="cs-CZ" sz="2000" dirty="0" err="1"/>
              <a:t>Grass</a:t>
            </a:r>
            <a:r>
              <a:rPr lang="cs-CZ" sz="2000" dirty="0"/>
              <a:t> v novele Jako rak (</a:t>
            </a:r>
            <a:r>
              <a:rPr lang="cs-CZ" sz="2000" dirty="0" err="1"/>
              <a:t>Im</a:t>
            </a:r>
            <a:r>
              <a:rPr lang="cs-CZ" sz="2000" dirty="0"/>
              <a:t> </a:t>
            </a:r>
            <a:r>
              <a:rPr lang="cs-CZ" sz="2000" dirty="0" err="1"/>
              <a:t>Krebsgang</a:t>
            </a:r>
            <a:r>
              <a:rPr lang="cs-CZ" sz="2000" dirty="0"/>
              <a:t>)? Sdílíte jeho obavy? Kdo to je </a:t>
            </a:r>
            <a:r>
              <a:rPr lang="cs-CZ" sz="2000" dirty="0" err="1"/>
              <a:t>Günter</a:t>
            </a:r>
            <a:r>
              <a:rPr lang="cs-CZ" sz="2000" dirty="0"/>
              <a:t> </a:t>
            </a:r>
            <a:r>
              <a:rPr lang="cs-CZ" sz="2000" dirty="0" err="1"/>
              <a:t>Grass</a:t>
            </a:r>
            <a:r>
              <a:rPr lang="cs-CZ" sz="2000" dirty="0"/>
              <a:t>?</a:t>
            </a:r>
          </a:p>
          <a:p>
            <a:r>
              <a:rPr lang="cs-CZ" sz="2000" dirty="0"/>
              <a:t>Vysvětlete sémantický rozdíl mezi německými slovy </a:t>
            </a:r>
            <a:r>
              <a:rPr lang="cs-CZ" sz="2000" dirty="0" err="1"/>
              <a:t>Heimat</a:t>
            </a:r>
            <a:r>
              <a:rPr lang="cs-CZ" sz="2000" dirty="0"/>
              <a:t> a </a:t>
            </a:r>
            <a:r>
              <a:rPr lang="cs-CZ" sz="2000" dirty="0" err="1"/>
              <a:t>Zuhause</a:t>
            </a:r>
            <a:r>
              <a:rPr lang="cs-CZ" sz="20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Diskuse o textu Rainera Schulze (3)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/>
              <a:t>Vysvětlete rozdíly mezi integrační politikou vůči vysídlencům (vyhnancům) v SRN a NDR v 50. letech – jakým způsobem se tyto integrační politiky odrazily na vyrovnání této skupiny obyvatelstva s nacismem?</a:t>
            </a:r>
          </a:p>
          <a:p>
            <a:r>
              <a:rPr lang="cs-CZ" sz="2000"/>
              <a:t>Jak se vyhnancům podařilo začlenit do hospodářského, politického a společenského života společnosti v NDR a NSR a jak se to odrazilo a odráží na jejich aktivitě ve Svazu vyhnanců a landsmanšaftech? </a:t>
            </a:r>
          </a:p>
          <a:p>
            <a:r>
              <a:rPr lang="cs-CZ" sz="2000"/>
              <a:t>Jak text Rainera Schulze změnil/nezměnil Váš pohled na vyhnaneckou otázku ve vztahu k České republice a dalším středoevropským zemím? Považujete požadavky svazu vyhnanců za relevantní?</a:t>
            </a:r>
          </a:p>
          <a:p>
            <a:endParaRPr lang="cs-CZ"/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15887</TotalTime>
  <Words>2888</Words>
  <Application>Microsoft Office PowerPoint</Application>
  <PresentationFormat>Předvádění na obrazovce (4:3)</PresentationFormat>
  <Paragraphs>331</Paragraphs>
  <Slides>42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Motiv sady Office</vt:lpstr>
      <vt:lpstr>Vybraná témata dějin německy mluvících zemí  po roce 1945</vt:lpstr>
      <vt:lpstr>4. seminář – 12. 3. 2024</vt:lpstr>
      <vt:lpstr>Prezentace aplikace PowerPoint</vt:lpstr>
      <vt:lpstr>Program semináře 12. 3. 2024:</vt:lpstr>
      <vt:lpstr>Integrace vyhnanců v SRN a NDR</vt:lpstr>
      <vt:lpstr>Kdy byl pořízen tento snímek?</vt:lpstr>
      <vt:lpstr>Odsun, nebo vyhnání?</vt:lpstr>
      <vt:lpstr>Diskuse o textu Rainera Schulze (2)</vt:lpstr>
      <vt:lpstr>Diskuse o textu Rainera Schulze (3)</vt:lpstr>
      <vt:lpstr>Diskuse o textu R. Schulze (1)</vt:lpstr>
      <vt:lpstr>Integrace vyhnanců / vysídlenců v západních okupačních zónách (1)</vt:lpstr>
      <vt:lpstr>Integrace vyhnanců / vysídlenců v západních okupačních zónách (2)</vt:lpstr>
      <vt:lpstr>Integrace vyhnanců / vysídlenců v západních okupačních zónách (3)</vt:lpstr>
      <vt:lpstr>Integrace vyhnanců /  vysídlenců v SRN (1)</vt:lpstr>
      <vt:lpstr>Integrace vyhnanců /  vysídlenců v SRN (2)</vt:lpstr>
      <vt:lpstr>Integrace vyhnanců /  vysídlenců v SRN (3)</vt:lpstr>
      <vt:lpstr>Integrace vyhnanců /  vysídlenců v SRN (4)</vt:lpstr>
      <vt:lpstr>Integrace vyhnanců /  vysídlenců v SRN (5)</vt:lpstr>
      <vt:lpstr>Integrace vyhnanců /  vysídlenců v SRN (6)</vt:lpstr>
      <vt:lpstr>Integrace vyhnanců /  vysídlenců v SRN (7)</vt:lpstr>
      <vt:lpstr>Integrace vyhnanců /  vysídlenců v SRN (8)</vt:lpstr>
      <vt:lpstr>Sudetendeutscher Tag 1963</vt:lpstr>
      <vt:lpstr>Integrace vyhnanců /  vysídlenců v SRN (9)</vt:lpstr>
      <vt:lpstr>Vyhnanci a vysídlenci  v sovětské okupační zóně (1)</vt:lpstr>
      <vt:lpstr>Vyhnanci a vysídlenci  v sovětské okupační zóně (2)</vt:lpstr>
      <vt:lpstr>Vyhnanci a vysídlenci  v sovětské okupační zóně (3)</vt:lpstr>
      <vt:lpstr>Vyhnanci a vysídlenci  v sovětské okupační zóně (4)</vt:lpstr>
      <vt:lpstr>Vyhnanci a vysídlenci v NDR (1)</vt:lpstr>
      <vt:lpstr>Vyhnanci a vysídlenci v NDR (2)</vt:lpstr>
      <vt:lpstr>Kolektivní paměť – muzea/expozice v Mnichově a Ústí nad Labem</vt:lpstr>
      <vt:lpstr>„Naši Němci“ v Ústí nad Labem</vt:lpstr>
      <vt:lpstr>Centrum proti vyhánění</vt:lpstr>
      <vt:lpstr>Erika Steinbachová, Svaz vyhnanců a Centrum proti vyhánění (1)</vt:lpstr>
      <vt:lpstr>Erika Steinbachová, Svaz vyhnanců a Centrum proti vyhánění (2)</vt:lpstr>
      <vt:lpstr>Centrum proti vyhánění (1)</vt:lpstr>
      <vt:lpstr>Centrum proti vyhánění (2)</vt:lpstr>
      <vt:lpstr>Centrum proti vyhánění (3)</vt:lpstr>
      <vt:lpstr>Erika Steinbachová, Svaz vyhnanců a Centrum proti vyhánění (4)</vt:lpstr>
      <vt:lpstr>Stiftung Flucht, Vertreibung,Versöhnung</vt:lpstr>
      <vt:lpstr>Seminář 19. 3. 2024</vt:lpstr>
      <vt:lpstr>Rozdělení referátů (1)</vt:lpstr>
      <vt:lpstr>Rozdělení referátů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Vybrané problémy  německy mluvících zemí  po roce 1945</dc:title>
  <dc:creator>Michal</dc:creator>
  <cp:lastModifiedBy>Michal Dimitrov</cp:lastModifiedBy>
  <cp:revision>300</cp:revision>
  <dcterms:created xsi:type="dcterms:W3CDTF">2010-02-10T22:09:25Z</dcterms:created>
  <dcterms:modified xsi:type="dcterms:W3CDTF">2024-03-12T10:26:39Z</dcterms:modified>
</cp:coreProperties>
</file>