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4" r:id="rId10"/>
    <p:sldId id="275" r:id="rId11"/>
    <p:sldId id="276" r:id="rId12"/>
    <p:sldId id="264" r:id="rId13"/>
    <p:sldId id="265" r:id="rId14"/>
    <p:sldId id="266" r:id="rId15"/>
    <p:sldId id="270" r:id="rId16"/>
    <p:sldId id="271" r:id="rId17"/>
    <p:sldId id="272" r:id="rId18"/>
    <p:sldId id="273" r:id="rId19"/>
    <p:sldId id="268" r:id="rId20"/>
    <p:sldId id="269" r:id="rId21"/>
    <p:sldId id="26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2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A31CC-74AB-4315-BC50-DC6003FFD85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3C6651E-BA73-488A-935E-8200F0388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52BDB8B-26F4-4997-819C-452A16EEE31C}"/>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5" name="Espace réservé du pied de page 4">
            <a:extLst>
              <a:ext uri="{FF2B5EF4-FFF2-40B4-BE49-F238E27FC236}">
                <a16:creationId xmlns:a16="http://schemas.microsoft.com/office/drawing/2014/main" id="{C2BFB3C4-6472-4306-8F02-8A5E5D4C38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DAD5C7-D224-47EE-8D5F-40ACAFF65869}"/>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2095863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7A7A8E-A343-4D4E-B17E-CFC296E9CEE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877750C-A184-4503-8C0F-DD0CE43972EC}"/>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B22E1F-2D98-455D-971E-015049618581}"/>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5" name="Espace réservé du pied de page 4">
            <a:extLst>
              <a:ext uri="{FF2B5EF4-FFF2-40B4-BE49-F238E27FC236}">
                <a16:creationId xmlns:a16="http://schemas.microsoft.com/office/drawing/2014/main" id="{F9CE8D7D-B7EA-4185-989D-073304A735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070EC2-075E-44AD-A91C-61EBC0AA5916}"/>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3868227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B998199-2E79-4817-AB02-8E2A4A72527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5E420BD-1F1B-491A-BF0B-234110786CB8}"/>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B75AB90-0950-45FA-AF3D-3A79EFC6B349}"/>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5" name="Espace réservé du pied de page 4">
            <a:extLst>
              <a:ext uri="{FF2B5EF4-FFF2-40B4-BE49-F238E27FC236}">
                <a16:creationId xmlns:a16="http://schemas.microsoft.com/office/drawing/2014/main" id="{FB1D3BC3-C0F6-4841-AD39-4B12028F9D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5913AB7-2290-418B-A13E-4D9E78F32E96}"/>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112777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08C3F-0726-44DE-8276-64461889426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E2A5B7E-0E35-456C-9478-A00EED0CDF76}"/>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AFBF9C-982A-43C6-8DF5-317F4DFEADC6}"/>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5" name="Espace réservé du pied de page 4">
            <a:extLst>
              <a:ext uri="{FF2B5EF4-FFF2-40B4-BE49-F238E27FC236}">
                <a16:creationId xmlns:a16="http://schemas.microsoft.com/office/drawing/2014/main" id="{BB404254-5028-4EC3-B6E7-2BEC18D7C6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F45F47-7558-4027-91C3-678A4A244C0B}"/>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217011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17E87-F55A-4370-B65B-ADED888EACB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E237D8E-04CA-4AFF-8D01-0515F408F4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295E4660-956C-4450-BC92-10F72AAE7A72}"/>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5" name="Espace réservé du pied de page 4">
            <a:extLst>
              <a:ext uri="{FF2B5EF4-FFF2-40B4-BE49-F238E27FC236}">
                <a16:creationId xmlns:a16="http://schemas.microsoft.com/office/drawing/2014/main" id="{805C539C-500A-44DD-BE10-60A45C4DC3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CC0717-4F94-4820-A484-A6B13D02B0F4}"/>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333895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A2E652-7608-4CB9-9BE3-80503EEF259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6B2A56-F825-4540-8175-E406E82ED65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8074D2-0747-448F-83C8-BFC77F929674}"/>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96FB82B-1281-4643-97EE-16A5213E3049}"/>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6" name="Espace réservé du pied de page 5">
            <a:extLst>
              <a:ext uri="{FF2B5EF4-FFF2-40B4-BE49-F238E27FC236}">
                <a16:creationId xmlns:a16="http://schemas.microsoft.com/office/drawing/2014/main" id="{D68E5810-B050-456B-AE90-E19064A606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E3DC4CA-A3BA-4CA9-9CD8-D7E8A81217B1}"/>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263632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82396A-D109-43CE-A101-66678C69742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7058EE1-0850-4F81-A82C-9B99A9EC0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5A3A9665-09C2-4BB4-9123-24595B5D7F9D}"/>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A348AD1-8778-4085-8117-089487AFE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95449E5-B6EA-457E-8295-13F7F302D36A}"/>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CDD7FC8-5A24-450D-80B5-13947F32AA0D}"/>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8" name="Espace réservé du pied de page 7">
            <a:extLst>
              <a:ext uri="{FF2B5EF4-FFF2-40B4-BE49-F238E27FC236}">
                <a16:creationId xmlns:a16="http://schemas.microsoft.com/office/drawing/2014/main" id="{8412CB86-0D55-4DD7-8B69-44B003C012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D25C18C-D6D5-49D8-BD81-B07CAC1D3BCB}"/>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4290815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ABE6B-8414-4E15-8A4B-9441B6C617C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98D3D6-63D3-4617-898E-5D8283620F56}"/>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4" name="Espace réservé du pied de page 3">
            <a:extLst>
              <a:ext uri="{FF2B5EF4-FFF2-40B4-BE49-F238E27FC236}">
                <a16:creationId xmlns:a16="http://schemas.microsoft.com/office/drawing/2014/main" id="{95BB745D-AC43-4A61-A289-B12B762432D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A47ABE6-67A1-47AB-A253-6E3746665D28}"/>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418480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FA8AFD4-C9B3-486A-B467-0B5EB327F5E8}"/>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3" name="Espace réservé du pied de page 2">
            <a:extLst>
              <a:ext uri="{FF2B5EF4-FFF2-40B4-BE49-F238E27FC236}">
                <a16:creationId xmlns:a16="http://schemas.microsoft.com/office/drawing/2014/main" id="{5930724B-2C53-4C02-8FA6-F09533B7EC0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78FF3C4-8A6E-4D9E-A471-6F9B30283DA4}"/>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107837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B4AB8B-6F85-4586-A217-0267EB9269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894F266-0D93-439D-840D-04AB71DE8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2D55C50-FEB0-4149-93B3-D86DD27FC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5A3B038-3C8F-453B-B7DF-4561390C53DC}"/>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6" name="Espace réservé du pied de page 5">
            <a:extLst>
              <a:ext uri="{FF2B5EF4-FFF2-40B4-BE49-F238E27FC236}">
                <a16:creationId xmlns:a16="http://schemas.microsoft.com/office/drawing/2014/main" id="{A83E9730-2FC9-49CA-8320-2DEA0D6EBE3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91DD33-135B-45BE-A9D4-056CC5D494CC}"/>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177250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3AE261-21DB-4493-8253-F64428EF878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989C232-27E5-465C-B6A3-944292C6E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0C167F9-7BC2-483A-9E8F-35CB4DF32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AAC9DFE-480C-4583-859C-52B5C874E61B}"/>
              </a:ext>
            </a:extLst>
          </p:cNvPr>
          <p:cNvSpPr>
            <a:spLocks noGrp="1"/>
          </p:cNvSpPr>
          <p:nvPr>
            <p:ph type="dt" sz="half" idx="10"/>
          </p:nvPr>
        </p:nvSpPr>
        <p:spPr/>
        <p:txBody>
          <a:bodyPr/>
          <a:lstStyle/>
          <a:p>
            <a:fld id="{A2D964E3-2454-433B-BF20-600D81213542}" type="datetimeFigureOut">
              <a:rPr lang="fr-FR" smtClean="0"/>
              <a:t>08/04/2024</a:t>
            </a:fld>
            <a:endParaRPr lang="fr-FR"/>
          </a:p>
        </p:txBody>
      </p:sp>
      <p:sp>
        <p:nvSpPr>
          <p:cNvPr id="6" name="Espace réservé du pied de page 5">
            <a:extLst>
              <a:ext uri="{FF2B5EF4-FFF2-40B4-BE49-F238E27FC236}">
                <a16:creationId xmlns:a16="http://schemas.microsoft.com/office/drawing/2014/main" id="{6619F72D-AB22-4450-991C-7515E74873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D7AD2F-880C-4473-9A63-D90421F45C7C}"/>
              </a:ext>
            </a:extLst>
          </p:cNvPr>
          <p:cNvSpPr>
            <a:spLocks noGrp="1"/>
          </p:cNvSpPr>
          <p:nvPr>
            <p:ph type="sldNum" sz="quarter" idx="12"/>
          </p:nvPr>
        </p:nvSpPr>
        <p:spPr/>
        <p:txBody>
          <a:bodyPr/>
          <a:lstStyle/>
          <a:p>
            <a:fld id="{A36E0532-44C6-4013-85DC-7785BDA5786A}" type="slidenum">
              <a:rPr lang="fr-FR" smtClean="0"/>
              <a:t>‹N°›</a:t>
            </a:fld>
            <a:endParaRPr lang="fr-FR"/>
          </a:p>
        </p:txBody>
      </p:sp>
    </p:spTree>
    <p:extLst>
      <p:ext uri="{BB962C8B-B14F-4D97-AF65-F5344CB8AC3E}">
        <p14:creationId xmlns:p14="http://schemas.microsoft.com/office/powerpoint/2010/main" val="145984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43E2152-6E01-427B-A309-25011EAA8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56C223-8D59-40C0-8615-2A64E60609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4BE680-4584-444A-8CAC-4BE92FDD0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964E3-2454-433B-BF20-600D81213542}" type="datetimeFigureOut">
              <a:rPr lang="fr-FR" smtClean="0"/>
              <a:t>08/04/2024</a:t>
            </a:fld>
            <a:endParaRPr lang="fr-FR"/>
          </a:p>
        </p:txBody>
      </p:sp>
      <p:sp>
        <p:nvSpPr>
          <p:cNvPr id="5" name="Espace réservé du pied de page 4">
            <a:extLst>
              <a:ext uri="{FF2B5EF4-FFF2-40B4-BE49-F238E27FC236}">
                <a16:creationId xmlns:a16="http://schemas.microsoft.com/office/drawing/2014/main" id="{5CC46589-CAE3-41E9-A89A-D0C1BE94A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3C328C4-87E1-4B65-8824-9C35B99FF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E0532-44C6-4013-85DC-7785BDA5786A}" type="slidenum">
              <a:rPr lang="fr-FR" smtClean="0"/>
              <a:t>‹N°›</a:t>
            </a:fld>
            <a:endParaRPr lang="fr-FR"/>
          </a:p>
        </p:txBody>
      </p:sp>
    </p:spTree>
    <p:extLst>
      <p:ext uri="{BB962C8B-B14F-4D97-AF65-F5344CB8AC3E}">
        <p14:creationId xmlns:p14="http://schemas.microsoft.com/office/powerpoint/2010/main" val="3710712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6C08E-35B0-493B-A6AE-C8BBD4CE9199}"/>
              </a:ext>
            </a:extLst>
          </p:cNvPr>
          <p:cNvSpPr>
            <a:spLocks noGrp="1"/>
          </p:cNvSpPr>
          <p:nvPr>
            <p:ph type="ctrTitle"/>
          </p:nvPr>
        </p:nvSpPr>
        <p:spPr/>
        <p:txBody>
          <a:bodyPr>
            <a:normAutofit fontScale="90000"/>
          </a:bodyPr>
          <a:lstStyle/>
          <a:p>
            <a:r>
              <a:rPr lang="fr-FR" dirty="0"/>
              <a:t>Emotions 2</a:t>
            </a:r>
            <a:br>
              <a:rPr lang="fr-FR" dirty="0"/>
            </a:br>
            <a:r>
              <a:rPr lang="fr-FR" dirty="0"/>
              <a:t>La bataille de la Montagne Blanche</a:t>
            </a:r>
            <a:br>
              <a:rPr lang="fr-FR" dirty="0"/>
            </a:br>
            <a:r>
              <a:rPr lang="fr-FR" dirty="0"/>
              <a:t>8 novembre 1620</a:t>
            </a:r>
          </a:p>
        </p:txBody>
      </p:sp>
      <p:sp>
        <p:nvSpPr>
          <p:cNvPr id="3" name="Sous-titre 2">
            <a:extLst>
              <a:ext uri="{FF2B5EF4-FFF2-40B4-BE49-F238E27FC236}">
                <a16:creationId xmlns:a16="http://schemas.microsoft.com/office/drawing/2014/main" id="{0C27ACDA-295B-45F1-8CD8-6E83C43758FA}"/>
              </a:ext>
            </a:extLst>
          </p:cNvPr>
          <p:cNvSpPr>
            <a:spLocks noGrp="1"/>
          </p:cNvSpPr>
          <p:nvPr>
            <p:ph type="subTitle" idx="1"/>
          </p:nvPr>
        </p:nvSpPr>
        <p:spPr/>
        <p:txBody>
          <a:bodyPr/>
          <a:lstStyle/>
          <a:p>
            <a:r>
              <a:rPr lang="fr-FR" dirty="0"/>
              <a:t>Olivier CHALINE</a:t>
            </a:r>
          </a:p>
          <a:p>
            <a:r>
              <a:rPr lang="fr-FR" dirty="0"/>
              <a:t>Sorbonne Université</a:t>
            </a:r>
          </a:p>
        </p:txBody>
      </p:sp>
    </p:spTree>
    <p:extLst>
      <p:ext uri="{BB962C8B-B14F-4D97-AF65-F5344CB8AC3E}">
        <p14:creationId xmlns:p14="http://schemas.microsoft.com/office/powerpoint/2010/main" val="1880782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CB362F-E133-468A-AC57-B3ED0A88EB45}"/>
              </a:ext>
            </a:extLst>
          </p:cNvPr>
          <p:cNvSpPr>
            <a:spLocks noGrp="1"/>
          </p:cNvSpPr>
          <p:nvPr>
            <p:ph type="title"/>
          </p:nvPr>
        </p:nvSpPr>
        <p:spPr/>
        <p:txBody>
          <a:bodyPr/>
          <a:lstStyle/>
          <a:p>
            <a:pPr algn="ctr"/>
            <a:r>
              <a:rPr lang="fr-FR" dirty="0"/>
              <a:t>… des mousquetaires.</a:t>
            </a:r>
          </a:p>
        </p:txBody>
      </p:sp>
      <p:pic>
        <p:nvPicPr>
          <p:cNvPr id="12" name="Espace réservé du contenu 11">
            <a:extLst>
              <a:ext uri="{FF2B5EF4-FFF2-40B4-BE49-F238E27FC236}">
                <a16:creationId xmlns:a16="http://schemas.microsoft.com/office/drawing/2014/main" id="{311681AE-F91D-4518-A83D-5B84B63B4D3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14" name="Espace réservé du contenu 13">
            <a:extLst>
              <a:ext uri="{FF2B5EF4-FFF2-40B4-BE49-F238E27FC236}">
                <a16:creationId xmlns:a16="http://schemas.microsoft.com/office/drawing/2014/main" id="{3DCC00FA-25DA-4DB7-B7EA-88E92AE09B4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49779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C0E91-A5FC-4BCE-9CF9-DADF2BADB37B}"/>
              </a:ext>
            </a:extLst>
          </p:cNvPr>
          <p:cNvSpPr>
            <a:spLocks noGrp="1"/>
          </p:cNvSpPr>
          <p:nvPr>
            <p:ph type="title"/>
          </p:nvPr>
        </p:nvSpPr>
        <p:spPr/>
        <p:txBody>
          <a:bodyPr/>
          <a:lstStyle/>
          <a:p>
            <a:pPr algn="ctr"/>
            <a:r>
              <a:rPr lang="fr-FR" dirty="0"/>
              <a:t>Des canons et des pistolets</a:t>
            </a:r>
          </a:p>
        </p:txBody>
      </p:sp>
      <p:pic>
        <p:nvPicPr>
          <p:cNvPr id="8" name="Espace réservé du contenu 7">
            <a:extLst>
              <a:ext uri="{FF2B5EF4-FFF2-40B4-BE49-F238E27FC236}">
                <a16:creationId xmlns:a16="http://schemas.microsoft.com/office/drawing/2014/main" id="{F970EB19-9DF1-4B22-A334-647DFB1029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10" name="Espace réservé du contenu 9">
            <a:extLst>
              <a:ext uri="{FF2B5EF4-FFF2-40B4-BE49-F238E27FC236}">
                <a16:creationId xmlns:a16="http://schemas.microsoft.com/office/drawing/2014/main" id="{3CF423B4-E71D-4807-957C-7B7297DF90E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3553688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CCA677-FF8A-4CD9-B65D-DA15C477F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00172" y="-1144524"/>
            <a:ext cx="6391656" cy="9147048"/>
          </a:xfrm>
          <a:prstGeom prst="rect">
            <a:avLst/>
          </a:prstGeom>
        </p:spPr>
      </p:pic>
    </p:spTree>
    <p:extLst>
      <p:ext uri="{BB962C8B-B14F-4D97-AF65-F5344CB8AC3E}">
        <p14:creationId xmlns:p14="http://schemas.microsoft.com/office/powerpoint/2010/main" val="148592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23473-99E7-4F47-94E5-A1C5D076CAA6}"/>
              </a:ext>
            </a:extLst>
          </p:cNvPr>
          <p:cNvSpPr>
            <a:spLocks noGrp="1"/>
          </p:cNvSpPr>
          <p:nvPr>
            <p:ph type="title"/>
          </p:nvPr>
        </p:nvSpPr>
        <p:spPr/>
        <p:txBody>
          <a:bodyPr/>
          <a:lstStyle/>
          <a:p>
            <a:pPr algn="ctr"/>
            <a:r>
              <a:rPr lang="fr-FR" dirty="0"/>
              <a:t>La contre-attaque du jeune comte d’Anhalt</a:t>
            </a:r>
          </a:p>
        </p:txBody>
      </p:sp>
      <p:pic>
        <p:nvPicPr>
          <p:cNvPr id="6" name="Espace réservé du contenu 5">
            <a:extLst>
              <a:ext uri="{FF2B5EF4-FFF2-40B4-BE49-F238E27FC236}">
                <a16:creationId xmlns:a16="http://schemas.microsoft.com/office/drawing/2014/main" id="{B85F1589-C87A-4DCF-AC56-41EB9C0BEA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30037" y="1928553"/>
            <a:ext cx="3265776" cy="4164676"/>
          </a:xfrm>
        </p:spPr>
      </p:pic>
      <p:sp>
        <p:nvSpPr>
          <p:cNvPr id="4" name="Espace réservé du contenu 3">
            <a:extLst>
              <a:ext uri="{FF2B5EF4-FFF2-40B4-BE49-F238E27FC236}">
                <a16:creationId xmlns:a16="http://schemas.microsoft.com/office/drawing/2014/main" id="{561BB89B-4F99-4A77-9F43-F022AFCE0397}"/>
              </a:ext>
            </a:extLst>
          </p:cNvPr>
          <p:cNvSpPr>
            <a:spLocks noGrp="1"/>
          </p:cNvSpPr>
          <p:nvPr>
            <p:ph sz="half" idx="2"/>
          </p:nvPr>
        </p:nvSpPr>
        <p:spPr/>
        <p:txBody>
          <a:bodyPr>
            <a:normAutofit fontScale="85000" lnSpcReduction="20000"/>
          </a:bodyPr>
          <a:lstStyle/>
          <a:p>
            <a:pPr algn="just"/>
            <a:r>
              <a:rPr lang="fr-FR" dirty="0"/>
              <a:t>« … j’avais crié à mes soldats de ne pas tirer du tout tant que je n’aurais pas sorti mes pistolets ou bien avant de pouvoir ajuster. Alors arrivèrent les cuirassiers, ceux de Don Balthasar ou bien ceux du colonel </a:t>
            </a:r>
            <a:r>
              <a:rPr lang="fr-FR" dirty="0" err="1"/>
              <a:t>Kratz</a:t>
            </a:r>
            <a:r>
              <a:rPr lang="fr-FR" dirty="0"/>
              <a:t>, presque aussi nombreux que nous mais bien mieux armés. Or, il se trouva qu’ils avaient reçu les mêmes ordres de retenir leur feu, si bien que nous restâmes un bon moment à nous regarder, mutuellement étonnés, comme si nous étions de bons amis. Cela dura jusqu’à ce que mon lieutenant-colonel ne le supportant plus, ouvrit le feu… »</a:t>
            </a:r>
          </a:p>
        </p:txBody>
      </p:sp>
    </p:spTree>
    <p:extLst>
      <p:ext uri="{BB962C8B-B14F-4D97-AF65-F5344CB8AC3E}">
        <p14:creationId xmlns:p14="http://schemas.microsoft.com/office/powerpoint/2010/main" val="15338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72E9DC-C205-46ED-965B-2217ADA881FE}"/>
              </a:ext>
            </a:extLst>
          </p:cNvPr>
          <p:cNvSpPr/>
          <p:nvPr/>
        </p:nvSpPr>
        <p:spPr>
          <a:xfrm>
            <a:off x="3048000" y="889292"/>
            <a:ext cx="6096000" cy="5262979"/>
          </a:xfrm>
          <a:prstGeom prst="rect">
            <a:avLst/>
          </a:prstGeom>
        </p:spPr>
        <p:txBody>
          <a:bodyPr>
            <a:spAutoFit/>
          </a:bodyPr>
          <a:lstStyle/>
          <a:p>
            <a:pPr algn="just"/>
            <a:r>
              <a:rPr lang="fr-FR" dirty="0"/>
              <a:t>« Quand nous fûmes à nouveau debout, je tentai de marcher mais j’étais très faible. Je me ressaisis pourtant et parvins à avancer tout doucement. Une troupe de cavaliers vint à nous mais nous dépassa sans nous faire de mal. A peine étaient-ils partis qu’arriva un vieil Italien à cheval, un commandant, l’arme pointée sur nous, mais grâce à Dieu, il s’écarta brusquement, comme si quelque chose l’avait effrayé ou bien retenu, alors même qu’il n’y avait personne d’autre. De nous, il n’avait rien à craindre, car je ne pouvais tirer ma dague du fourreau rapidement  de ma gauche, bien que </a:t>
            </a:r>
            <a:r>
              <a:rPr lang="fr-FR" dirty="0" err="1"/>
              <a:t>Hallweyl</a:t>
            </a:r>
            <a:r>
              <a:rPr lang="fr-FR" dirty="0"/>
              <a:t> eut dégainé la sienne, l’autre était à cheval avec encore ses pistolets à la selle. Plus tard, j’appris que le même avait résolu de ne faire quartier à presque personne. Lorsque nous fûmes délivrés de ce péril, nous avons repris notre marche vers la ville que je n’aurais pourtant guère pu atteindre à cause de l’épuisement et de la distance… »</a:t>
            </a:r>
          </a:p>
          <a:p>
            <a:pPr algn="just"/>
            <a:r>
              <a:rPr lang="fr-FR" sz="1600" dirty="0"/>
              <a:t>Fürst Christian II. von Anhalt-</a:t>
            </a:r>
            <a:r>
              <a:rPr lang="fr-FR" sz="1600" dirty="0" err="1"/>
              <a:t>Bernburg</a:t>
            </a:r>
            <a:r>
              <a:rPr lang="fr-FR" sz="1600" dirty="0"/>
              <a:t>, « </a:t>
            </a:r>
            <a:r>
              <a:rPr lang="fr-FR" sz="1600" dirty="0" err="1"/>
              <a:t>Eigentlicher</a:t>
            </a:r>
            <a:r>
              <a:rPr lang="fr-FR" sz="1600" dirty="0"/>
              <a:t> </a:t>
            </a:r>
            <a:r>
              <a:rPr lang="fr-FR" sz="1600" dirty="0" err="1"/>
              <a:t>Bericht</a:t>
            </a:r>
            <a:r>
              <a:rPr lang="fr-FR" sz="1600" dirty="0"/>
              <a:t> </a:t>
            </a:r>
            <a:r>
              <a:rPr lang="fr-FR" sz="1600" dirty="0" err="1"/>
              <a:t>wie</a:t>
            </a:r>
            <a:r>
              <a:rPr lang="fr-FR" sz="1600" dirty="0"/>
              <a:t> es mir in </a:t>
            </a:r>
            <a:r>
              <a:rPr lang="fr-FR" sz="1600" dirty="0" err="1"/>
              <a:t>und</a:t>
            </a:r>
            <a:r>
              <a:rPr lang="fr-FR" sz="1600" dirty="0"/>
              <a:t> </a:t>
            </a:r>
            <a:r>
              <a:rPr lang="fr-FR" sz="1600" dirty="0" err="1"/>
              <a:t>seithero</a:t>
            </a:r>
            <a:r>
              <a:rPr lang="fr-FR" sz="1600" dirty="0"/>
              <a:t> des </a:t>
            </a:r>
            <a:r>
              <a:rPr lang="fr-FR" sz="1600" dirty="0" err="1"/>
              <a:t>Schlacht</a:t>
            </a:r>
            <a:r>
              <a:rPr lang="fr-FR" sz="1600" dirty="0"/>
              <a:t> vor </a:t>
            </a:r>
            <a:r>
              <a:rPr lang="fr-FR" sz="1600" dirty="0" err="1"/>
              <a:t>Prag</a:t>
            </a:r>
            <a:r>
              <a:rPr lang="fr-FR" sz="1600" dirty="0"/>
              <a:t> </a:t>
            </a:r>
            <a:r>
              <a:rPr lang="fr-FR" sz="1600" dirty="0" err="1"/>
              <a:t>ergangen</a:t>
            </a:r>
            <a:r>
              <a:rPr lang="fr-FR" sz="1600" dirty="0"/>
              <a:t> 1620, den 8. </a:t>
            </a:r>
            <a:r>
              <a:rPr lang="fr-FR" sz="1600" dirty="0" err="1"/>
              <a:t>November</a:t>
            </a:r>
            <a:r>
              <a:rPr lang="fr-FR" sz="1600" dirty="0"/>
              <a:t> », Wien </a:t>
            </a:r>
            <a:r>
              <a:rPr lang="fr-FR" sz="1600" dirty="0" err="1"/>
              <a:t>Kriegsarchiv</a:t>
            </a:r>
            <a:r>
              <a:rPr lang="fr-FR" sz="1600" dirty="0"/>
              <a:t>, </a:t>
            </a:r>
            <a:r>
              <a:rPr lang="fr-FR" sz="1600" dirty="0" err="1"/>
              <a:t>Bibliothek</a:t>
            </a:r>
            <a:r>
              <a:rPr lang="fr-FR" sz="1600" dirty="0"/>
              <a:t>, II 43.743.</a:t>
            </a:r>
          </a:p>
        </p:txBody>
      </p:sp>
    </p:spTree>
    <p:extLst>
      <p:ext uri="{BB962C8B-B14F-4D97-AF65-F5344CB8AC3E}">
        <p14:creationId xmlns:p14="http://schemas.microsoft.com/office/powerpoint/2010/main" val="61608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94439A-8D03-41B5-80B4-44806BD76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00172" y="-1144524"/>
            <a:ext cx="6391656" cy="9147048"/>
          </a:xfrm>
          <a:prstGeom prst="rect">
            <a:avLst/>
          </a:prstGeom>
        </p:spPr>
      </p:pic>
    </p:spTree>
    <p:extLst>
      <p:ext uri="{BB962C8B-B14F-4D97-AF65-F5344CB8AC3E}">
        <p14:creationId xmlns:p14="http://schemas.microsoft.com/office/powerpoint/2010/main" val="1037932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DA5A7-4776-40A9-A854-F13110F0F21A}"/>
              </a:ext>
            </a:extLst>
          </p:cNvPr>
          <p:cNvSpPr>
            <a:spLocks noGrp="1"/>
          </p:cNvSpPr>
          <p:nvPr>
            <p:ph type="title"/>
          </p:nvPr>
        </p:nvSpPr>
        <p:spPr/>
        <p:txBody>
          <a:bodyPr/>
          <a:lstStyle/>
          <a:p>
            <a:pPr algn="ctr"/>
            <a:r>
              <a:rPr lang="fr-FR" dirty="0"/>
              <a:t>L’extase du P. Dominique</a:t>
            </a:r>
          </a:p>
        </p:txBody>
      </p:sp>
      <p:sp>
        <p:nvSpPr>
          <p:cNvPr id="3" name="Espace réservé du contenu 2">
            <a:extLst>
              <a:ext uri="{FF2B5EF4-FFF2-40B4-BE49-F238E27FC236}">
                <a16:creationId xmlns:a16="http://schemas.microsoft.com/office/drawing/2014/main" id="{4F12F8EB-49A1-4F21-BAFF-152171F1F1EA}"/>
              </a:ext>
            </a:extLst>
          </p:cNvPr>
          <p:cNvSpPr>
            <a:spLocks noGrp="1"/>
          </p:cNvSpPr>
          <p:nvPr>
            <p:ph sz="half" idx="1"/>
          </p:nvPr>
        </p:nvSpPr>
        <p:spPr/>
        <p:txBody>
          <a:bodyPr>
            <a:normAutofit fontScale="55000" lnSpcReduction="20000"/>
          </a:bodyPr>
          <a:lstStyle/>
          <a:p>
            <a:pPr algn="just"/>
            <a:r>
              <a:rPr lang="fr-FR" sz="3300" dirty="0"/>
              <a:t>« Dans un lieu un peu retiré, rentrant tout entier en soi, il se consuma en très ferventes prières, en larmes et en soupirs, criant au Seigneur de défendre sa cause et celle de sa mère en aidant les catholiques. Et, à ce moment-là, le Seigneur voulant lui montrer combien ces prières lui étaient chères, avec une grâce et une faveur particulières, lui donna une très grande lumière et une extase dans laquelle, à nouveau, il vit l’issue heureuse de la bataille et la victoire , comme si elle était sous ses yeux déjà réalisée ».</a:t>
            </a:r>
          </a:p>
          <a:p>
            <a:pPr algn="just"/>
            <a:r>
              <a:rPr lang="fr-FR" sz="3300" dirty="0"/>
              <a:t>Le Carme, pressé par le duc de Bavière, monte à cheval « avec son crucifix sur un bâton et sa Madone sur la poitrine, clamant vers le Seigneur avec une très grande ferveur : « Ubi </a:t>
            </a:r>
            <a:r>
              <a:rPr lang="fr-FR" sz="3300" dirty="0" err="1"/>
              <a:t>sunt</a:t>
            </a:r>
            <a:r>
              <a:rPr lang="fr-FR" sz="3300" dirty="0"/>
              <a:t> </a:t>
            </a:r>
            <a:r>
              <a:rPr lang="fr-FR" sz="3300" dirty="0" err="1"/>
              <a:t>Misercordiae</a:t>
            </a:r>
            <a:r>
              <a:rPr lang="fr-FR" sz="3300" dirty="0"/>
              <a:t> </a:t>
            </a:r>
            <a:r>
              <a:rPr lang="fr-FR" sz="3300" dirty="0" err="1"/>
              <a:t>tuae</a:t>
            </a:r>
            <a:r>
              <a:rPr lang="fr-FR" sz="3300" dirty="0"/>
              <a:t> </a:t>
            </a:r>
            <a:r>
              <a:rPr lang="fr-FR" sz="3300" dirty="0" err="1"/>
              <a:t>antiquae</a:t>
            </a:r>
            <a:r>
              <a:rPr lang="fr-FR" sz="3300" dirty="0"/>
              <a:t> Domine </a:t>
            </a:r>
            <a:r>
              <a:rPr lang="fr-FR" sz="3300" dirty="0" err="1"/>
              <a:t>etc</a:t>
            </a:r>
            <a:r>
              <a:rPr lang="fr-FR" sz="3300" dirty="0"/>
              <a:t> </a:t>
            </a:r>
            <a:r>
              <a:rPr lang="fr-FR" sz="3300" dirty="0" err="1"/>
              <a:t>Iudica</a:t>
            </a:r>
            <a:r>
              <a:rPr lang="fr-FR" sz="3300" dirty="0"/>
              <a:t> </a:t>
            </a:r>
            <a:r>
              <a:rPr lang="fr-FR" sz="3300" dirty="0" err="1"/>
              <a:t>causam</a:t>
            </a:r>
            <a:r>
              <a:rPr lang="fr-FR" sz="3300" dirty="0"/>
              <a:t> </a:t>
            </a:r>
            <a:r>
              <a:rPr lang="fr-FR" sz="3300" dirty="0" err="1"/>
              <a:t>tuam</a:t>
            </a:r>
            <a:r>
              <a:rPr lang="fr-FR" sz="3300" dirty="0"/>
              <a:t> et </a:t>
            </a:r>
            <a:r>
              <a:rPr lang="fr-FR" sz="3300" dirty="0" err="1"/>
              <a:t>Matris</a:t>
            </a:r>
            <a:r>
              <a:rPr lang="fr-FR" sz="3300" dirty="0"/>
              <a:t> </a:t>
            </a:r>
            <a:r>
              <a:rPr lang="fr-FR" sz="3300" dirty="0" err="1"/>
              <a:t>tuae</a:t>
            </a:r>
            <a:r>
              <a:rPr lang="fr-FR" sz="3300" dirty="0"/>
              <a:t> »</a:t>
            </a:r>
          </a:p>
          <a:p>
            <a:pPr algn="just"/>
            <a:r>
              <a:rPr lang="fr-FR" sz="3300" i="1" dirty="0" err="1"/>
              <a:t>Tertia</a:t>
            </a:r>
            <a:r>
              <a:rPr lang="fr-FR" sz="3300" i="1" dirty="0"/>
              <a:t> </a:t>
            </a:r>
            <a:r>
              <a:rPr lang="fr-FR" sz="3300" i="1" dirty="0" err="1"/>
              <a:t>positio</a:t>
            </a:r>
            <a:r>
              <a:rPr lang="fr-FR" sz="3300" dirty="0"/>
              <a:t>, Paris, Bibliothèque nationale de France, H 848, n°2041, § 48, p 510-511. </a:t>
            </a:r>
          </a:p>
          <a:p>
            <a:endParaRPr lang="fr-FR" dirty="0"/>
          </a:p>
        </p:txBody>
      </p:sp>
      <p:sp>
        <p:nvSpPr>
          <p:cNvPr id="4" name="Espace réservé du contenu 3">
            <a:extLst>
              <a:ext uri="{FF2B5EF4-FFF2-40B4-BE49-F238E27FC236}">
                <a16:creationId xmlns:a16="http://schemas.microsoft.com/office/drawing/2014/main" id="{2B0D7B45-99BE-4FFA-A11E-027C44AC16AE}"/>
              </a:ext>
            </a:extLst>
          </p:cNvPr>
          <p:cNvSpPr>
            <a:spLocks noGrp="1"/>
          </p:cNvSpPr>
          <p:nvPr>
            <p:ph sz="half" idx="2"/>
          </p:nvPr>
        </p:nvSpPr>
        <p:spPr/>
        <p:txBody>
          <a:bodyPr>
            <a:noAutofit/>
          </a:bodyPr>
          <a:lstStyle/>
          <a:p>
            <a:r>
              <a:rPr lang="fr-FR" sz="1600" dirty="0"/>
              <a:t>Les paroles du Carme :</a:t>
            </a:r>
          </a:p>
          <a:p>
            <a:r>
              <a:rPr lang="fr-FR" sz="1600" dirty="0"/>
              <a:t>« Ubi est Deus </a:t>
            </a:r>
            <a:r>
              <a:rPr lang="fr-FR" sz="1600" dirty="0" err="1"/>
              <a:t>Eliae</a:t>
            </a:r>
            <a:r>
              <a:rPr lang="fr-FR" sz="1600" dirty="0"/>
              <a:t>? », 2 Rois 2, 14.</a:t>
            </a:r>
          </a:p>
          <a:p>
            <a:r>
              <a:rPr lang="fr-FR" sz="1600" dirty="0"/>
              <a:t>« Ubi </a:t>
            </a:r>
            <a:r>
              <a:rPr lang="fr-FR" sz="1600" dirty="0" err="1"/>
              <a:t>sunt</a:t>
            </a:r>
            <a:r>
              <a:rPr lang="fr-FR" sz="1600" dirty="0"/>
              <a:t> </a:t>
            </a:r>
            <a:r>
              <a:rPr lang="fr-FR" sz="1600" dirty="0" err="1"/>
              <a:t>misericordiae</a:t>
            </a:r>
            <a:r>
              <a:rPr lang="fr-FR" sz="1600" dirty="0"/>
              <a:t> </a:t>
            </a:r>
            <a:r>
              <a:rPr lang="fr-FR" sz="1600" dirty="0" err="1"/>
              <a:t>tuae</a:t>
            </a:r>
            <a:r>
              <a:rPr lang="fr-FR" sz="1600" dirty="0"/>
              <a:t> </a:t>
            </a:r>
            <a:r>
              <a:rPr lang="fr-FR" sz="1600" dirty="0" err="1"/>
              <a:t>antiquae</a:t>
            </a:r>
            <a:r>
              <a:rPr lang="fr-FR" sz="1600" dirty="0"/>
              <a:t> Domine? », Ps 88, 50 (</a:t>
            </a:r>
            <a:r>
              <a:rPr lang="fr-FR" sz="1600" dirty="0" err="1"/>
              <a:t>gratiae</a:t>
            </a:r>
            <a:r>
              <a:rPr lang="fr-FR" sz="1600" dirty="0"/>
              <a:t> et non pas </a:t>
            </a:r>
            <a:r>
              <a:rPr lang="fr-FR" sz="1600" dirty="0" err="1"/>
              <a:t>misericordiae</a:t>
            </a:r>
            <a:r>
              <a:rPr lang="fr-FR" sz="1600" dirty="0"/>
              <a:t>)</a:t>
            </a:r>
          </a:p>
          <a:p>
            <a:r>
              <a:rPr lang="fr-FR" sz="1600" dirty="0"/>
              <a:t>« </a:t>
            </a:r>
            <a:r>
              <a:rPr lang="fr-FR" sz="1600" dirty="0" err="1"/>
              <a:t>Exsurge</a:t>
            </a:r>
            <a:r>
              <a:rPr lang="fr-FR" sz="1600" dirty="0"/>
              <a:t> Domine et judica </a:t>
            </a:r>
            <a:r>
              <a:rPr lang="fr-FR" sz="1600" dirty="0" err="1"/>
              <a:t>causam</a:t>
            </a:r>
            <a:r>
              <a:rPr lang="fr-FR" sz="1600" dirty="0"/>
              <a:t> </a:t>
            </a:r>
            <a:r>
              <a:rPr lang="fr-FR" sz="1600" dirty="0" err="1"/>
              <a:t>tuam</a:t>
            </a:r>
            <a:r>
              <a:rPr lang="fr-FR" sz="1600" dirty="0"/>
              <a:t>! » Ps 74, 22, sur la dévastation du sanctuaire.</a:t>
            </a:r>
          </a:p>
          <a:p>
            <a:r>
              <a:rPr lang="fr-FR" sz="1600" dirty="0"/>
              <a:t>« </a:t>
            </a:r>
            <a:r>
              <a:rPr lang="fr-FR" sz="1600" dirty="0" err="1"/>
              <a:t>Reddite</a:t>
            </a:r>
            <a:r>
              <a:rPr lang="fr-FR" sz="1600" dirty="0"/>
              <a:t>, </a:t>
            </a:r>
            <a:r>
              <a:rPr lang="fr-FR" sz="1600" dirty="0" err="1"/>
              <a:t>superbi</a:t>
            </a:r>
            <a:r>
              <a:rPr lang="fr-FR" sz="1600" dirty="0"/>
              <a:t> </a:t>
            </a:r>
            <a:r>
              <a:rPr lang="fr-FR" sz="1600" dirty="0" err="1"/>
              <a:t>ribelli</a:t>
            </a:r>
            <a:r>
              <a:rPr lang="fr-FR" sz="1600" dirty="0"/>
              <a:t> e </a:t>
            </a:r>
            <a:r>
              <a:rPr lang="fr-FR" sz="1600" dirty="0" err="1"/>
              <a:t>traditori</a:t>
            </a:r>
            <a:r>
              <a:rPr lang="fr-FR" sz="1600" dirty="0"/>
              <a:t>, </a:t>
            </a:r>
            <a:r>
              <a:rPr lang="fr-FR" sz="1600" dirty="0" err="1"/>
              <a:t>quae</a:t>
            </a:r>
            <a:r>
              <a:rPr lang="fr-FR" sz="1600" dirty="0"/>
              <a:t> </a:t>
            </a:r>
            <a:r>
              <a:rPr lang="fr-FR" sz="1600" dirty="0" err="1"/>
              <a:t>sunt</a:t>
            </a:r>
            <a:r>
              <a:rPr lang="fr-FR" sz="1600" dirty="0"/>
              <a:t> </a:t>
            </a:r>
            <a:r>
              <a:rPr lang="fr-FR" sz="1600" dirty="0" err="1"/>
              <a:t>Caesari</a:t>
            </a:r>
            <a:r>
              <a:rPr lang="fr-FR" sz="1600" dirty="0"/>
              <a:t> et </a:t>
            </a:r>
            <a:r>
              <a:rPr lang="fr-FR" sz="1600" dirty="0" err="1"/>
              <a:t>quae</a:t>
            </a:r>
            <a:r>
              <a:rPr lang="fr-FR" sz="1600" dirty="0"/>
              <a:t> </a:t>
            </a:r>
            <a:r>
              <a:rPr lang="fr-FR" sz="1600" dirty="0" err="1"/>
              <a:t>sunt</a:t>
            </a:r>
            <a:r>
              <a:rPr lang="fr-FR" sz="1600" dirty="0"/>
              <a:t> Dei Deo », Mathieu 22, 21, Evangile du dimanche 8 novembre 1620. </a:t>
            </a:r>
          </a:p>
          <a:p>
            <a:endParaRPr lang="fr-FR" sz="1600" dirty="0"/>
          </a:p>
          <a:p>
            <a:r>
              <a:rPr lang="fr-FR" sz="1600" dirty="0"/>
              <a:t>Lettre au pape Paul V, 13 novembre 1620 :</a:t>
            </a:r>
          </a:p>
          <a:p>
            <a:pPr algn="just"/>
            <a:r>
              <a:rPr lang="fr-FR" sz="1600" dirty="0"/>
              <a:t>« V.S. voit que je ne suis pas religieux, mais capitaine et soldat et que je ne suis bon à rien d’autre qu’à faire livrer bataille et à m’y trouver plongé ».</a:t>
            </a:r>
          </a:p>
          <a:p>
            <a:pPr algn="just"/>
            <a:r>
              <a:rPr lang="fr-FR" sz="1600" dirty="0" err="1"/>
              <a:t>Archivio</a:t>
            </a:r>
            <a:r>
              <a:rPr lang="fr-FR" sz="1600" dirty="0"/>
              <a:t> </a:t>
            </a:r>
            <a:r>
              <a:rPr lang="fr-FR" sz="1600" dirty="0" err="1"/>
              <a:t>Segreto</a:t>
            </a:r>
            <a:r>
              <a:rPr lang="fr-FR" sz="1600" dirty="0"/>
              <a:t> </a:t>
            </a:r>
            <a:r>
              <a:rPr lang="fr-FR" sz="1600" dirty="0" err="1"/>
              <a:t>Vaticano</a:t>
            </a:r>
            <a:r>
              <a:rPr lang="fr-FR" sz="1600" dirty="0"/>
              <a:t>, </a:t>
            </a:r>
            <a:r>
              <a:rPr lang="fr-FR" sz="1600" dirty="0" err="1"/>
              <a:t>Fondo</a:t>
            </a:r>
            <a:r>
              <a:rPr lang="fr-FR" sz="1600" dirty="0"/>
              <a:t> </a:t>
            </a:r>
            <a:r>
              <a:rPr lang="fr-FR" sz="1600" dirty="0" err="1"/>
              <a:t>Borghese</a:t>
            </a:r>
            <a:r>
              <a:rPr lang="fr-FR" sz="1600" dirty="0"/>
              <a:t> I, 858, f°146 r.</a:t>
            </a:r>
          </a:p>
        </p:txBody>
      </p:sp>
    </p:spTree>
    <p:extLst>
      <p:ext uri="{BB962C8B-B14F-4D97-AF65-F5344CB8AC3E}">
        <p14:creationId xmlns:p14="http://schemas.microsoft.com/office/powerpoint/2010/main" val="3755234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90BE25-FD17-47B7-A466-DB9190CA7E8D}"/>
              </a:ext>
            </a:extLst>
          </p:cNvPr>
          <p:cNvSpPr>
            <a:spLocks noGrp="1"/>
          </p:cNvSpPr>
          <p:nvPr>
            <p:ph type="title"/>
          </p:nvPr>
        </p:nvSpPr>
        <p:spPr/>
        <p:txBody>
          <a:bodyPr/>
          <a:lstStyle/>
          <a:p>
            <a:pPr algn="ctr"/>
            <a:r>
              <a:rPr lang="fr-FR" dirty="0"/>
              <a:t>La tuerie et la peur</a:t>
            </a:r>
          </a:p>
        </p:txBody>
      </p:sp>
      <p:sp>
        <p:nvSpPr>
          <p:cNvPr id="3" name="Espace réservé du contenu 2">
            <a:extLst>
              <a:ext uri="{FF2B5EF4-FFF2-40B4-BE49-F238E27FC236}">
                <a16:creationId xmlns:a16="http://schemas.microsoft.com/office/drawing/2014/main" id="{1FF6FA67-9C59-4734-B917-CEF1CE72BFFC}"/>
              </a:ext>
            </a:extLst>
          </p:cNvPr>
          <p:cNvSpPr>
            <a:spLocks noGrp="1"/>
          </p:cNvSpPr>
          <p:nvPr>
            <p:ph sz="half" idx="1"/>
          </p:nvPr>
        </p:nvSpPr>
        <p:spPr/>
        <p:txBody>
          <a:bodyPr>
            <a:normAutofit fontScale="85000" lnSpcReduction="20000"/>
          </a:bodyPr>
          <a:lstStyle/>
          <a:p>
            <a:pPr algn="just"/>
            <a:r>
              <a:rPr lang="fr-FR" dirty="0"/>
              <a:t>« Dans cette rencontre, les Polonais s’étaient fortement armés : ils manient le sabre à deux mains en tenant les rênes du cheval entre leurs dents et infligèrent de fortes pertes et, en sabrant, firent un carnage pendant lequel ils criaient : « Saloperies de luthériens, fils de pute, que le feu du ciel vous foudroie ! ». Les Wallons ont fait de même ».</a:t>
            </a:r>
          </a:p>
          <a:p>
            <a:pPr algn="just"/>
            <a:r>
              <a:rPr lang="fr-FR" sz="1900" i="1" dirty="0" err="1"/>
              <a:t>Actorum</a:t>
            </a:r>
            <a:r>
              <a:rPr lang="fr-FR" sz="1900" i="1" dirty="0"/>
              <a:t> </a:t>
            </a:r>
            <a:r>
              <a:rPr lang="fr-FR" sz="1900" i="1" dirty="0" err="1"/>
              <a:t>bohemicorum</a:t>
            </a:r>
            <a:r>
              <a:rPr lang="fr-FR" sz="1900" i="1" dirty="0"/>
              <a:t> </a:t>
            </a:r>
            <a:r>
              <a:rPr lang="fr-FR" sz="1900" dirty="0"/>
              <a:t>III. Teil, 1621, cité dans Anton </a:t>
            </a:r>
            <a:r>
              <a:rPr lang="fr-FR" sz="1900" dirty="0" err="1"/>
              <a:t>Gindely</a:t>
            </a:r>
            <a:r>
              <a:rPr lang="fr-FR" sz="1900" dirty="0"/>
              <a:t>,, Wien, 1877, S. </a:t>
            </a:r>
            <a:r>
              <a:rPr lang="fr-FR" sz="1900" i="1" dirty="0"/>
              <a:t>Die </a:t>
            </a:r>
            <a:r>
              <a:rPr lang="fr-FR" sz="1900" i="1" dirty="0" err="1"/>
              <a:t>Berichte</a:t>
            </a:r>
            <a:r>
              <a:rPr lang="fr-FR" sz="1900" i="1" dirty="0"/>
              <a:t> </a:t>
            </a:r>
            <a:r>
              <a:rPr lang="fr-FR" sz="1900" i="1" dirty="0" err="1"/>
              <a:t>über</a:t>
            </a:r>
            <a:r>
              <a:rPr lang="fr-FR" sz="1900" i="1" dirty="0"/>
              <a:t> die </a:t>
            </a:r>
            <a:r>
              <a:rPr lang="fr-FR" sz="1900" i="1" dirty="0" err="1"/>
              <a:t>Schlacht</a:t>
            </a:r>
            <a:r>
              <a:rPr lang="fr-FR" sz="1900" i="1" dirty="0"/>
              <a:t> </a:t>
            </a:r>
            <a:r>
              <a:rPr lang="fr-FR" sz="1900" i="1" dirty="0" err="1"/>
              <a:t>auf</a:t>
            </a:r>
            <a:r>
              <a:rPr lang="fr-FR" sz="1900" i="1" dirty="0"/>
              <a:t> </a:t>
            </a:r>
            <a:r>
              <a:rPr lang="fr-FR" sz="1900" i="1" dirty="0" err="1"/>
              <a:t>dem</a:t>
            </a:r>
            <a:r>
              <a:rPr lang="fr-FR" sz="1900" i="1" dirty="0"/>
              <a:t> </a:t>
            </a:r>
            <a:r>
              <a:rPr lang="fr-FR" sz="1900" i="1" dirty="0" err="1"/>
              <a:t>Weissen</a:t>
            </a:r>
            <a:r>
              <a:rPr lang="fr-FR" sz="1900" i="1" dirty="0"/>
              <a:t> Berge </a:t>
            </a:r>
            <a:r>
              <a:rPr lang="fr-FR" sz="1900" i="1" dirty="0" err="1"/>
              <a:t>bei</a:t>
            </a:r>
            <a:r>
              <a:rPr lang="fr-FR" sz="1900" i="1" dirty="0"/>
              <a:t> </a:t>
            </a:r>
            <a:r>
              <a:rPr lang="fr-FR" sz="1900" i="1" dirty="0" err="1"/>
              <a:t>Prag</a:t>
            </a:r>
            <a:r>
              <a:rPr lang="fr-FR" sz="1900" i="1" dirty="0"/>
              <a:t>, S. 63.</a:t>
            </a:r>
            <a:endParaRPr lang="fr-FR" sz="1900" dirty="0"/>
          </a:p>
        </p:txBody>
      </p:sp>
      <p:sp>
        <p:nvSpPr>
          <p:cNvPr id="4" name="Espace réservé du contenu 3">
            <a:extLst>
              <a:ext uri="{FF2B5EF4-FFF2-40B4-BE49-F238E27FC236}">
                <a16:creationId xmlns:a16="http://schemas.microsoft.com/office/drawing/2014/main" id="{B63E7647-7E38-4492-802F-611EF5E9D1AF}"/>
              </a:ext>
            </a:extLst>
          </p:cNvPr>
          <p:cNvSpPr>
            <a:spLocks noGrp="1"/>
          </p:cNvSpPr>
          <p:nvPr>
            <p:ph sz="half" idx="2"/>
          </p:nvPr>
        </p:nvSpPr>
        <p:spPr/>
        <p:txBody>
          <a:bodyPr>
            <a:normAutofit fontScale="85000" lnSpcReduction="20000"/>
          </a:bodyPr>
          <a:lstStyle/>
          <a:p>
            <a:pPr algn="just"/>
            <a:r>
              <a:rPr lang="fr-FR" dirty="0"/>
              <a:t>Relation de Christian I von Anhalt-</a:t>
            </a:r>
            <a:r>
              <a:rPr lang="fr-FR" dirty="0" err="1"/>
              <a:t>Bernburg</a:t>
            </a:r>
            <a:r>
              <a:rPr lang="fr-FR" dirty="0"/>
              <a:t>, le général de l’armée des Etats : </a:t>
            </a:r>
          </a:p>
          <a:p>
            <a:pPr algn="just"/>
            <a:r>
              <a:rPr lang="fr-FR" dirty="0"/>
              <a:t>« Et combien que M. le Duc de Weimar l’</a:t>
            </a:r>
            <a:r>
              <a:rPr lang="fr-FR" dirty="0" err="1"/>
              <a:t>aisné</a:t>
            </a:r>
            <a:r>
              <a:rPr lang="fr-FR" dirty="0"/>
              <a:t> </a:t>
            </a:r>
            <a:r>
              <a:rPr lang="fr-FR" dirty="0" err="1"/>
              <a:t>estoit</a:t>
            </a:r>
            <a:r>
              <a:rPr lang="fr-FR" dirty="0"/>
              <a:t> allé d’arrêter les Hongrois et vient au </a:t>
            </a:r>
            <a:r>
              <a:rPr lang="fr-FR" dirty="0" err="1"/>
              <a:t>colonell</a:t>
            </a:r>
            <a:r>
              <a:rPr lang="fr-FR" dirty="0"/>
              <a:t> </a:t>
            </a:r>
            <a:r>
              <a:rPr lang="fr-FR" dirty="0" err="1"/>
              <a:t>Cornis</a:t>
            </a:r>
            <a:r>
              <a:rPr lang="fr-FR" dirty="0"/>
              <a:t>, accompagné avec fort peu de ses Hongrois, l’exhortant à tenir ferme, il </a:t>
            </a:r>
            <a:r>
              <a:rPr lang="fr-FR" dirty="0" err="1"/>
              <a:t>respondit</a:t>
            </a:r>
            <a:r>
              <a:rPr lang="fr-FR" dirty="0"/>
              <a:t> : « </a:t>
            </a:r>
            <a:r>
              <a:rPr lang="fr-FR" dirty="0" err="1"/>
              <a:t>Germani</a:t>
            </a:r>
            <a:r>
              <a:rPr lang="fr-FR" dirty="0"/>
              <a:t> </a:t>
            </a:r>
            <a:r>
              <a:rPr lang="fr-FR" dirty="0" err="1"/>
              <a:t>currunt</a:t>
            </a:r>
            <a:r>
              <a:rPr lang="fr-FR" dirty="0"/>
              <a:t> ». </a:t>
            </a:r>
            <a:r>
              <a:rPr lang="fr-FR" dirty="0" err="1"/>
              <a:t>Surquoy</a:t>
            </a:r>
            <a:r>
              <a:rPr lang="fr-FR" dirty="0"/>
              <a:t> le Duc lui réplique : « </a:t>
            </a:r>
            <a:r>
              <a:rPr lang="fr-FR" dirty="0" err="1"/>
              <a:t>Nolo</a:t>
            </a:r>
            <a:r>
              <a:rPr lang="fr-FR" dirty="0"/>
              <a:t> esse </a:t>
            </a:r>
            <a:r>
              <a:rPr lang="fr-FR" dirty="0" err="1"/>
              <a:t>Germanus</a:t>
            </a:r>
            <a:r>
              <a:rPr lang="fr-FR" dirty="0"/>
              <a:t> </a:t>
            </a:r>
            <a:r>
              <a:rPr lang="fr-FR" dirty="0" err="1"/>
              <a:t>hac</a:t>
            </a:r>
            <a:r>
              <a:rPr lang="fr-FR" dirty="0"/>
              <a:t> die, </a:t>
            </a:r>
            <a:r>
              <a:rPr lang="fr-FR" dirty="0" err="1"/>
              <a:t>ero</a:t>
            </a:r>
            <a:r>
              <a:rPr lang="fr-FR" dirty="0"/>
              <a:t> </a:t>
            </a:r>
            <a:r>
              <a:rPr lang="fr-FR" dirty="0" err="1"/>
              <a:t>Hungarus</a:t>
            </a:r>
            <a:r>
              <a:rPr lang="fr-FR" dirty="0"/>
              <a:t>, </a:t>
            </a:r>
            <a:r>
              <a:rPr lang="fr-FR" dirty="0" err="1"/>
              <a:t>maneas</a:t>
            </a:r>
            <a:r>
              <a:rPr lang="fr-FR" dirty="0"/>
              <a:t> </a:t>
            </a:r>
            <a:r>
              <a:rPr lang="fr-FR" dirty="0" err="1"/>
              <a:t>tantum</a:t>
            </a:r>
            <a:r>
              <a:rPr lang="fr-FR" dirty="0"/>
              <a:t> </a:t>
            </a:r>
            <a:r>
              <a:rPr lang="fr-FR" dirty="0" err="1"/>
              <a:t>mecum</a:t>
            </a:r>
            <a:r>
              <a:rPr lang="fr-FR" dirty="0"/>
              <a:t> ». Mais </a:t>
            </a:r>
            <a:r>
              <a:rPr lang="fr-FR" dirty="0" err="1"/>
              <a:t>Cornis</a:t>
            </a:r>
            <a:r>
              <a:rPr lang="fr-FR" dirty="0"/>
              <a:t> encore qu’il s’</a:t>
            </a:r>
            <a:r>
              <a:rPr lang="fr-FR" dirty="0" err="1"/>
              <a:t>estoit</a:t>
            </a:r>
            <a:r>
              <a:rPr lang="fr-FR" dirty="0"/>
              <a:t> un peu tourné, ne </a:t>
            </a:r>
            <a:r>
              <a:rPr lang="fr-FR" dirty="0" err="1"/>
              <a:t>vouloit</a:t>
            </a:r>
            <a:r>
              <a:rPr lang="fr-FR" dirty="0"/>
              <a:t> point entendre ce latin ».</a:t>
            </a:r>
          </a:p>
          <a:p>
            <a:pPr algn="just"/>
            <a:r>
              <a:rPr lang="fr-FR" sz="1900" dirty="0"/>
              <a:t>Moser, </a:t>
            </a:r>
            <a:r>
              <a:rPr lang="fr-FR" sz="1900" i="1" dirty="0" err="1"/>
              <a:t>Patriotisches</a:t>
            </a:r>
            <a:r>
              <a:rPr lang="fr-FR" sz="1900" i="1" dirty="0"/>
              <a:t> </a:t>
            </a:r>
            <a:r>
              <a:rPr lang="fr-FR" sz="1900" i="1" dirty="0" err="1"/>
              <a:t>Archiv</a:t>
            </a:r>
            <a:r>
              <a:rPr lang="fr-FR" sz="1900" i="1" dirty="0"/>
              <a:t> </a:t>
            </a:r>
            <a:r>
              <a:rPr lang="fr-FR" sz="1900" i="1" dirty="0" err="1"/>
              <a:t>für</a:t>
            </a:r>
            <a:r>
              <a:rPr lang="fr-FR" sz="1900" i="1" dirty="0"/>
              <a:t> </a:t>
            </a:r>
            <a:r>
              <a:rPr lang="fr-FR" sz="1900" i="1" dirty="0" err="1"/>
              <a:t>Deutschland</a:t>
            </a:r>
            <a:r>
              <a:rPr lang="fr-FR" sz="1900" dirty="0"/>
              <a:t>, Bd VII, Mannheim-</a:t>
            </a:r>
            <a:r>
              <a:rPr lang="fr-FR" sz="1900" dirty="0" err="1"/>
              <a:t>Laipzig</a:t>
            </a:r>
            <a:r>
              <a:rPr lang="fr-FR" sz="1900" dirty="0"/>
              <a:t>, 1787, S. 133.</a:t>
            </a:r>
          </a:p>
        </p:txBody>
      </p:sp>
    </p:spTree>
    <p:extLst>
      <p:ext uri="{BB962C8B-B14F-4D97-AF65-F5344CB8AC3E}">
        <p14:creationId xmlns:p14="http://schemas.microsoft.com/office/powerpoint/2010/main" val="3192291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743E9B4-F04B-48FF-95D5-E55CBBF07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350000"/>
          </a:xfrm>
          <a:prstGeom prst="rect">
            <a:avLst/>
          </a:prstGeom>
        </p:spPr>
      </p:pic>
    </p:spTree>
    <p:extLst>
      <p:ext uri="{BB962C8B-B14F-4D97-AF65-F5344CB8AC3E}">
        <p14:creationId xmlns:p14="http://schemas.microsoft.com/office/powerpoint/2010/main" val="67568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2080B21-71CE-40F0-BA69-98B07DE05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350000"/>
          </a:xfrm>
          <a:prstGeom prst="rect">
            <a:avLst/>
          </a:prstGeom>
        </p:spPr>
      </p:pic>
    </p:spTree>
    <p:extLst>
      <p:ext uri="{BB962C8B-B14F-4D97-AF65-F5344CB8AC3E}">
        <p14:creationId xmlns:p14="http://schemas.microsoft.com/office/powerpoint/2010/main" val="349677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2D264D2-F9B2-4EF8-A71C-4E67AAF2685F}"/>
              </a:ext>
            </a:extLst>
          </p:cNvPr>
          <p:cNvSpPr>
            <a:spLocks noGrp="1"/>
          </p:cNvSpPr>
          <p:nvPr>
            <p:ph type="title"/>
          </p:nvPr>
        </p:nvSpPr>
        <p:spPr/>
        <p:txBody>
          <a:bodyPr/>
          <a:lstStyle/>
          <a:p>
            <a:pPr algn="ctr"/>
            <a:r>
              <a:rPr lang="fr-FR" dirty="0"/>
              <a:t>Les chefs catholiques se disputent</a:t>
            </a:r>
          </a:p>
        </p:txBody>
      </p:sp>
      <p:pic>
        <p:nvPicPr>
          <p:cNvPr id="12" name="Espace réservé du contenu 11">
            <a:extLst>
              <a:ext uri="{FF2B5EF4-FFF2-40B4-BE49-F238E27FC236}">
                <a16:creationId xmlns:a16="http://schemas.microsoft.com/office/drawing/2014/main" id="{4D6FCAFC-BFA1-4EA2-B54B-125F726C34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2593" y="1825625"/>
            <a:ext cx="3412814" cy="4351338"/>
          </a:xfrm>
        </p:spPr>
      </p:pic>
      <p:pic>
        <p:nvPicPr>
          <p:cNvPr id="10" name="Espace réservé du contenu 9">
            <a:extLst>
              <a:ext uri="{FF2B5EF4-FFF2-40B4-BE49-F238E27FC236}">
                <a16:creationId xmlns:a16="http://schemas.microsoft.com/office/drawing/2014/main" id="{D9CB8983-1D5C-4C32-A0B5-5A7EB85DB5A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51559" y="1825625"/>
            <a:ext cx="3422881" cy="4351338"/>
          </a:xfrm>
        </p:spPr>
      </p:pic>
    </p:spTree>
    <p:extLst>
      <p:ext uri="{BB962C8B-B14F-4D97-AF65-F5344CB8AC3E}">
        <p14:creationId xmlns:p14="http://schemas.microsoft.com/office/powerpoint/2010/main" val="314360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ED28A5-61BE-460B-AD46-52D68DC30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350000"/>
          </a:xfrm>
          <a:prstGeom prst="rect">
            <a:avLst/>
          </a:prstGeom>
        </p:spPr>
      </p:pic>
    </p:spTree>
    <p:extLst>
      <p:ext uri="{BB962C8B-B14F-4D97-AF65-F5344CB8AC3E}">
        <p14:creationId xmlns:p14="http://schemas.microsoft.com/office/powerpoint/2010/main" val="2596745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46DF2-1F97-4B23-A2F8-BBEF98F5C1DE}"/>
              </a:ext>
            </a:extLst>
          </p:cNvPr>
          <p:cNvSpPr>
            <a:spLocks noGrp="1"/>
          </p:cNvSpPr>
          <p:nvPr>
            <p:ph type="title"/>
          </p:nvPr>
        </p:nvSpPr>
        <p:spPr/>
        <p:txBody>
          <a:bodyPr/>
          <a:lstStyle/>
          <a:p>
            <a:pPr algn="ctr"/>
            <a:r>
              <a:rPr lang="fr-FR" dirty="0"/>
              <a:t>Un historien doit être prêt à tout…</a:t>
            </a:r>
          </a:p>
        </p:txBody>
      </p:sp>
      <p:pic>
        <p:nvPicPr>
          <p:cNvPr id="6" name="Espace réservé du contenu 5">
            <a:extLst>
              <a:ext uri="{FF2B5EF4-FFF2-40B4-BE49-F238E27FC236}">
                <a16:creationId xmlns:a16="http://schemas.microsoft.com/office/drawing/2014/main" id="{5350D477-73C5-4FAA-B247-3AB95F417F7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10" name="Espace réservé du contenu 9">
            <a:extLst>
              <a:ext uri="{FF2B5EF4-FFF2-40B4-BE49-F238E27FC236}">
                <a16:creationId xmlns:a16="http://schemas.microsoft.com/office/drawing/2014/main" id="{5155A0C7-912B-43FC-A4EB-E4BBE2245F5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3049703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865377-13A0-4AEF-B011-967CEAAE5453}"/>
              </a:ext>
            </a:extLst>
          </p:cNvPr>
          <p:cNvSpPr>
            <a:spLocks noGrp="1"/>
          </p:cNvSpPr>
          <p:nvPr>
            <p:ph type="title"/>
          </p:nvPr>
        </p:nvSpPr>
        <p:spPr/>
        <p:txBody>
          <a:bodyPr/>
          <a:lstStyle/>
          <a:p>
            <a:pPr algn="ctr"/>
            <a:r>
              <a:rPr lang="fr-FR" dirty="0"/>
              <a:t>Un invité surprise ? </a:t>
            </a:r>
          </a:p>
        </p:txBody>
      </p:sp>
      <p:pic>
        <p:nvPicPr>
          <p:cNvPr id="8" name="Espace réservé du contenu 7">
            <a:extLst>
              <a:ext uri="{FF2B5EF4-FFF2-40B4-BE49-F238E27FC236}">
                <a16:creationId xmlns:a16="http://schemas.microsoft.com/office/drawing/2014/main" id="{058E3FF7-5B4B-4BF0-BA9E-624A4A055E3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93139" y="1825625"/>
            <a:ext cx="2671721" cy="4351338"/>
          </a:xfrm>
        </p:spPr>
      </p:pic>
      <p:pic>
        <p:nvPicPr>
          <p:cNvPr id="6" name="Espace réservé du contenu 5">
            <a:extLst>
              <a:ext uri="{FF2B5EF4-FFF2-40B4-BE49-F238E27FC236}">
                <a16:creationId xmlns:a16="http://schemas.microsoft.com/office/drawing/2014/main" id="{5255FBEC-2791-4175-A80C-303FDE962FA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3666" y="1825625"/>
            <a:ext cx="3258668" cy="4351338"/>
          </a:xfrm>
        </p:spPr>
      </p:pic>
    </p:spTree>
    <p:extLst>
      <p:ext uri="{BB962C8B-B14F-4D97-AF65-F5344CB8AC3E}">
        <p14:creationId xmlns:p14="http://schemas.microsoft.com/office/powerpoint/2010/main" val="2424956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B93B3E-70DB-4004-8332-39CB4C1C87B5}"/>
              </a:ext>
            </a:extLst>
          </p:cNvPr>
          <p:cNvSpPr>
            <a:spLocks noGrp="1"/>
          </p:cNvSpPr>
          <p:nvPr>
            <p:ph type="title"/>
          </p:nvPr>
        </p:nvSpPr>
        <p:spPr/>
        <p:txBody>
          <a:bodyPr/>
          <a:lstStyle/>
          <a:p>
            <a:pPr algn="ctr"/>
            <a:r>
              <a:rPr lang="fr-FR" dirty="0"/>
              <a:t>Un général inquiet et un roi absent</a:t>
            </a:r>
          </a:p>
        </p:txBody>
      </p:sp>
      <p:pic>
        <p:nvPicPr>
          <p:cNvPr id="6" name="Espace réservé du contenu 5">
            <a:extLst>
              <a:ext uri="{FF2B5EF4-FFF2-40B4-BE49-F238E27FC236}">
                <a16:creationId xmlns:a16="http://schemas.microsoft.com/office/drawing/2014/main" id="{35C20915-1C29-458E-ABD0-3E94723D62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91184" y="1825625"/>
            <a:ext cx="3475631" cy="4351338"/>
          </a:xfrm>
        </p:spPr>
      </p:pic>
      <p:pic>
        <p:nvPicPr>
          <p:cNvPr id="8" name="Espace réservé du contenu 7">
            <a:extLst>
              <a:ext uri="{FF2B5EF4-FFF2-40B4-BE49-F238E27FC236}">
                <a16:creationId xmlns:a16="http://schemas.microsoft.com/office/drawing/2014/main" id="{3893D9FD-2A3B-46DB-A044-B8AA5C69D1E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52884" y="1825625"/>
            <a:ext cx="3220231" cy="4351338"/>
          </a:xfrm>
        </p:spPr>
      </p:pic>
    </p:spTree>
    <p:extLst>
      <p:ext uri="{BB962C8B-B14F-4D97-AF65-F5344CB8AC3E}">
        <p14:creationId xmlns:p14="http://schemas.microsoft.com/office/powerpoint/2010/main" val="2210319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F15F3EB-AEC7-499D-8714-C085F9170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24258" y="-940676"/>
            <a:ext cx="6328851" cy="8892000"/>
          </a:xfrm>
          <a:prstGeom prst="rect">
            <a:avLst/>
          </a:prstGeom>
        </p:spPr>
      </p:pic>
    </p:spTree>
    <p:extLst>
      <p:ext uri="{BB962C8B-B14F-4D97-AF65-F5344CB8AC3E}">
        <p14:creationId xmlns:p14="http://schemas.microsoft.com/office/powerpoint/2010/main" val="484952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8F4F24-0503-4F1C-8D2F-848DFEAFB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1460539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AAE743-8B9A-4B9A-9578-99AAEC8AB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153246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47389D-00D9-4580-BE61-A991A22A1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350000"/>
          </a:xfrm>
          <a:prstGeom prst="rect">
            <a:avLst/>
          </a:prstGeom>
        </p:spPr>
      </p:pic>
    </p:spTree>
    <p:extLst>
      <p:ext uri="{BB962C8B-B14F-4D97-AF65-F5344CB8AC3E}">
        <p14:creationId xmlns:p14="http://schemas.microsoft.com/office/powerpoint/2010/main" val="2341039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4B8B83-0309-4C8A-AB1E-51ACDFFBB23F}"/>
              </a:ext>
            </a:extLst>
          </p:cNvPr>
          <p:cNvSpPr>
            <a:spLocks noGrp="1"/>
          </p:cNvSpPr>
          <p:nvPr>
            <p:ph type="title"/>
          </p:nvPr>
        </p:nvSpPr>
        <p:spPr/>
        <p:txBody>
          <a:bodyPr/>
          <a:lstStyle/>
          <a:p>
            <a:pPr algn="ctr"/>
            <a:r>
              <a:rPr lang="fr-FR" dirty="0"/>
              <a:t>Des piquiers…</a:t>
            </a:r>
          </a:p>
        </p:txBody>
      </p:sp>
      <p:pic>
        <p:nvPicPr>
          <p:cNvPr id="6" name="Espace réservé du contenu 5">
            <a:extLst>
              <a:ext uri="{FF2B5EF4-FFF2-40B4-BE49-F238E27FC236}">
                <a16:creationId xmlns:a16="http://schemas.microsoft.com/office/drawing/2014/main" id="{E4E954D2-6BC9-4FC9-BE35-C4B4D5532C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Espace réservé du contenu 7">
            <a:extLst>
              <a:ext uri="{FF2B5EF4-FFF2-40B4-BE49-F238E27FC236}">
                <a16:creationId xmlns:a16="http://schemas.microsoft.com/office/drawing/2014/main" id="{2E84514A-DD08-405A-8219-18DDF56B92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0800000">
            <a:off x="6172200" y="2058194"/>
            <a:ext cx="5181600" cy="3886200"/>
          </a:xfrm>
        </p:spPr>
      </p:pic>
    </p:spTree>
    <p:extLst>
      <p:ext uri="{BB962C8B-B14F-4D97-AF65-F5344CB8AC3E}">
        <p14:creationId xmlns:p14="http://schemas.microsoft.com/office/powerpoint/2010/main" val="186706867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974</Words>
  <Application>Microsoft Office PowerPoint</Application>
  <PresentationFormat>Grand écran</PresentationFormat>
  <Paragraphs>33</Paragraphs>
  <Slides>21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Calibri Light</vt:lpstr>
      <vt:lpstr>Thème Office</vt:lpstr>
      <vt:lpstr>Emotions 2 La bataille de la Montagne Blanche 8 novembre 1620</vt:lpstr>
      <vt:lpstr>Les chefs catholiques se disputent</vt:lpstr>
      <vt:lpstr>Un invité surprise ? </vt:lpstr>
      <vt:lpstr>Un général inquiet et un roi absent</vt:lpstr>
      <vt:lpstr>Présentation PowerPoint</vt:lpstr>
      <vt:lpstr>Présentation PowerPoint</vt:lpstr>
      <vt:lpstr>Présentation PowerPoint</vt:lpstr>
      <vt:lpstr>Présentation PowerPoint</vt:lpstr>
      <vt:lpstr>Des piquiers…</vt:lpstr>
      <vt:lpstr>… des mousquetaires.</vt:lpstr>
      <vt:lpstr>Des canons et des pistolets</vt:lpstr>
      <vt:lpstr>Présentation PowerPoint</vt:lpstr>
      <vt:lpstr>La contre-attaque du jeune comte d’Anhalt</vt:lpstr>
      <vt:lpstr>Présentation PowerPoint</vt:lpstr>
      <vt:lpstr>Présentation PowerPoint</vt:lpstr>
      <vt:lpstr>L’extase du P. Dominique</vt:lpstr>
      <vt:lpstr>La tuerie et la peur</vt:lpstr>
      <vt:lpstr>Présentation PowerPoint</vt:lpstr>
      <vt:lpstr>Présentation PowerPoint</vt:lpstr>
      <vt:lpstr>Présentation PowerPoint</vt:lpstr>
      <vt:lpstr>Un historien doit être prêt à tout…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Emotions 2 La bataille de la Montagne Blanche 8 novembre 1620</dc:title>
  <dc:creator>Olivier Chaline</dc:creator>
  <cp:lastModifiedBy>Olivier Chaline</cp:lastModifiedBy>
  <cp:revision>14</cp:revision>
  <dcterms:created xsi:type="dcterms:W3CDTF">2024-04-08T07:21:05Z</dcterms:created>
  <dcterms:modified xsi:type="dcterms:W3CDTF">2024-04-08T09:19:45Z</dcterms:modified>
</cp:coreProperties>
</file>