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10/8/2020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pNQJV8KblQ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youtube.com/watch?v=BRAHI2kvz-c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C4EFE2-36E3-41B6-AE94-FE8E21AEE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781175"/>
            <a:ext cx="10168890" cy="2686856"/>
          </a:xfrm>
        </p:spPr>
        <p:txBody>
          <a:bodyPr/>
          <a:lstStyle/>
          <a:p>
            <a:r>
              <a:rPr lang="cs-CZ" sz="8000" dirty="0"/>
              <a:t>Obrazy starších českých dějin ve filmu </a:t>
            </a:r>
            <a:r>
              <a:rPr lang="cs-CZ" sz="8000" dirty="0" err="1"/>
              <a:t>ii</a:t>
            </a:r>
            <a:r>
              <a:rPr lang="cs-CZ" sz="8000" dirty="0"/>
              <a:t>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65397B-3710-4C62-9061-B667C73C05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229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875BAC-EF18-4341-BA80-C979D034F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Film jako historický pramen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5EE088-B6DB-4B03-80D1-1FE4E6736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Historický hraný film – historie představuje kulisu pro vymyšlené či „pravdivé“ příběhy</a:t>
            </a:r>
          </a:p>
          <a:p>
            <a:r>
              <a:rPr lang="cs-CZ" dirty="0"/>
              <a:t>Vytvořeny pro široké publikum a snaží se vyhovět jeho očekáváním (komerční prvek)</a:t>
            </a:r>
          </a:p>
          <a:p>
            <a:endParaRPr lang="cs-CZ" dirty="0"/>
          </a:p>
          <a:p>
            <a:r>
              <a:rPr lang="cs-CZ" dirty="0"/>
              <a:t>Filmy historické svou dobou vzniku (staré např. 100 let.)</a:t>
            </a:r>
          </a:p>
          <a:p>
            <a:r>
              <a:rPr lang="cs-CZ" dirty="0">
                <a:hlinkClick r:id="rId2"/>
              </a:rPr>
              <a:t>https://www.youtube.com/watch?v=RpNQJV8KblQ</a:t>
            </a:r>
            <a:r>
              <a:rPr lang="cs-CZ" dirty="0"/>
              <a:t> </a:t>
            </a:r>
          </a:p>
          <a:p>
            <a:r>
              <a:rPr lang="cs-CZ" dirty="0"/>
              <a:t>Filmy zachycující dobu dávno minulou, pro kterou existuje jenom málo historicky doložených realit (i vědci se pohybují v rovině pravděpodobnosti).</a:t>
            </a:r>
          </a:p>
          <a:p>
            <a:r>
              <a:rPr lang="cs-CZ" dirty="0"/>
              <a:t>Filmy zachycující dobu nepříliš vzdálenou.</a:t>
            </a:r>
          </a:p>
        </p:txBody>
      </p:sp>
    </p:spTree>
    <p:extLst>
      <p:ext uri="{BB962C8B-B14F-4D97-AF65-F5344CB8AC3E}">
        <p14:creationId xmlns:p14="http://schemas.microsoft.com/office/powerpoint/2010/main" val="1564157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7BC8F-6BE0-4469-A5D4-A52F30D6E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filmu v dějepisném vyučování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DF726B-FFB9-438C-90CA-6FAF08B94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Intenzivněji zprostředkuje atmosféru doby.</a:t>
            </a:r>
          </a:p>
          <a:p>
            <a:r>
              <a:rPr lang="cs-CZ" dirty="0"/>
              <a:t>Prezentuje i zdánlivě nepodstatné (oblečení, tón řeči).</a:t>
            </a:r>
          </a:p>
          <a:p>
            <a:r>
              <a:rPr lang="cs-CZ" dirty="0"/>
              <a:t>Analýza filmu umožňuje sledovat postavení žen a dětí, etnických minorit apod. v minulosti. </a:t>
            </a:r>
          </a:p>
          <a:p>
            <a:r>
              <a:rPr lang="cs-CZ" dirty="0"/>
              <a:t>Postihuje minulé události komplexně.</a:t>
            </a:r>
          </a:p>
          <a:p>
            <a:r>
              <a:rPr lang="cs-CZ" dirty="0"/>
              <a:t>Fascinuje, působí na emoce, přináší prožitek, rozvíjí empatii, podporuje fantazii.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7919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CD832-D9D8-48A7-9FB0-DEDB3042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filmu v dějepisném vyučování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6FE06E-55E1-4413-89B8-131203FC8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Některé filmy mohou být obtížné z hlediska dekódování symbolů a výrazových prostředků.</a:t>
            </a:r>
          </a:p>
          <a:p>
            <a:r>
              <a:rPr lang="cs-CZ" dirty="0"/>
              <a:t>V případě hraných filmů jsou neodborníky těžko odlišitelné chybné prvky (části oděvů apod.).</a:t>
            </a:r>
          </a:p>
          <a:p>
            <a:r>
              <a:rPr lang="cs-CZ" dirty="0"/>
              <a:t>Film ukazuje jen to viditelné – pocity, myšlenky obtížněji převeditelné do filmové podoby.</a:t>
            </a:r>
          </a:p>
          <a:p>
            <a:r>
              <a:rPr lang="cs-CZ" dirty="0"/>
              <a:t>Film může ukázat jen výřez skutečnosti.</a:t>
            </a:r>
          </a:p>
          <a:p>
            <a:r>
              <a:rPr lang="cs-CZ" dirty="0"/>
              <a:t>Tento výřez je vždy podán jen z určité perspektivy.</a:t>
            </a:r>
          </a:p>
          <a:p>
            <a:r>
              <a:rPr lang="cs-CZ" dirty="0"/>
              <a:t>Filmy se koncentrují převážně na významné události a osobnosti, každodennost mnohdy uniká pozornosti.</a:t>
            </a:r>
          </a:p>
          <a:p>
            <a:r>
              <a:rPr lang="cs-CZ" dirty="0"/>
              <a:t>Film je pro současného diváka vysoce sugestivní, nebo působí směšně. (Např. zobrazení historie v propagandistických filmech.)</a:t>
            </a:r>
          </a:p>
        </p:txBody>
      </p:sp>
    </p:spTree>
    <p:extLst>
      <p:ext uri="{BB962C8B-B14F-4D97-AF65-F5344CB8AC3E}">
        <p14:creationId xmlns:p14="http://schemas.microsoft.com/office/powerpoint/2010/main" val="3017354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D13661-4119-457E-88E8-ACC5F3463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Atestace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D7B0C-D8DE-4839-A5F2-72DDC23E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Průběžné úkoly zadané v hodině.</a:t>
            </a:r>
          </a:p>
          <a:p>
            <a:r>
              <a:rPr lang="cs-CZ" dirty="0"/>
              <a:t>Referát.</a:t>
            </a:r>
          </a:p>
          <a:p>
            <a:r>
              <a:rPr lang="cs-CZ" dirty="0"/>
              <a:t>Seminární práce – 10 NS, využití  </a:t>
            </a:r>
          </a:p>
        </p:txBody>
      </p:sp>
    </p:spTree>
    <p:extLst>
      <p:ext uri="{BB962C8B-B14F-4D97-AF65-F5344CB8AC3E}">
        <p14:creationId xmlns:p14="http://schemas.microsoft.com/office/powerpoint/2010/main" val="3106915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604" y="653241"/>
            <a:ext cx="109087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602" y="822324"/>
            <a:ext cx="5149596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724717-354C-45F5-9898-A12F02649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4" y="1465790"/>
            <a:ext cx="3860798" cy="3941345"/>
          </a:xfrm>
        </p:spPr>
        <p:txBody>
          <a:bodyPr>
            <a:normAutofit/>
          </a:bodyPr>
          <a:lstStyle/>
          <a:p>
            <a:r>
              <a:rPr lang="cs-CZ" sz="6000"/>
              <a:t>Filmová výchova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1F9F68-1F18-4C4D-880D-232A7E985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3" y="1359090"/>
            <a:ext cx="5132665" cy="4048046"/>
          </a:xfrm>
        </p:spPr>
        <p:txBody>
          <a:bodyPr anchor="ctr">
            <a:normAutofit/>
          </a:bodyPr>
          <a:lstStyle/>
          <a:p>
            <a:r>
              <a:rPr lang="cs-CZ" dirty="0"/>
              <a:t>Audiovizuální x mediální x filmová výchova</a:t>
            </a:r>
          </a:p>
          <a:p>
            <a:r>
              <a:rPr lang="cs-CZ" dirty="0"/>
              <a:t>Ve školách možno filmovou výchovu učit od roku 2010 X prozatím se tento předmět příliš neujal. </a:t>
            </a:r>
          </a:p>
          <a:p>
            <a:r>
              <a:rPr lang="cs-CZ" dirty="0"/>
              <a:t>Podle RVP v popředí praktická stránka věci, tj. produkce –&gt; recepce –&gt; reflexe.</a:t>
            </a:r>
          </a:p>
          <a:p>
            <a:r>
              <a:rPr lang="cs-CZ" dirty="0"/>
              <a:t>X Pojetí filmové výchovy coby zaměření na divácké kompetence.</a:t>
            </a:r>
          </a:p>
          <a:p>
            <a:endParaRPr lang="cs-CZ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604" y="6121662"/>
            <a:ext cx="109087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60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7FF924-8DA0-4BE9-8C7E-095B0EC13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6502" y="0"/>
            <a:ext cx="6125497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74694DC-CDC7-4101-9091-E12E720A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4000"/>
              <a:t>dějepis</a:t>
            </a:r>
          </a:p>
        </p:txBody>
      </p:sp>
      <p:pic>
        <p:nvPicPr>
          <p:cNvPr id="4" name="Veronika (1985)">
            <a:hlinkClick r:id="" action="ppaction://media"/>
            <a:extLst>
              <a:ext uri="{FF2B5EF4-FFF2-40B4-BE49-F238E27FC236}">
                <a16:creationId xmlns:a16="http://schemas.microsoft.com/office/drawing/2014/main" id="{FCAC8D90-9944-42DC-8813-F7EF92F761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3999" y="1516958"/>
            <a:ext cx="5292590" cy="3969442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424E5C-9773-45FD-8FC4-5EE5639F4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>
            <a:normAutofit/>
          </a:bodyPr>
          <a:lstStyle/>
          <a:p>
            <a:r>
              <a:rPr lang="es-ES" sz="1800"/>
              <a:t>interpretace dějin a událostí ve filmu</a:t>
            </a:r>
            <a:endParaRPr lang="cs-CZ" sz="1800"/>
          </a:p>
          <a:p>
            <a:endParaRPr lang="cs-CZ" sz="18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29B4A8-2CF0-48DC-B29E-F3B62EDDC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71DA811-F7AE-460D-9891-57F221994B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747795E-BBFD-44B4-892D-2054745A8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677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FD365F-84E6-48F4-A9B6-5B70D67B1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 dirty="0"/>
              <a:t>Výtvarná výchova + Fyzika</a:t>
            </a:r>
          </a:p>
        </p:txBody>
      </p:sp>
      <p:pic>
        <p:nvPicPr>
          <p:cNvPr id="5" name="Obrázek 4" descr="Obsah obrázku osoba, stůl, interiér, vsedě&#10;&#10;Popis byl vytvořen automaticky">
            <a:extLst>
              <a:ext uri="{FF2B5EF4-FFF2-40B4-BE49-F238E27FC236}">
                <a16:creationId xmlns:a16="http://schemas.microsoft.com/office/drawing/2014/main" id="{0F761A5E-52C5-4245-AC5E-E55D8E2DD3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413" r="-2" b="-2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4EB636-966A-4BD3-A958-51B413B4A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r>
              <a:rPr lang="cs-CZ" dirty="0"/>
              <a:t>obraz, svícení, barevné tóny.</a:t>
            </a:r>
          </a:p>
          <a:p>
            <a:r>
              <a:rPr lang="cs-CZ" dirty="0"/>
              <a:t>optika, technika obrazu atd.</a:t>
            </a:r>
          </a:p>
          <a:p>
            <a:r>
              <a:rPr lang="cs-CZ" dirty="0"/>
              <a:t>např. film Stanleyho </a:t>
            </a:r>
            <a:r>
              <a:rPr lang="cs-CZ" dirty="0" err="1"/>
              <a:t>Kubricka</a:t>
            </a:r>
            <a:r>
              <a:rPr lang="cs-CZ" dirty="0"/>
              <a:t> „</a:t>
            </a:r>
            <a:r>
              <a:rPr lang="cs-CZ" dirty="0" err="1"/>
              <a:t>Barry</a:t>
            </a:r>
            <a:r>
              <a:rPr lang="cs-CZ" dirty="0"/>
              <a:t> </a:t>
            </a:r>
            <a:r>
              <a:rPr lang="cs-CZ" dirty="0" err="1"/>
              <a:t>Lyndon</a:t>
            </a:r>
            <a:r>
              <a:rPr lang="cs-CZ" dirty="0"/>
              <a:t>“ (1975) – filmový obraz po vzoru barokních maleb a krajinomaleb – záběry v interiéru bez umělého světla, pouze s použitím svíček</a:t>
            </a:r>
          </a:p>
          <a:p>
            <a:r>
              <a:rPr lang="cs-CZ" dirty="0">
                <a:hlinkClick r:id="rId5"/>
              </a:rPr>
              <a:t>https://www.youtube.com/watch?v=BRAHI2kvz-c</a:t>
            </a:r>
            <a:r>
              <a:rPr lang="cs-CZ" dirty="0"/>
              <a:t>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480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2497F-B5CC-476C-B79C-D063E513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 dirty="0"/>
              <a:t>Hudební výchova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51040D-194F-4D36-91C1-1EB236C52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773168" cy="4050792"/>
          </a:xfrm>
        </p:spPr>
        <p:txBody>
          <a:bodyPr>
            <a:normAutofit/>
          </a:bodyPr>
          <a:lstStyle/>
          <a:p>
            <a:r>
              <a:rPr lang="cs-CZ" dirty="0"/>
              <a:t>Filmová hudba – využití hudby dané doby, stejně jako tvorba umělých písní po vzoru hudby dané doby.</a:t>
            </a:r>
          </a:p>
          <a:p>
            <a:endParaRPr lang="cs-CZ" dirty="0"/>
          </a:p>
        </p:txBody>
      </p:sp>
      <p:pic>
        <p:nvPicPr>
          <p:cNvPr id="4" name="F. L">
            <a:hlinkClick r:id="" action="ppaction://media"/>
            <a:extLst>
              <a:ext uri="{FF2B5EF4-FFF2-40B4-BE49-F238E27FC236}">
                <a16:creationId xmlns:a16="http://schemas.microsoft.com/office/drawing/2014/main" id="{AD3D04FD-0351-4F78-9D28-87F3EE1D8D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5080" y="2393442"/>
            <a:ext cx="4773168" cy="357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484897-41D6-41DC-8DFD-BA59D0BE1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3200"/>
              <a:t>Film jako historický pramen</a:t>
            </a:r>
          </a:p>
        </p:txBody>
      </p:sp>
      <p:pic>
        <p:nvPicPr>
          <p:cNvPr id="4" name="Skladanowsky Brothers Mr Delaware and the Boxing Kangaroo (1895)">
            <a:hlinkClick r:id="" action="ppaction://media"/>
            <a:extLst>
              <a:ext uri="{FF2B5EF4-FFF2-40B4-BE49-F238E27FC236}">
                <a16:creationId xmlns:a16="http://schemas.microsoft.com/office/drawing/2014/main" id="{E47064FC-A7B4-4059-89DD-96901C3370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3999" y="853279"/>
            <a:ext cx="6882269" cy="5161702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99F236-1BD1-43AC-91C4-563BACE9C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cs-CZ" sz="1600"/>
              <a:t>Filmový dokument – dobové filmové nahrávky</a:t>
            </a:r>
          </a:p>
          <a:p>
            <a:endParaRPr lang="cs-CZ" sz="1600"/>
          </a:p>
        </p:txBody>
      </p:sp>
      <p:grpSp>
        <p:nvGrpSpPr>
          <p:cNvPr id="18" name="Group 10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9" name="Oval 12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641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5C4BE-0553-4723-BD6B-CAD0F1652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 dirty="0"/>
              <a:t>Film jako historický pramen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4A4DFD-AEBA-43D0-9255-11545437A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773168" cy="4050792"/>
          </a:xfrm>
        </p:spPr>
        <p:txBody>
          <a:bodyPr>
            <a:normAutofit/>
          </a:bodyPr>
          <a:lstStyle/>
          <a:p>
            <a:r>
              <a:rPr lang="cs-CZ" dirty="0"/>
              <a:t>Dobové filmové nahrávky.</a:t>
            </a:r>
          </a:p>
          <a:p>
            <a:endParaRPr lang="cs-CZ" dirty="0"/>
          </a:p>
        </p:txBody>
      </p:sp>
      <p:pic>
        <p:nvPicPr>
          <p:cNvPr id="4" name="Svaty Vaclav">
            <a:hlinkClick r:id="" action="ppaction://media"/>
            <a:extLst>
              <a:ext uri="{FF2B5EF4-FFF2-40B4-BE49-F238E27FC236}">
                <a16:creationId xmlns:a16="http://schemas.microsoft.com/office/drawing/2014/main" id="{F0ECE57D-F2D0-4926-8878-FD02E10C58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5080" y="2393442"/>
            <a:ext cx="4773168" cy="357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7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1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3720FB-3C47-4645-9800-93210A9A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Film jako historický pramen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DC571F-68C8-4D65-A0B1-02899CACF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Dokumentární film – jsou v něm začleněny autentické dobové snímky, doplněné o komentáře, grafiku, mapy, aktuální nahrávky apod. Tvoří jednotný celek pojednávající o dané historické události.</a:t>
            </a:r>
          </a:p>
        </p:txBody>
      </p:sp>
    </p:spTree>
    <p:extLst>
      <p:ext uri="{BB962C8B-B14F-4D97-AF65-F5344CB8AC3E}">
        <p14:creationId xmlns:p14="http://schemas.microsoft.com/office/powerpoint/2010/main" val="29961074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463</Words>
  <Application>Microsoft Office PowerPoint</Application>
  <PresentationFormat>Širokoúhlá obrazovka</PresentationFormat>
  <Paragraphs>47</Paragraphs>
  <Slides>12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Calibri</vt:lpstr>
      <vt:lpstr>Rockwell</vt:lpstr>
      <vt:lpstr>Rockwell Condensed</vt:lpstr>
      <vt:lpstr>Rockwell Extra Bold</vt:lpstr>
      <vt:lpstr>Wingdings</vt:lpstr>
      <vt:lpstr>Dřevo</vt:lpstr>
      <vt:lpstr>Obrazy starších českých dějin ve filmu ii.</vt:lpstr>
      <vt:lpstr>Atestace</vt:lpstr>
      <vt:lpstr>Filmová výchova</vt:lpstr>
      <vt:lpstr>dějepis</vt:lpstr>
      <vt:lpstr>Výtvarná výchova + Fyzika</vt:lpstr>
      <vt:lpstr>Hudební výchova</vt:lpstr>
      <vt:lpstr>Film jako historický pramen</vt:lpstr>
      <vt:lpstr>Film jako historický pramen</vt:lpstr>
      <vt:lpstr>Film jako historický pramen</vt:lpstr>
      <vt:lpstr>Film jako historický pramen</vt:lpstr>
      <vt:lpstr>Využití filmu v dějepisném vyučování</vt:lpstr>
      <vt:lpstr>Využití filmu v dějepisném vyučování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Obrazy starších českých dějin ve filmu ii.</dc:title>
  <dc:creator>Helena Chalupová</dc:creator>
  <cp:lastModifiedBy>Helena Chalupová</cp:lastModifiedBy>
  <cp:revision>5</cp:revision>
  <dcterms:created xsi:type="dcterms:W3CDTF">2020-10-08T15:51:56Z</dcterms:created>
  <dcterms:modified xsi:type="dcterms:W3CDTF">2020-10-08T19:10:11Z</dcterms:modified>
</cp:coreProperties>
</file>