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90" r:id="rId4"/>
    <p:sldId id="258" r:id="rId5"/>
    <p:sldId id="267" r:id="rId6"/>
    <p:sldId id="279" r:id="rId7"/>
    <p:sldId id="288" r:id="rId8"/>
    <p:sldId id="287" r:id="rId9"/>
    <p:sldId id="280" r:id="rId10"/>
    <p:sldId id="271" r:id="rId11"/>
    <p:sldId id="275" r:id="rId12"/>
    <p:sldId id="277" r:id="rId13"/>
    <p:sldId id="282" r:id="rId14"/>
    <p:sldId id="289" r:id="rId15"/>
    <p:sldId id="283" r:id="rId16"/>
    <p:sldId id="284" r:id="rId17"/>
    <p:sldId id="285" r:id="rId18"/>
    <p:sldId id="286" r:id="rId19"/>
    <p:sldId id="28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63" d="100"/>
          <a:sy n="63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516D-B01D-497E-944F-92649B1D9F35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F91F-5219-4219-AA57-4A3208BF42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Když máme obory, intuici, zkušenosti s vlastní</a:t>
            </a:r>
            <a:r>
              <a:rPr lang="cs-CZ" baseline="0" dirty="0"/>
              <a:t> výukou, zkušenosti z pozice žáka apod.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F91F-5219-4219-AA57-4A3208BF4281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Podle Beneše (didaktik historie,</a:t>
            </a:r>
            <a:r>
              <a:rPr lang="cs-CZ" baseline="0" dirty="0"/>
              <a:t> resp. dějepisu)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F91F-5219-4219-AA57-4A3208BF4281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Jak: (metody, text, kontext, zážitek, komparace)</a:t>
            </a:r>
          </a:p>
          <a:p>
            <a:r>
              <a:rPr lang="cs-CZ" dirty="0"/>
              <a:t>Proč učit</a:t>
            </a:r>
            <a:r>
              <a:rPr lang="cs-CZ" baseline="0" dirty="0"/>
              <a:t> literaturu? (estetická funkce, umění, jazyk, jiný druh poznání života a světa, atd.)</a:t>
            </a:r>
          </a:p>
          <a:p>
            <a:endParaRPr lang="cs-CZ" baseline="0" dirty="0"/>
          </a:p>
          <a:p>
            <a:r>
              <a:rPr lang="cs-CZ" baseline="0" dirty="0"/>
              <a:t>Co učit v literatuře? (výběr, kánon)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F91F-5219-4219-AA57-4A3208BF428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8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56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64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37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6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07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69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01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54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3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2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49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17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9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80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D4ED-B432-4BDC-BEBD-BC771788F594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BE6046-A828-4964-A001-4FFAB95C9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60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29796" y="1864865"/>
            <a:ext cx="6098663" cy="2262781"/>
          </a:xfrm>
        </p:spPr>
        <p:txBody>
          <a:bodyPr>
            <a:normAutofit/>
          </a:bodyPr>
          <a:lstStyle/>
          <a:p>
            <a:r>
              <a:rPr lang="cs-CZ" dirty="0"/>
              <a:t>Didaktika literatury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29796" y="4619202"/>
            <a:ext cx="6098663" cy="1243481"/>
          </a:xfrm>
        </p:spPr>
        <p:txBody>
          <a:bodyPr>
            <a:normAutofit/>
          </a:bodyPr>
          <a:lstStyle/>
          <a:p>
            <a:r>
              <a:rPr lang="cs-CZ" b="1" dirty="0"/>
              <a:t>Didaktika, oborová didaktika a výuka literatury:</a:t>
            </a:r>
          </a:p>
          <a:p>
            <a:r>
              <a:rPr lang="cs-CZ" b="1" dirty="0"/>
              <a:t>základní vymezení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oborové didaktiky jako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sz="2400" dirty="0"/>
              <a:t>pro výuku literatury klíčové: </a:t>
            </a:r>
            <a:r>
              <a:rPr lang="cs-CZ" sz="2400" b="1" dirty="0"/>
              <a:t>pojetí literatury</a:t>
            </a:r>
          </a:p>
          <a:p>
            <a:pPr marL="457200" lvl="1" indent="0">
              <a:buNone/>
            </a:pPr>
            <a:endParaRPr lang="cs-CZ" sz="2400" b="1" dirty="0"/>
          </a:p>
          <a:p>
            <a:pPr lvl="1"/>
            <a:r>
              <a:rPr lang="cs-CZ" sz="2400" dirty="0"/>
              <a:t>zprostředkování zkušenosti s literaturou (subjektivizace a individuálnost)</a:t>
            </a:r>
          </a:p>
          <a:p>
            <a:pPr marL="457200" lvl="1" indent="0">
              <a:buNone/>
            </a:pPr>
            <a:endParaRPr lang="cs-CZ" sz="2400" dirty="0"/>
          </a:p>
          <a:p>
            <a:pPr lvl="1"/>
            <a:r>
              <a:rPr lang="cs-CZ" sz="2400" dirty="0"/>
              <a:t>obecné mechanismy fungování literatury, textového světa jako možnosti pro analogické uchopení jiných fenoménů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vymezení oborové didaktiky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4 základní složky oborové didaktiky:</a:t>
            </a:r>
          </a:p>
          <a:p>
            <a:endParaRPr lang="cs-CZ" dirty="0"/>
          </a:p>
          <a:p>
            <a:r>
              <a:rPr lang="cs-CZ" dirty="0"/>
              <a:t>vyučování zajišťované učitelem (učitel)</a:t>
            </a:r>
          </a:p>
          <a:p>
            <a:endParaRPr lang="cs-CZ" dirty="0"/>
          </a:p>
          <a:p>
            <a:r>
              <a:rPr lang="cs-CZ" dirty="0"/>
              <a:t>učení žáka (žák)</a:t>
            </a:r>
          </a:p>
          <a:p>
            <a:endParaRPr lang="cs-CZ" dirty="0"/>
          </a:p>
          <a:p>
            <a:r>
              <a:rPr lang="cs-CZ" dirty="0"/>
              <a:t>předmět (literatura, literární texty apod.)</a:t>
            </a:r>
          </a:p>
          <a:p>
            <a:endParaRPr lang="cs-CZ" dirty="0"/>
          </a:p>
          <a:p>
            <a:r>
              <a:rPr lang="cs-CZ" dirty="0"/>
              <a:t>kontexty (v nichž vyučování probíhá)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etailní záběr otevřené knihy před rozmazanou policí s knihami v pozadí">
            <a:extLst>
              <a:ext uri="{FF2B5EF4-FFF2-40B4-BE49-F238E27FC236}">
                <a16:creationId xmlns:a16="http://schemas.microsoft.com/office/drawing/2014/main" id="{0B1468CC-C173-DD2B-DBAC-E0C2F731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75" r="15632" b="-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EFFFF"/>
                </a:solidFill>
              </a:rPr>
              <a:t>Předmět didaktiky literatury: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5577" y="1772816"/>
            <a:ext cx="2780879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literární výchova v předškolním vzdělávání (čtenářská </a:t>
            </a:r>
            <a:r>
              <a:rPr lang="cs-CZ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pregramotnost</a:t>
            </a: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čtení a literární výchova v primární škole 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literární výchova na 2. stupni základní školy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literární výchova na střední škole </a:t>
            </a:r>
          </a:p>
          <a:p>
            <a:pPr>
              <a:lnSpc>
                <a:spcPct val="90000"/>
              </a:lnSpc>
            </a:pPr>
            <a:endParaRPr lang="cs-CZ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vysokoškolské literární vzdělávání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85900" y="620688"/>
            <a:ext cx="6172200" cy="1152128"/>
          </a:xfrm>
        </p:spPr>
        <p:txBody>
          <a:bodyPr>
            <a:noAutofit/>
          </a:bodyPr>
          <a:lstStyle/>
          <a:p>
            <a:r>
              <a:rPr lang="cs-CZ" b="1" dirty="0"/>
              <a:t>Specifika výuky literatury /literární výchovy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1322614" y="2091691"/>
            <a:ext cx="6993802" cy="3353533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A53010"/>
              </a:buClr>
            </a:pPr>
            <a:r>
              <a:rPr lang="cs-CZ" sz="3800" dirty="0"/>
              <a:t> </a:t>
            </a:r>
            <a:r>
              <a:rPr lang="cs-CZ" sz="3100" b="1" dirty="0" err="1"/>
              <a:t>estetickovýchovná</a:t>
            </a:r>
            <a:r>
              <a:rPr lang="cs-CZ" sz="3100" dirty="0"/>
              <a:t> povaha předmětu  </a:t>
            </a:r>
          </a:p>
          <a:p>
            <a:pPr marL="0" indent="0">
              <a:buNone/>
            </a:pPr>
            <a:r>
              <a:rPr lang="cs-CZ" sz="2800" dirty="0"/>
              <a:t>   </a:t>
            </a:r>
          </a:p>
          <a:p>
            <a:pPr marL="0" indent="0">
              <a:buNone/>
            </a:pPr>
            <a:r>
              <a:rPr lang="cs-CZ" sz="2800" dirty="0"/>
              <a:t>Otázky k rozložení </a:t>
            </a:r>
          </a:p>
          <a:p>
            <a:pPr>
              <a:buFontTx/>
              <a:buChar char="-"/>
            </a:pPr>
            <a:r>
              <a:rPr lang="cs-CZ" sz="2800" dirty="0"/>
              <a:t>emocionální (prožitkové) složky </a:t>
            </a:r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racionální (problémově-analytické) složky ve výuce? </a:t>
            </a:r>
          </a:p>
          <a:p>
            <a:pPr marL="0" indent="0">
              <a:buNone/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1824702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Talent ve výuce literatury?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7" y="1905000"/>
            <a:ext cx="7058744" cy="37562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„K tomu, aby někdo vytvořil literární text, musí mít určité schopnosti, které obvykle označujeme jako talent. Čtenář tyto výjimečné schopnosti mít nemusí. Je příznačné, že ze současného diskursu o literatuře pojem talentu prakticky zmizel, i když jej nutně potřebujeme, chceme-li chápat tvorbu literárních děl jako umění. Milan Kundera je slovesný umělec, tisíce, ba miliony jeho čtenářů však umělci nejsou.“ </a:t>
            </a:r>
          </a:p>
          <a:p>
            <a:pPr marL="0" indent="0" algn="r">
              <a:buNone/>
            </a:pPr>
            <a:r>
              <a:rPr lang="cs-CZ" dirty="0"/>
              <a:t>		</a:t>
            </a:r>
          </a:p>
          <a:p>
            <a:pPr marL="0" indent="0" algn="r">
              <a:buNone/>
            </a:pPr>
            <a:r>
              <a:rPr lang="cs-CZ" i="1" dirty="0"/>
              <a:t>(Lubomír Doležel: </a:t>
            </a:r>
            <a:r>
              <a:rPr lang="cs-CZ" i="1" dirty="0" err="1"/>
              <a:t>Heterocosmica</a:t>
            </a:r>
            <a:r>
              <a:rPr lang="cs-CZ" i="1" dirty="0"/>
              <a:t> II, 2014, s. 16)</a:t>
            </a:r>
          </a:p>
        </p:txBody>
      </p:sp>
    </p:spTree>
    <p:extLst>
      <p:ext uri="{BB962C8B-B14F-4D97-AF65-F5344CB8AC3E}">
        <p14:creationId xmlns:p14="http://schemas.microsoft.com/office/powerpoint/2010/main" val="66429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materiálu: umělecká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specifika umělecké literatury – </a:t>
            </a:r>
          </a:p>
          <a:p>
            <a:pPr marL="0" indent="0">
              <a:buNone/>
            </a:pPr>
            <a:r>
              <a:rPr lang="cs-CZ" sz="2400" dirty="0"/>
              <a:t>	- nakládání s literární </a:t>
            </a:r>
            <a:r>
              <a:rPr lang="cs-CZ" sz="2400" b="1" dirty="0"/>
              <a:t>fikcí</a:t>
            </a:r>
            <a:endParaRPr lang="de-DE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- s „fikčními světy“ </a:t>
            </a:r>
            <a:endParaRPr lang="de-DE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- s texty s primárně estetickou funkcí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rozdíl mezi texty uměleckými a texty s primárně komunikačně-pragmatickou funkcí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397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Specifika: vztah recepce a produkce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podíl receptivní a produktivní </a:t>
            </a:r>
            <a:r>
              <a:rPr lang="cs-CZ" sz="2400" dirty="0"/>
              <a:t>složky ve výuce literatury ?</a:t>
            </a:r>
          </a:p>
          <a:p>
            <a:endParaRPr lang="cs-CZ" sz="2400" dirty="0"/>
          </a:p>
          <a:p>
            <a:r>
              <a:rPr lang="cs-CZ" sz="2400" dirty="0"/>
              <a:t>provázanost literární a jazykové „složky“ v textu – provázanost literární a jazykové, resp. slohové složky ve výuce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03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Specifika: interpretace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607768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role interpretace ve výuce literatury </a:t>
            </a:r>
          </a:p>
          <a:p>
            <a:endParaRPr lang="cs-CZ" sz="2400" dirty="0"/>
          </a:p>
          <a:p>
            <a:r>
              <a:rPr lang="cs-CZ" sz="2400" dirty="0"/>
              <a:t>interpretace ve vztahu k oboru </a:t>
            </a:r>
          </a:p>
          <a:p>
            <a:endParaRPr lang="cs-CZ" sz="2400" dirty="0"/>
          </a:p>
          <a:p>
            <a:r>
              <a:rPr lang="cs-CZ" sz="2400" dirty="0"/>
              <a:t>různorodá pojetí interpretace: autoritativní, převzatá, vyvíjející se v dialogu, opřená o kontext apod.</a:t>
            </a:r>
          </a:p>
          <a:p>
            <a:endParaRPr lang="cs-CZ" sz="2400" dirty="0"/>
          </a:p>
          <a:p>
            <a:r>
              <a:rPr lang="cs-CZ" sz="2400" dirty="0"/>
              <a:t>triáda operací: popis – analýza – interpretace (příp. výklad)</a:t>
            </a:r>
          </a:p>
          <a:p>
            <a:pPr marL="0" indent="0">
              <a:buNone/>
            </a:pPr>
            <a:r>
              <a:rPr lang="cs-CZ" sz="2400" dirty="0"/>
              <a:t>J. Hrbáček: Recepce textu, jeho analýza a interpretace, NŘ 2005, č. 1. </a:t>
            </a:r>
          </a:p>
          <a:p>
            <a:pPr marL="0" indent="0">
              <a:buNone/>
            </a:pPr>
            <a:r>
              <a:rPr lang="cs-CZ" sz="2400" dirty="0"/>
              <a:t>P. A. Bílek: Hledání jazyka interpretace. Brno, Host 2003.</a:t>
            </a:r>
          </a:p>
        </p:txBody>
      </p:sp>
    </p:spTree>
    <p:extLst>
      <p:ext uri="{BB962C8B-B14F-4D97-AF65-F5344CB8AC3E}">
        <p14:creationId xmlns:p14="http://schemas.microsoft.com/office/powerpoint/2010/main" val="328304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Beneš, Z.: Co je a co není oborová didaktika. Teze a podněty k diskusi. </a:t>
            </a:r>
          </a:p>
          <a:p>
            <a:pPr marL="0" indent="0">
              <a:buNone/>
            </a:pPr>
            <a:r>
              <a:rPr lang="cs-CZ" dirty="0"/>
              <a:t>Dostupné zde: https://www.akreditacnikomise.cz/attachments/article/280/co_je_neni_oborova_didaktika_Benes.pdf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Bílek, P. A. : Hledání jazyka interpretace. Brno, Host 2003.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Doležel, L.: </a:t>
            </a:r>
            <a:r>
              <a:rPr lang="cs-CZ" dirty="0" err="1"/>
              <a:t>Heterocosmica</a:t>
            </a:r>
            <a:r>
              <a:rPr lang="cs-CZ" dirty="0"/>
              <a:t> II. Fikční světy postmoderní české prózy. Praha, Karolinum 2003.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Hník</a:t>
            </a:r>
            <a:r>
              <a:rPr lang="cs-CZ" dirty="0"/>
              <a:t>, O.: Didaktika literatury: výzvy oboru. Praha, Karolinum 2014.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Hrbáček, J.: Recepce textu, jeho analýza a interpretace, NŘ 2005, č. 1. </a:t>
            </a:r>
          </a:p>
        </p:txBody>
      </p:sp>
    </p:spTree>
    <p:extLst>
      <p:ext uri="{BB962C8B-B14F-4D97-AF65-F5344CB8AC3E}">
        <p14:creationId xmlns:p14="http://schemas.microsoft.com/office/powerpoint/2010/main" val="7589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Vám za pozornost.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796" y="624110"/>
            <a:ext cx="6098663" cy="1280890"/>
          </a:xfrm>
        </p:spPr>
        <p:txBody>
          <a:bodyPr>
            <a:normAutofit/>
          </a:bodyPr>
          <a:lstStyle/>
          <a:p>
            <a:r>
              <a:rPr lang="cs-CZ" b="1" dirty="0"/>
              <a:t>Program přednášky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9796" y="1772816"/>
            <a:ext cx="6098663" cy="4138406"/>
          </a:xfrm>
        </p:spPr>
        <p:txBody>
          <a:bodyPr>
            <a:normAutofit fontScale="92500"/>
          </a:bodyPr>
          <a:lstStyle/>
          <a:p>
            <a:r>
              <a:rPr lang="cs-CZ" dirty="0"/>
              <a:t>1. </a:t>
            </a:r>
            <a:r>
              <a:rPr lang="cs-CZ" sz="2400" dirty="0"/>
              <a:t>Didaktika (obecná) a oborová</a:t>
            </a:r>
          </a:p>
          <a:p>
            <a:endParaRPr lang="cs-CZ" sz="2400" dirty="0"/>
          </a:p>
          <a:p>
            <a:r>
              <a:rPr lang="cs-CZ" sz="2400" dirty="0"/>
              <a:t>2. Oborová didaktika a její vztah k oboru </a:t>
            </a:r>
          </a:p>
          <a:p>
            <a:endParaRPr lang="cs-CZ" sz="2400" dirty="0"/>
          </a:p>
          <a:p>
            <a:r>
              <a:rPr lang="cs-CZ" sz="2400" dirty="0"/>
              <a:t>3. Didaktika literatury a výuka literatury 	(specifika, úvodní vymezování)</a:t>
            </a:r>
          </a:p>
          <a:p>
            <a:endParaRPr lang="cs-CZ" sz="2400" dirty="0"/>
          </a:p>
          <a:p>
            <a:r>
              <a:rPr lang="cs-CZ" sz="2400" dirty="0"/>
              <a:t>4. Literatura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8" name="Group 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1" name="Rectangle 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2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73" name="Rectangle 11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thedral strop v návrhu žlutého slunečního záření">
            <a:extLst>
              <a:ext uri="{FF2B5EF4-FFF2-40B4-BE49-F238E27FC236}">
                <a16:creationId xmlns:a16="http://schemas.microsoft.com/office/drawing/2014/main" id="{A4C8A4A4-101C-D334-37F1-340F17E642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74" name="Group 112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7" name="Rectangle 126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D6013-DC19-036F-66A0-9E6942F085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2779" y="980728"/>
            <a:ext cx="6908509" cy="526400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Hned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začátku</a:t>
            </a:r>
            <a:r>
              <a:rPr lang="en-US" sz="2400" dirty="0"/>
              <a:t> je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jasně</a:t>
            </a:r>
            <a:r>
              <a:rPr lang="en-US" sz="2400" dirty="0"/>
              <a:t> </a:t>
            </a:r>
            <a:r>
              <a:rPr lang="en-US" sz="2400" dirty="0" err="1"/>
              <a:t>říci</a:t>
            </a:r>
            <a:r>
              <a:rPr lang="en-US" sz="2400" dirty="0"/>
              <a:t>: </a:t>
            </a:r>
            <a:r>
              <a:rPr lang="en-US" sz="2400" dirty="0" err="1"/>
              <a:t>literatura</a:t>
            </a:r>
            <a:r>
              <a:rPr lang="en-US" sz="2400" dirty="0"/>
              <a:t> </a:t>
            </a:r>
            <a:r>
              <a:rPr lang="en-US" sz="2400" dirty="0" err="1"/>
              <a:t>tady</a:t>
            </a:r>
            <a:r>
              <a:rPr lang="en-US" sz="2400" dirty="0"/>
              <a:t> </a:t>
            </a:r>
            <a:r>
              <a:rPr lang="en-US" sz="2400" dirty="0" err="1"/>
              <a:t>není</a:t>
            </a:r>
            <a:r>
              <a:rPr lang="en-US" sz="2400" dirty="0"/>
              <a:t> proto, aby </a:t>
            </a:r>
            <a:r>
              <a:rPr lang="en-US" sz="2400" dirty="0" err="1"/>
              <a:t>byla</a:t>
            </a:r>
            <a:r>
              <a:rPr lang="en-US" sz="2400" dirty="0"/>
              <a:t> </a:t>
            </a:r>
            <a:r>
              <a:rPr lang="en-US" sz="2400" dirty="0" err="1"/>
              <a:t>analyzována</a:t>
            </a:r>
            <a:r>
              <a:rPr lang="en-US" sz="2400" dirty="0"/>
              <a:t> a </a:t>
            </a:r>
            <a:r>
              <a:rPr lang="en-US" sz="2400" dirty="0" err="1"/>
              <a:t>interpretována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školních</a:t>
            </a:r>
            <a:r>
              <a:rPr lang="en-US" sz="2400" dirty="0"/>
              <a:t> </a:t>
            </a:r>
            <a:r>
              <a:rPr lang="en-US" sz="2400" dirty="0" err="1"/>
              <a:t>úlohách</a:t>
            </a:r>
            <a:r>
              <a:rPr lang="en-US" sz="2400" dirty="0"/>
              <a:t>. </a:t>
            </a:r>
            <a:r>
              <a:rPr lang="en-US" sz="2400" dirty="0" err="1"/>
              <a:t>Živoucí</a:t>
            </a:r>
            <a:r>
              <a:rPr lang="en-US" sz="2400" dirty="0"/>
              <a:t> </a:t>
            </a:r>
            <a:r>
              <a:rPr lang="en-US" sz="2400" dirty="0" err="1"/>
              <a:t>součást</a:t>
            </a:r>
            <a:r>
              <a:rPr lang="en-US" sz="2400" dirty="0"/>
              <a:t> </a:t>
            </a:r>
            <a:r>
              <a:rPr lang="en-US" sz="2400" dirty="0" err="1"/>
              <a:t>naší</a:t>
            </a:r>
            <a:r>
              <a:rPr lang="en-US" sz="2400" dirty="0"/>
              <a:t> </a:t>
            </a:r>
            <a:r>
              <a:rPr lang="en-US" sz="2400" dirty="0" err="1"/>
              <a:t>kultury</a:t>
            </a:r>
            <a:r>
              <a:rPr lang="en-US" sz="2400" dirty="0"/>
              <a:t> </a:t>
            </a:r>
            <a:r>
              <a:rPr lang="en-US" sz="2400" dirty="0" err="1"/>
              <a:t>tvoří</a:t>
            </a:r>
            <a:r>
              <a:rPr lang="en-US" sz="2400" dirty="0"/>
              <a:t> z toho </a:t>
            </a:r>
            <a:r>
              <a:rPr lang="en-US" sz="2400" dirty="0" err="1"/>
              <a:t>důvodu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nám</a:t>
            </a:r>
            <a:r>
              <a:rPr lang="en-US" sz="2400" dirty="0"/>
              <a:t> </a:t>
            </a:r>
            <a:r>
              <a:rPr lang="en-US" sz="2400" dirty="0" err="1"/>
              <a:t>nabízí</a:t>
            </a:r>
            <a:r>
              <a:rPr lang="en-US" sz="2400" dirty="0"/>
              <a:t> </a:t>
            </a:r>
            <a:r>
              <a:rPr lang="en-US" sz="2400" dirty="0" err="1"/>
              <a:t>jazykově</a:t>
            </a:r>
            <a:r>
              <a:rPr lang="en-US" sz="2400" dirty="0"/>
              <a:t> </a:t>
            </a:r>
            <a:r>
              <a:rPr lang="en-US" sz="2400" dirty="0" err="1"/>
              <a:t>zprostředkované</a:t>
            </a:r>
            <a:r>
              <a:rPr lang="en-US" sz="2400" dirty="0"/>
              <a:t> </a:t>
            </a:r>
            <a:r>
              <a:rPr lang="en-US" sz="2400" dirty="0" err="1"/>
              <a:t>poznatky</a:t>
            </a:r>
            <a:r>
              <a:rPr lang="en-US" sz="2400" dirty="0"/>
              <a:t> a </a:t>
            </a:r>
            <a:r>
              <a:rPr lang="en-US" sz="2400" dirty="0" err="1"/>
              <a:t>zážitky</a:t>
            </a:r>
            <a:r>
              <a:rPr lang="en-US" sz="2400" dirty="0"/>
              <a:t> (</a:t>
            </a:r>
            <a:r>
              <a:rPr lang="en-US" sz="2400" dirty="0" err="1"/>
              <a:t>srov</a:t>
            </a:r>
            <a:r>
              <a:rPr lang="en-US" sz="2400" dirty="0"/>
              <a:t>. </a:t>
            </a:r>
            <a:r>
              <a:rPr lang="en-US" sz="2400" dirty="0" err="1"/>
              <a:t>Köster</a:t>
            </a:r>
            <a:r>
              <a:rPr lang="en-US" sz="2400" dirty="0"/>
              <a:t> —</a:t>
            </a:r>
            <a:r>
              <a:rPr lang="en-US" sz="2400" dirty="0" err="1"/>
              <a:t>Matuschek</a:t>
            </a:r>
            <a:r>
              <a:rPr lang="en-US" sz="2400" dirty="0"/>
              <a:t> 2019, s. 24). </a:t>
            </a:r>
            <a:r>
              <a:rPr lang="en-US" sz="2400" dirty="0" err="1"/>
              <a:t>Teprve</a:t>
            </a:r>
            <a:r>
              <a:rPr lang="en-US" sz="2400" dirty="0"/>
              <a:t> s </a:t>
            </a:r>
            <a:r>
              <a:rPr lang="en-US" sz="2400" dirty="0" err="1"/>
              <a:t>tímto</a:t>
            </a:r>
            <a:r>
              <a:rPr lang="en-US" sz="2400" dirty="0"/>
              <a:t> </a:t>
            </a:r>
            <a:r>
              <a:rPr lang="en-US" sz="2400" dirty="0" err="1"/>
              <a:t>vědomím</a:t>
            </a:r>
            <a:r>
              <a:rPr lang="en-US" sz="2400" dirty="0"/>
              <a:t>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smysl</a:t>
            </a:r>
            <a:r>
              <a:rPr lang="en-US" sz="2400" dirty="0"/>
              <a:t> </a:t>
            </a:r>
            <a:r>
              <a:rPr lang="en-US" sz="2400" dirty="0" err="1"/>
              <a:t>popisovat</a:t>
            </a:r>
            <a:r>
              <a:rPr lang="en-US" sz="2400" dirty="0"/>
              <a:t> </a:t>
            </a:r>
            <a:r>
              <a:rPr lang="en-US" sz="2400" dirty="0" err="1"/>
              <a:t>textové</a:t>
            </a:r>
            <a:r>
              <a:rPr lang="en-US" sz="2400" dirty="0"/>
              <a:t> </a:t>
            </a:r>
            <a:r>
              <a:rPr lang="en-US" sz="2400" dirty="0" err="1"/>
              <a:t>fenomény</a:t>
            </a:r>
            <a:r>
              <a:rPr lang="en-US" sz="2400" dirty="0"/>
              <a:t> a </a:t>
            </a:r>
            <a:r>
              <a:rPr lang="en-US" sz="2400" dirty="0" err="1"/>
              <a:t>vynášet</a:t>
            </a:r>
            <a:r>
              <a:rPr lang="en-US" sz="2400" dirty="0"/>
              <a:t> </a:t>
            </a:r>
            <a:r>
              <a:rPr lang="en-US" sz="2400" dirty="0" err="1"/>
              <a:t>interpretační</a:t>
            </a:r>
            <a:r>
              <a:rPr lang="en-US" sz="2400" dirty="0"/>
              <a:t> </a:t>
            </a:r>
            <a:r>
              <a:rPr lang="en-US" sz="2400" dirty="0" err="1"/>
              <a:t>soudy</a:t>
            </a:r>
            <a:r>
              <a:rPr lang="en-US" sz="2400" dirty="0"/>
              <a:t>. Je </a:t>
            </a:r>
            <a:r>
              <a:rPr lang="en-US" sz="2400" dirty="0" err="1"/>
              <a:t>přitom</a:t>
            </a:r>
            <a:r>
              <a:rPr lang="en-US" sz="2400" dirty="0"/>
              <a:t> </a:t>
            </a:r>
            <a:r>
              <a:rPr lang="en-US" sz="2400" dirty="0" err="1"/>
              <a:t>nutné</a:t>
            </a:r>
            <a:r>
              <a:rPr lang="en-US" sz="2400" dirty="0"/>
              <a:t> </a:t>
            </a:r>
            <a:r>
              <a:rPr lang="en-US" sz="2400" dirty="0" err="1"/>
              <a:t>jasně</a:t>
            </a:r>
            <a:r>
              <a:rPr lang="en-US" sz="2400" dirty="0"/>
              <a:t> </a:t>
            </a:r>
            <a:r>
              <a:rPr lang="en-US" sz="2400" dirty="0" err="1"/>
              <a:t>oddělit</a:t>
            </a:r>
            <a:r>
              <a:rPr lang="en-US" sz="2400" dirty="0"/>
              <a:t> </a:t>
            </a:r>
            <a:r>
              <a:rPr lang="en-US" sz="2400" dirty="0" err="1"/>
              <a:t>metatextový</a:t>
            </a:r>
            <a:r>
              <a:rPr lang="en-US" sz="2400" dirty="0"/>
              <a:t> </a:t>
            </a:r>
            <a:r>
              <a:rPr lang="en-US" sz="2400" dirty="0" err="1"/>
              <a:t>popis</a:t>
            </a:r>
            <a:r>
              <a:rPr lang="en-US" sz="2400" dirty="0"/>
              <a:t>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klasifikaci</a:t>
            </a:r>
            <a:r>
              <a:rPr lang="en-US" sz="2400" dirty="0"/>
              <a:t> od </a:t>
            </a:r>
            <a:r>
              <a:rPr lang="en-US" sz="2400" dirty="0" err="1"/>
              <a:t>statusu</a:t>
            </a:r>
            <a:r>
              <a:rPr lang="en-US" sz="2400" dirty="0"/>
              <a:t> </a:t>
            </a:r>
            <a:r>
              <a:rPr lang="en-US" sz="2400" dirty="0" err="1"/>
              <a:t>interpretačních</a:t>
            </a:r>
            <a:r>
              <a:rPr lang="en-US" sz="2400" dirty="0"/>
              <a:t> </a:t>
            </a:r>
            <a:r>
              <a:rPr lang="en-US" sz="2400" dirty="0" err="1"/>
              <a:t>výpovědí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„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výsledkem</a:t>
            </a:r>
            <a:r>
              <a:rPr lang="en-US" sz="2400" dirty="0"/>
              <a:t> </a:t>
            </a:r>
            <a:r>
              <a:rPr lang="en-US" sz="2400" dirty="0" err="1"/>
              <a:t>kreativního</a:t>
            </a:r>
            <a:r>
              <a:rPr lang="en-US" sz="2400" dirty="0"/>
              <a:t> a </a:t>
            </a:r>
            <a:r>
              <a:rPr lang="en-US" sz="2400" dirty="0" err="1"/>
              <a:t>subjektivního</a:t>
            </a:r>
            <a:r>
              <a:rPr lang="en-US" sz="2400" dirty="0"/>
              <a:t> </a:t>
            </a:r>
            <a:r>
              <a:rPr lang="en-US" sz="2400" dirty="0" err="1"/>
              <a:t>procesu</a:t>
            </a:r>
            <a:r>
              <a:rPr lang="en-US" sz="2400" dirty="0"/>
              <a:t> </a:t>
            </a:r>
            <a:r>
              <a:rPr lang="en-US" sz="2400" dirty="0" err="1"/>
              <a:t>porozumění</a:t>
            </a:r>
            <a:r>
              <a:rPr lang="en-US" sz="2400" dirty="0"/>
              <a:t>“ (</a:t>
            </a:r>
            <a:r>
              <a:rPr lang="en-US" sz="2400" dirty="0" err="1"/>
              <a:t>Jahraus</a:t>
            </a:r>
            <a:r>
              <a:rPr lang="en-US" sz="2400" dirty="0"/>
              <a:t> 2000, </a:t>
            </a:r>
            <a:r>
              <a:rPr lang="en-US" sz="2400" dirty="0" err="1"/>
              <a:t>kap</a:t>
            </a:r>
            <a:r>
              <a:rPr lang="en-US" sz="2400" dirty="0"/>
              <a:t>. 4, </a:t>
            </a:r>
            <a:r>
              <a:rPr lang="en-US" sz="2400" dirty="0" err="1"/>
              <a:t>odst</a:t>
            </a:r>
            <a:r>
              <a:rPr lang="en-US" sz="2400" dirty="0"/>
              <a:t>. 5).</a:t>
            </a:r>
          </a:p>
        </p:txBody>
      </p:sp>
    </p:spTree>
    <p:extLst>
      <p:ext uri="{BB962C8B-B14F-4D97-AF65-F5344CB8AC3E}">
        <p14:creationId xmlns:p14="http://schemas.microsoft.com/office/powerpoint/2010/main" val="366181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tavební nástroje a lovná zařízení">
            <a:extLst>
              <a:ext uri="{FF2B5EF4-FFF2-40B4-BE49-F238E27FC236}">
                <a16:creationId xmlns:a16="http://schemas.microsoft.com/office/drawing/2014/main" id="{FB86854E-6166-B8C9-BB7B-63DF5475C7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23666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cs-CZ" b="1"/>
              <a:t>Didaktika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1909" y="1700808"/>
            <a:ext cx="6686550" cy="42104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Potřebujeme didaktiku?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Proč?</a:t>
            </a:r>
          </a:p>
          <a:p>
            <a:pPr>
              <a:buFontTx/>
              <a:buChar char="-"/>
            </a:pPr>
            <a:r>
              <a:rPr lang="cs-CZ" dirty="0"/>
              <a:t>zprostředkovatel komunikace mezi oborovým děním a jeho výukou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na čem postavit základy oborové didaktiky? / poskytuje některá oborová disciplína komplexní a univerzální nástroj pro pojetí oborové didaktiky?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Didaktika: </a:t>
            </a:r>
            <a:r>
              <a:rPr lang="cs-CZ" dirty="0"/>
              <a:t>možnosti definování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Didaktika </a:t>
            </a:r>
          </a:p>
          <a:p>
            <a:endParaRPr lang="cs-CZ" sz="2800" dirty="0"/>
          </a:p>
          <a:p>
            <a:pPr>
              <a:buNone/>
            </a:pPr>
            <a:r>
              <a:rPr lang="cs-CZ" sz="2400" dirty="0"/>
              <a:t>= teorie vzdělávání a vyučování, zabývá se otázkou vzdělávacích obsahů a procesem, který charakterizuje činnosti učitele a žáků a v němž si žáci tento obsah osvojují (Skalková, 1999, s. 14)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cs-CZ" sz="3300" b="1">
                <a:solidFill>
                  <a:schemeClr val="tx2">
                    <a:lumMod val="75000"/>
                  </a:schemeClr>
                </a:solidFill>
              </a:rPr>
              <a:t>Didaktika: možnosti definování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43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měla by poskytnout odpovědi na otázky: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tx2">
                    <a:lumMod val="75000"/>
                  </a:schemeClr>
                </a:solidFill>
              </a:rPr>
              <a:t>PROČ? </a:t>
            </a:r>
          </a:p>
          <a:p>
            <a:pPr>
              <a:lnSpc>
                <a:spcPct val="90000"/>
              </a:lnSpc>
              <a:buNone/>
            </a:pPr>
            <a:endParaRPr lang="cs-CZ" sz="15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tx2">
                    <a:lumMod val="75000"/>
                  </a:schemeClr>
                </a:solidFill>
              </a:rPr>
              <a:t>CO? </a:t>
            </a:r>
          </a:p>
          <a:p>
            <a:pPr>
              <a:lnSpc>
                <a:spcPct val="90000"/>
              </a:lnSpc>
              <a:buNone/>
            </a:pPr>
            <a:endParaRPr lang="cs-CZ" sz="15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tx2">
                    <a:lumMod val="75000"/>
                  </a:schemeClr>
                </a:solidFill>
              </a:rPr>
              <a:t>JAK?</a:t>
            </a:r>
          </a:p>
          <a:p>
            <a:pPr>
              <a:lnSpc>
                <a:spcPct val="90000"/>
              </a:lnSpc>
              <a:buNone/>
            </a:pPr>
            <a:endParaRPr lang="cs-CZ" sz="15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tx2">
                    <a:lumMod val="75000"/>
                  </a:schemeClr>
                </a:solidFill>
              </a:rPr>
              <a:t>KOHO? </a:t>
            </a:r>
          </a:p>
          <a:p>
            <a:pPr>
              <a:lnSpc>
                <a:spcPct val="90000"/>
              </a:lnSpc>
              <a:buNone/>
            </a:pP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učit / vyučovat </a:t>
            </a:r>
          </a:p>
          <a:p>
            <a:pPr>
              <a:lnSpc>
                <a:spcPct val="90000"/>
              </a:lnSpc>
              <a:buNone/>
            </a:pP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(Beneš, Z. : Co je a co není oborová didaktika. Teze a podněty k diskusi. Dostupné zde: https://www.akreditacnikomise.cz/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attachments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article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/280/co_je_neni_oborova_didaktika_Benes.pdf)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80072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0794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4640" y="624110"/>
            <a:ext cx="513381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/>
              <a:t>Oborová didaktika</a:t>
            </a:r>
            <a:br>
              <a:rPr lang="cs-CZ" sz="2800" b="1"/>
            </a:br>
            <a:r>
              <a:rPr lang="cs-CZ" sz="2800" b="1"/>
              <a:t>didaktika literární výchovy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3724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037240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4" descr="Closeup fotka z otevřené knihy">
            <a:extLst>
              <a:ext uri="{FF2B5EF4-FFF2-40B4-BE49-F238E27FC236}">
                <a16:creationId xmlns:a16="http://schemas.microsoft.com/office/drawing/2014/main" id="{08985483-2C86-7C69-440E-4218A91A37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529" r="39760" b="-1"/>
          <a:stretch/>
        </p:blipFill>
        <p:spPr>
          <a:xfrm>
            <a:off x="20" y="1730"/>
            <a:ext cx="2040388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2500" y="2133600"/>
            <a:ext cx="5135958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/>
              <a:t>Na čem má být založena oborová didaktika?</a:t>
            </a:r>
          </a:p>
          <a:p>
            <a:pPr>
              <a:lnSpc>
                <a:spcPct val="90000"/>
              </a:lnSpc>
            </a:pPr>
            <a:endParaRPr lang="cs-CZ" sz="1700"/>
          </a:p>
          <a:p>
            <a:pPr>
              <a:lnSpc>
                <a:spcPct val="90000"/>
              </a:lnSpc>
            </a:pPr>
            <a:r>
              <a:rPr lang="cs-CZ" sz="1700"/>
              <a:t>společný rámec, k němuž je třeba zaujmout stanovisko:</a:t>
            </a:r>
          </a:p>
          <a:p>
            <a:pPr>
              <a:lnSpc>
                <a:spcPct val="90000"/>
              </a:lnSpc>
            </a:pPr>
            <a:endParaRPr lang="cs-CZ" sz="1700"/>
          </a:p>
          <a:p>
            <a:pPr>
              <a:lnSpc>
                <a:spcPct val="90000"/>
              </a:lnSpc>
              <a:buNone/>
            </a:pPr>
            <a:r>
              <a:rPr lang="cs-CZ" sz="1700"/>
              <a:t>Proč učit literaturu? </a:t>
            </a:r>
          </a:p>
          <a:p>
            <a:pPr>
              <a:lnSpc>
                <a:spcPct val="90000"/>
              </a:lnSpc>
              <a:buNone/>
            </a:pPr>
            <a:endParaRPr lang="cs-CZ" sz="1700"/>
          </a:p>
          <a:p>
            <a:pPr>
              <a:lnSpc>
                <a:spcPct val="90000"/>
              </a:lnSpc>
              <a:buNone/>
            </a:pPr>
            <a:r>
              <a:rPr lang="cs-CZ" sz="1700"/>
              <a:t>Co učit v literatuře? </a:t>
            </a:r>
          </a:p>
          <a:p>
            <a:pPr>
              <a:lnSpc>
                <a:spcPct val="90000"/>
              </a:lnSpc>
              <a:buNone/>
            </a:pPr>
            <a:endParaRPr lang="cs-CZ" sz="1700"/>
          </a:p>
          <a:p>
            <a:pPr>
              <a:lnSpc>
                <a:spcPct val="90000"/>
              </a:lnSpc>
              <a:buNone/>
            </a:pPr>
            <a:r>
              <a:rPr lang="cs-CZ" sz="1700"/>
              <a:t>Jak učit literaturu? </a:t>
            </a:r>
          </a:p>
          <a:p>
            <a:pPr>
              <a:lnSpc>
                <a:spcPct val="90000"/>
              </a:lnSpc>
              <a:buNone/>
            </a:pPr>
            <a:endParaRPr lang="cs-CZ" sz="1700"/>
          </a:p>
          <a:p>
            <a:pPr>
              <a:lnSpc>
                <a:spcPct val="90000"/>
              </a:lnSpc>
              <a:buNone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03299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1487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Didaktika literatury: otázky a odpovědi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752528"/>
          </a:xfrm>
        </p:spPr>
        <p:txBody>
          <a:bodyPr>
            <a:normAutofit fontScale="47500" lnSpcReduction="20000"/>
          </a:bodyPr>
          <a:lstStyle/>
          <a:p>
            <a:r>
              <a:rPr lang="cs-CZ" sz="2900" b="1" dirty="0"/>
              <a:t>Proč?</a:t>
            </a:r>
          </a:p>
          <a:p>
            <a:pPr>
              <a:buFontTx/>
              <a:buChar char="-"/>
            </a:pPr>
            <a:r>
              <a:rPr lang="cs-CZ" sz="2900" dirty="0"/>
              <a:t>role literatury a výuky literatury ve vzdělávacím systému (kritické čtení a myšlení, mediální gramotnost, převzetí nebo přehodnocování dosavadních konceptů výuky literatury)</a:t>
            </a:r>
          </a:p>
          <a:p>
            <a:pPr>
              <a:buFontTx/>
              <a:buChar char="-"/>
            </a:pPr>
            <a:r>
              <a:rPr lang="cs-CZ" sz="2900" dirty="0"/>
              <a:t>Jaký smysl má výuka literatury?</a:t>
            </a:r>
          </a:p>
          <a:p>
            <a:pPr>
              <a:buFontTx/>
              <a:buChar char="-"/>
            </a:pPr>
            <a:endParaRPr lang="cs-CZ" sz="2900" dirty="0"/>
          </a:p>
          <a:p>
            <a:r>
              <a:rPr lang="cs-CZ" sz="2900" b="1" dirty="0"/>
              <a:t>Co?</a:t>
            </a:r>
          </a:p>
          <a:p>
            <a:r>
              <a:rPr lang="cs-CZ" sz="2900" dirty="0"/>
              <a:t>úzká provázanost s literární vědou:</a:t>
            </a:r>
          </a:p>
          <a:p>
            <a:r>
              <a:rPr lang="cs-CZ" sz="2900" b="1" dirty="0"/>
              <a:t>VÝBĚR </a:t>
            </a:r>
            <a:r>
              <a:rPr lang="cs-CZ" sz="2900" dirty="0"/>
              <a:t>z materiálu literární historie</a:t>
            </a:r>
          </a:p>
          <a:p>
            <a:r>
              <a:rPr lang="cs-CZ" sz="2900" dirty="0"/>
              <a:t>I</a:t>
            </a:r>
            <a:r>
              <a:rPr lang="cs-CZ" sz="2900" b="1" dirty="0"/>
              <a:t>NSTRUMENTALIZACE</a:t>
            </a:r>
            <a:r>
              <a:rPr lang="cs-CZ" sz="2900" dirty="0"/>
              <a:t> pomocí literární teorie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/>
              <a:t>Jak? </a:t>
            </a:r>
          </a:p>
          <a:p>
            <a:endParaRPr lang="cs-CZ" sz="2900" dirty="0"/>
          </a:p>
          <a:p>
            <a:r>
              <a:rPr lang="cs-CZ" sz="2900" b="1" dirty="0"/>
              <a:t>Koho? / ale i KDO? </a:t>
            </a:r>
          </a:p>
          <a:p>
            <a:r>
              <a:rPr lang="cs-CZ" sz="2900" dirty="0"/>
              <a:t>sebereflexe učitele a </a:t>
            </a:r>
            <a:r>
              <a:rPr lang="cs-CZ" sz="2900" dirty="0" err="1"/>
              <a:t>sebedefinování</a:t>
            </a:r>
            <a:r>
              <a:rPr lang="cs-CZ" sz="2900" dirty="0"/>
              <a:t> učitelovy pozice ve vztahu k literatuře</a:t>
            </a:r>
          </a:p>
          <a:p>
            <a:r>
              <a:rPr lang="cs-CZ" sz="2900" dirty="0"/>
              <a:t>prezentace určitého pojetí literatury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96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39608" cy="144016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Oborová didaktika </a:t>
            </a:r>
            <a:br>
              <a:rPr lang="cs-CZ" b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3600" b="1" dirty="0"/>
              <a:t>Didaktika literární výchovy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>
            <a:normAutofit fontScale="70000" lnSpcReduction="20000"/>
          </a:bodyPr>
          <a:lstStyle/>
          <a:p>
            <a:pPr marL="742950" lvl="1" indent="-285750">
              <a:buFont typeface="Courier New" pitchFamily="49" charset="0"/>
              <a:buChar char="o"/>
            </a:pPr>
            <a:r>
              <a:rPr lang="cs-CZ" sz="2800" dirty="0"/>
              <a:t>platforma spojení: teoretického základu obecné didaktiky, oborové didaktiky a oboru</a:t>
            </a:r>
          </a:p>
          <a:p>
            <a:pPr marL="742950" lvl="1" indent="-285750">
              <a:buNone/>
            </a:pPr>
            <a:endParaRPr lang="cs-CZ" sz="2800" dirty="0"/>
          </a:p>
          <a:p>
            <a:pPr marL="742950" lvl="1" indent="-285750"/>
            <a:r>
              <a:rPr lang="cs-CZ" sz="2800" dirty="0"/>
              <a:t>teorie vyučování literatury</a:t>
            </a:r>
          </a:p>
          <a:p>
            <a:pPr marL="742950" lvl="1" indent="-285750"/>
            <a:r>
              <a:rPr lang="cs-CZ" sz="2800" dirty="0"/>
              <a:t>představa o podobě výuky literatury</a:t>
            </a:r>
          </a:p>
          <a:p>
            <a:pPr marL="742950" lvl="1" indent="-285750"/>
            <a:r>
              <a:rPr lang="cs-CZ" sz="2800" dirty="0"/>
              <a:t>transformace oborového základu do výuky</a:t>
            </a:r>
          </a:p>
          <a:p>
            <a:pPr marL="742950" lvl="1" indent="-285750"/>
            <a:r>
              <a:rPr lang="cs-CZ" sz="2800" dirty="0"/>
              <a:t>výběr materiálu vzhledem k oboru a výuce </a:t>
            </a:r>
          </a:p>
          <a:p>
            <a:pPr marL="742950" lvl="1" indent="-285750"/>
            <a:r>
              <a:rPr lang="cs-CZ" sz="2800" dirty="0"/>
              <a:t>specifika literární výchovy jako expresivního oboru? </a:t>
            </a:r>
          </a:p>
          <a:p>
            <a:pPr marL="742950" lvl="1" indent="-285750"/>
            <a:r>
              <a:rPr lang="cs-CZ" sz="2800" dirty="0"/>
              <a:t>základní didaktické kategorie: cíle, obsah, metody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10897</TotalTime>
  <Words>1064</Words>
  <Application>Microsoft Office PowerPoint</Application>
  <PresentationFormat>Předvádění na obrazovce (4:3)</PresentationFormat>
  <Paragraphs>157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Wingdings 3</vt:lpstr>
      <vt:lpstr>Stébla</vt:lpstr>
      <vt:lpstr>Didaktika literatury 1</vt:lpstr>
      <vt:lpstr>Program přednášky</vt:lpstr>
      <vt:lpstr>Prezentace aplikace PowerPoint</vt:lpstr>
      <vt:lpstr>Didaktika </vt:lpstr>
      <vt:lpstr>Didaktika: možnosti definování</vt:lpstr>
      <vt:lpstr>Didaktika: možnosti definování</vt:lpstr>
      <vt:lpstr>Oborová didaktika didaktika literární výchovy </vt:lpstr>
      <vt:lpstr>Didaktika literatury: otázky a odpovědi</vt:lpstr>
      <vt:lpstr> Oborová didaktika                Didaktika literární výchovy </vt:lpstr>
      <vt:lpstr>Vymezení oborové didaktiky jako problém</vt:lpstr>
      <vt:lpstr>Možnosti vymezení oborové didaktiky </vt:lpstr>
      <vt:lpstr>Předmět didaktiky literatury: oblasti</vt:lpstr>
      <vt:lpstr>Specifika výuky literatury /literární výchovy</vt:lpstr>
      <vt:lpstr>Talent ve výuce literatury?</vt:lpstr>
      <vt:lpstr>Specifika materiálu: umělecká literatura</vt:lpstr>
      <vt:lpstr>Specifika: vztah recepce a produkce </vt:lpstr>
      <vt:lpstr>Specifika: interpretace</vt:lpstr>
      <vt:lpstr>Literatura</vt:lpstr>
      <vt:lpstr>Děkuji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</dc:creator>
  <cp:lastModifiedBy>Králíková, Andrea</cp:lastModifiedBy>
  <cp:revision>70</cp:revision>
  <dcterms:created xsi:type="dcterms:W3CDTF">2017-02-19T21:03:30Z</dcterms:created>
  <dcterms:modified xsi:type="dcterms:W3CDTF">2024-10-07T13:10:52Z</dcterms:modified>
</cp:coreProperties>
</file>