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4" r:id="rId9"/>
    <p:sldId id="265" r:id="rId10"/>
    <p:sldId id="267" r:id="rId11"/>
    <p:sldId id="263" r:id="rId1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90"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0793C0-00E5-4FB6-8A08-3355A08BDB46}" type="datetimeFigureOut">
              <a:rPr lang="cs-CZ" smtClean="0"/>
              <a:pPr/>
              <a:t>27.03.2020</a:t>
            </a:fld>
            <a:endParaRPr lang="en-US"/>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44830A-81FC-456B-825A-0249FFFDD54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27.03.2020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A2481B-5154-415F-B752-558547769AA3}" type="datetimeFigureOut">
              <a:rPr lang="cs-CZ" smtClean="0"/>
              <a:pPr/>
              <a:t>27.03.2020</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HERMENEUTICS AND RECEPTION AESTHETICS</a:t>
            </a:r>
            <a:endParaRPr lang="en-US" b="1" dirty="0"/>
          </a:p>
        </p:txBody>
      </p:sp>
      <p:sp>
        <p:nvSpPr>
          <p:cNvPr id="3" name="Podnadpis 2"/>
          <p:cNvSpPr>
            <a:spLocks noGrp="1"/>
          </p:cNvSpPr>
          <p:nvPr>
            <p:ph type="subTitle" idx="1"/>
          </p:nvPr>
        </p:nvSpPr>
        <p:spPr/>
        <p:txBody>
          <a:bodyPr/>
          <a:lstStyle/>
          <a:p>
            <a:r>
              <a:rPr lang="cs-CZ" dirty="0"/>
              <a:t>SUMMER SEMESTER 2019-2020</a:t>
            </a:r>
          </a:p>
          <a:p>
            <a:r>
              <a:rPr lang="cs-CZ" dirty="0"/>
              <a:t>5th </a:t>
            </a:r>
            <a:r>
              <a:rPr lang="cs-CZ" dirty="0" err="1"/>
              <a:t>Lecture</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380303-468B-41F3-84D8-7E537CA056C7}"/>
              </a:ext>
            </a:extLst>
          </p:cNvPr>
          <p:cNvSpPr>
            <a:spLocks noGrp="1"/>
          </p:cNvSpPr>
          <p:nvPr>
            <p:ph type="title"/>
          </p:nvPr>
        </p:nvSpPr>
        <p:spPr/>
        <p:txBody>
          <a:bodyPr>
            <a:normAutofit fontScale="90000"/>
          </a:bodyPr>
          <a:lstStyle/>
          <a:p>
            <a:r>
              <a:rPr lang="cs-CZ" dirty="0" err="1"/>
              <a:t>Humanist</a:t>
            </a:r>
            <a:r>
              <a:rPr lang="cs-CZ" dirty="0"/>
              <a:t> </a:t>
            </a:r>
            <a:r>
              <a:rPr lang="cs-CZ" dirty="0" err="1"/>
              <a:t>tradition</a:t>
            </a:r>
            <a:r>
              <a:rPr lang="cs-CZ" dirty="0"/>
              <a:t> </a:t>
            </a:r>
            <a:r>
              <a:rPr lang="cs-CZ" dirty="0" err="1"/>
              <a:t>of</a:t>
            </a:r>
            <a:r>
              <a:rPr lang="cs-CZ" dirty="0"/>
              <a:t> </a:t>
            </a:r>
            <a:r>
              <a:rPr lang="cs-CZ" dirty="0" err="1"/>
              <a:t>the</a:t>
            </a:r>
            <a:r>
              <a:rPr lang="cs-CZ" dirty="0"/>
              <a:t> </a:t>
            </a:r>
            <a:r>
              <a:rPr lang="en-GB" dirty="0"/>
              <a:t>18</a:t>
            </a:r>
            <a:r>
              <a:rPr lang="en-GB" baseline="30000" dirty="0"/>
              <a:t>th</a:t>
            </a:r>
            <a:r>
              <a:rPr lang="en-GB" dirty="0"/>
              <a:t> </a:t>
            </a:r>
            <a:r>
              <a:rPr lang="cs-CZ" dirty="0"/>
              <a:t>C</a:t>
            </a:r>
            <a:r>
              <a:rPr lang="en-GB" dirty="0" err="1"/>
              <a:t>entury</a:t>
            </a:r>
            <a:endParaRPr lang="cs-CZ" dirty="0"/>
          </a:p>
        </p:txBody>
      </p:sp>
      <p:sp>
        <p:nvSpPr>
          <p:cNvPr id="3" name="Zástupný obsah 2">
            <a:extLst>
              <a:ext uri="{FF2B5EF4-FFF2-40B4-BE49-F238E27FC236}">
                <a16:creationId xmlns:a16="http://schemas.microsoft.com/office/drawing/2014/main" id="{156BA4A0-5FD4-42C6-AF2A-40B361F57EC7}"/>
              </a:ext>
            </a:extLst>
          </p:cNvPr>
          <p:cNvSpPr>
            <a:spLocks noGrp="1"/>
          </p:cNvSpPr>
          <p:nvPr>
            <p:ph idx="1"/>
          </p:nvPr>
        </p:nvSpPr>
        <p:spPr>
          <a:xfrm>
            <a:off x="457200" y="1340768"/>
            <a:ext cx="8229600" cy="5242594"/>
          </a:xfrm>
        </p:spPr>
        <p:txBody>
          <a:bodyPr>
            <a:normAutofit fontScale="92500"/>
          </a:bodyPr>
          <a:lstStyle/>
          <a:p>
            <a:pPr lvl="1"/>
            <a:r>
              <a:rPr lang="cs-CZ" dirty="0" err="1"/>
              <a:t>or</a:t>
            </a:r>
            <a:r>
              <a:rPr lang="cs-CZ" dirty="0"/>
              <a:t> German </a:t>
            </a:r>
            <a:r>
              <a:rPr lang="en-GB" dirty="0"/>
              <a:t>classic</a:t>
            </a:r>
            <a:r>
              <a:rPr lang="cs-CZ" dirty="0"/>
              <a:t>s; </a:t>
            </a:r>
            <a:r>
              <a:rPr lang="en-GB" dirty="0"/>
              <a:t>traditions of artists, aesthetic</a:t>
            </a:r>
            <a:r>
              <a:rPr lang="cs-CZ" dirty="0" err="1"/>
              <a:t>ians</a:t>
            </a:r>
            <a:r>
              <a:rPr lang="en-GB" dirty="0"/>
              <a:t>, essayists, non-epistemologically oriented philosophers, but also philologists and historians</a:t>
            </a:r>
            <a:r>
              <a:rPr lang="cs-CZ" dirty="0"/>
              <a:t>.</a:t>
            </a:r>
            <a:endParaRPr lang="cs-CZ" sz="2400" dirty="0"/>
          </a:p>
          <a:p>
            <a:pPr lvl="1"/>
            <a:r>
              <a:rPr lang="cs-CZ" dirty="0" err="1"/>
              <a:t>E.g</a:t>
            </a:r>
            <a:r>
              <a:rPr lang="cs-CZ" dirty="0"/>
              <a:t>.</a:t>
            </a:r>
            <a:r>
              <a:rPr lang="en-GB" dirty="0"/>
              <a:t> Herder, Lessing, Schiller, Goethe, Winckelmann. </a:t>
            </a:r>
            <a:endParaRPr lang="cs-CZ" sz="2400" dirty="0"/>
          </a:p>
          <a:p>
            <a:pPr lvl="1"/>
            <a:r>
              <a:rPr lang="en-GB" dirty="0"/>
              <a:t>This tradition had had a strong </a:t>
            </a:r>
            <a:r>
              <a:rPr lang="cs-CZ" dirty="0"/>
              <a:t>influence</a:t>
            </a:r>
            <a:r>
              <a:rPr lang="en-GB" dirty="0"/>
              <a:t> on German romanticism and German idealistic philosophy. </a:t>
            </a:r>
            <a:endParaRPr lang="cs-CZ" sz="2400" dirty="0"/>
          </a:p>
          <a:p>
            <a:pPr lvl="1"/>
            <a:r>
              <a:rPr lang="en-GB" dirty="0"/>
              <a:t>The humanist tradition exceeded the obsolete ideal of taste which was binding for the period of the rational Enlightenment.</a:t>
            </a:r>
            <a:r>
              <a:rPr lang="cs-CZ" dirty="0"/>
              <a:t> It </a:t>
            </a:r>
            <a:r>
              <a:rPr lang="cs-CZ" dirty="0" err="1"/>
              <a:t>is</a:t>
            </a:r>
            <a:r>
              <a:rPr lang="cs-CZ" dirty="0"/>
              <a:t> as </a:t>
            </a:r>
            <a:r>
              <a:rPr lang="cs-CZ" dirty="0" err="1"/>
              <a:t>well</a:t>
            </a:r>
            <a:r>
              <a:rPr lang="cs-CZ" dirty="0"/>
              <a:t> </a:t>
            </a:r>
            <a:r>
              <a:rPr lang="en-GB" dirty="0"/>
              <a:t>independent on epistemological requirements of philosophy (philosophy whose ideal is </a:t>
            </a:r>
            <a:r>
              <a:rPr lang="cs-CZ" dirty="0" err="1"/>
              <a:t>the</a:t>
            </a:r>
            <a:r>
              <a:rPr lang="cs-CZ" dirty="0"/>
              <a:t> </a:t>
            </a:r>
            <a:r>
              <a:rPr lang="en-GB" dirty="0" err="1"/>
              <a:t>scien</a:t>
            </a:r>
            <a:r>
              <a:rPr lang="cs-CZ" dirty="0" err="1"/>
              <a:t>tific</a:t>
            </a:r>
            <a:r>
              <a:rPr lang="cs-CZ" dirty="0"/>
              <a:t> </a:t>
            </a:r>
            <a:r>
              <a:rPr lang="cs-CZ" dirty="0" err="1"/>
              <a:t>method</a:t>
            </a:r>
            <a:r>
              <a:rPr lang="cs-CZ" dirty="0"/>
              <a:t>).</a:t>
            </a:r>
          </a:p>
          <a:p>
            <a:pPr lvl="1"/>
            <a:r>
              <a:rPr lang="en-GB" dirty="0" err="1"/>
              <a:t>Bildung</a:t>
            </a:r>
            <a:r>
              <a:rPr lang="en-GB" dirty="0"/>
              <a:t>, </a:t>
            </a:r>
            <a:r>
              <a:rPr lang="en-GB" i="1" dirty="0" err="1"/>
              <a:t>sensus</a:t>
            </a:r>
            <a:r>
              <a:rPr lang="en-GB" dirty="0"/>
              <a:t> </a:t>
            </a:r>
            <a:r>
              <a:rPr lang="en-GB" i="1" dirty="0" err="1"/>
              <a:t>communis</a:t>
            </a:r>
            <a:r>
              <a:rPr lang="en-GB" dirty="0"/>
              <a:t>, judgment, taste</a:t>
            </a:r>
            <a:r>
              <a:rPr lang="cs-CZ" dirty="0"/>
              <a:t>.</a:t>
            </a:r>
            <a:endParaRPr lang="cs-CZ" sz="2400" dirty="0"/>
          </a:p>
          <a:p>
            <a:endParaRPr lang="cs-CZ" dirty="0"/>
          </a:p>
        </p:txBody>
      </p:sp>
    </p:spTree>
    <p:extLst>
      <p:ext uri="{BB962C8B-B14F-4D97-AF65-F5344CB8AC3E}">
        <p14:creationId xmlns:p14="http://schemas.microsoft.com/office/powerpoint/2010/main" val="212821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6AF1AE3-25A3-4807-89CD-592446501384}"/>
              </a:ext>
            </a:extLst>
          </p:cNvPr>
          <p:cNvSpPr>
            <a:spLocks noGrp="1"/>
          </p:cNvSpPr>
          <p:nvPr>
            <p:ph idx="1"/>
          </p:nvPr>
        </p:nvSpPr>
        <p:spPr/>
        <p:txBody>
          <a:bodyPr/>
          <a:lstStyle/>
          <a:p>
            <a:endParaRPr lang="cs-CZ" dirty="0"/>
          </a:p>
          <a:p>
            <a:r>
              <a:rPr lang="cs-CZ" b="1" dirty="0" err="1"/>
              <a:t>Read</a:t>
            </a:r>
            <a:r>
              <a:rPr lang="cs-CZ" b="1" dirty="0"/>
              <a:t>: H.-G. </a:t>
            </a:r>
            <a:r>
              <a:rPr lang="cs-CZ" b="1" dirty="0" err="1"/>
              <a:t>Gadamer</a:t>
            </a:r>
            <a:r>
              <a:rPr lang="cs-CZ" b="1" dirty="0"/>
              <a:t>, </a:t>
            </a:r>
            <a:r>
              <a:rPr lang="cs-CZ" dirty="0" err="1"/>
              <a:t>The</a:t>
            </a:r>
            <a:r>
              <a:rPr lang="cs-CZ" dirty="0"/>
              <a:t> </a:t>
            </a:r>
            <a:r>
              <a:rPr lang="cs-CZ" dirty="0" err="1"/>
              <a:t>Significance</a:t>
            </a:r>
            <a:r>
              <a:rPr lang="cs-CZ" dirty="0"/>
              <a:t> </a:t>
            </a:r>
            <a:r>
              <a:rPr lang="cs-CZ" dirty="0" err="1"/>
              <a:t>of</a:t>
            </a:r>
            <a:r>
              <a:rPr lang="cs-CZ" dirty="0"/>
              <a:t> </a:t>
            </a:r>
            <a:r>
              <a:rPr lang="cs-CZ" dirty="0" err="1"/>
              <a:t>the</a:t>
            </a:r>
            <a:r>
              <a:rPr lang="cs-CZ" dirty="0"/>
              <a:t>  </a:t>
            </a:r>
            <a:r>
              <a:rPr lang="cs-CZ" dirty="0" err="1"/>
              <a:t>Humanist</a:t>
            </a:r>
            <a:r>
              <a:rPr lang="cs-CZ" dirty="0"/>
              <a:t> </a:t>
            </a:r>
            <a:r>
              <a:rPr lang="cs-CZ" dirty="0" err="1"/>
              <a:t>Tradition</a:t>
            </a:r>
            <a:r>
              <a:rPr lang="cs-CZ" dirty="0"/>
              <a:t> </a:t>
            </a:r>
            <a:r>
              <a:rPr lang="cs-CZ" dirty="0" err="1"/>
              <a:t>for</a:t>
            </a:r>
            <a:r>
              <a:rPr lang="cs-CZ" dirty="0"/>
              <a:t> </a:t>
            </a:r>
            <a:r>
              <a:rPr lang="cs-CZ" dirty="0" err="1"/>
              <a:t>the</a:t>
            </a:r>
            <a:r>
              <a:rPr lang="cs-CZ" dirty="0"/>
              <a:t> </a:t>
            </a:r>
            <a:r>
              <a:rPr lang="cs-CZ" dirty="0" err="1"/>
              <a:t>Human</a:t>
            </a:r>
            <a:r>
              <a:rPr lang="cs-CZ" dirty="0"/>
              <a:t> </a:t>
            </a:r>
            <a:r>
              <a:rPr lang="cs-CZ" dirty="0" err="1"/>
              <a:t>Sciences</a:t>
            </a:r>
            <a:r>
              <a:rPr lang="cs-CZ" dirty="0"/>
              <a:t>, in </a:t>
            </a:r>
            <a:r>
              <a:rPr lang="cs-CZ" i="1" dirty="0" err="1"/>
              <a:t>Truth</a:t>
            </a:r>
            <a:r>
              <a:rPr lang="cs-CZ" i="1" dirty="0"/>
              <a:t> and </a:t>
            </a:r>
            <a:r>
              <a:rPr lang="cs-CZ" i="1" dirty="0" err="1"/>
              <a:t>Method</a:t>
            </a:r>
            <a:r>
              <a:rPr lang="cs-CZ" dirty="0"/>
              <a:t>, p. 3–8.</a:t>
            </a:r>
            <a:endParaRPr lang="cs-CZ" b="1" dirty="0"/>
          </a:p>
        </p:txBody>
      </p:sp>
    </p:spTree>
    <p:extLst>
      <p:ext uri="{BB962C8B-B14F-4D97-AF65-F5344CB8AC3E}">
        <p14:creationId xmlns:p14="http://schemas.microsoft.com/office/powerpoint/2010/main" val="145918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2830016E-088D-442B-8075-F625D8CFCB56}"/>
              </a:ext>
            </a:extLst>
          </p:cNvPr>
          <p:cNvSpPr>
            <a:spLocks noGrp="1"/>
          </p:cNvSpPr>
          <p:nvPr>
            <p:ph idx="1"/>
          </p:nvPr>
        </p:nvSpPr>
        <p:spPr>
          <a:xfrm>
            <a:off x="457200" y="332656"/>
            <a:ext cx="8229600" cy="6192688"/>
          </a:xfrm>
        </p:spPr>
        <p:txBody>
          <a:bodyPr>
            <a:normAutofit lnSpcReduction="10000"/>
          </a:bodyPr>
          <a:lstStyle/>
          <a:p>
            <a:pPr marL="0" indent="0">
              <a:buNone/>
            </a:pPr>
            <a:r>
              <a:rPr lang="en-GB" dirty="0"/>
              <a:t>Gadamerian philosophy draws its philosophical grounds from Martin Heidegger’s thought.</a:t>
            </a:r>
            <a:endParaRPr lang="cs-CZ" dirty="0"/>
          </a:p>
          <a:p>
            <a:r>
              <a:rPr lang="en-GB" dirty="0"/>
              <a:t>This philosophy turns traditional perspective we are used to.</a:t>
            </a:r>
            <a:endParaRPr lang="cs-CZ" dirty="0"/>
          </a:p>
          <a:p>
            <a:pPr lvl="1"/>
            <a:r>
              <a:rPr lang="en-GB" dirty="0"/>
              <a:t>1. things as present-at-hand precede bare facts; practice precedes theoretical thought</a:t>
            </a:r>
            <a:endParaRPr lang="cs-CZ" dirty="0"/>
          </a:p>
          <a:p>
            <a:pPr lvl="1"/>
            <a:r>
              <a:rPr lang="en-GB" dirty="0"/>
              <a:t>2. assertion as a derivative mode of fundamental hermeneutic interpretation </a:t>
            </a:r>
            <a:endParaRPr lang="cs-CZ" dirty="0"/>
          </a:p>
          <a:p>
            <a:pPr lvl="1"/>
            <a:r>
              <a:rPr lang="en-GB" dirty="0"/>
              <a:t>3. every meaning depends on „circular structure of understanding“ which is embedded in the temporality of Dasein × traditional epistemology, scientific approach.</a:t>
            </a:r>
            <a:endParaRPr lang="cs-CZ" dirty="0"/>
          </a:p>
          <a:p>
            <a:r>
              <a:rPr lang="cs-CZ" dirty="0" err="1"/>
              <a:t>See</a:t>
            </a:r>
            <a:r>
              <a:rPr lang="cs-CZ" dirty="0"/>
              <a:t> </a:t>
            </a:r>
            <a:r>
              <a:rPr lang="en-GB" dirty="0"/>
              <a:t>previous 3</a:t>
            </a:r>
            <a:r>
              <a:rPr lang="en-GB" baseline="30000" dirty="0"/>
              <a:t>rd</a:t>
            </a:r>
            <a:r>
              <a:rPr lang="en-GB" dirty="0"/>
              <a:t> and 4</a:t>
            </a:r>
            <a:r>
              <a:rPr lang="en-GB" baseline="30000" dirty="0"/>
              <a:t>th</a:t>
            </a:r>
            <a:r>
              <a:rPr lang="en-GB" dirty="0"/>
              <a:t> lecture</a:t>
            </a:r>
            <a:endParaRPr lang="cs-CZ" dirty="0"/>
          </a:p>
        </p:txBody>
      </p:sp>
    </p:spTree>
    <p:extLst>
      <p:ext uri="{BB962C8B-B14F-4D97-AF65-F5344CB8AC3E}">
        <p14:creationId xmlns:p14="http://schemas.microsoft.com/office/powerpoint/2010/main" val="2843439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532CD6-08F5-4978-B53F-8F3EDFD788A4}"/>
              </a:ext>
            </a:extLst>
          </p:cNvPr>
          <p:cNvSpPr>
            <a:spLocks noGrp="1"/>
          </p:cNvSpPr>
          <p:nvPr>
            <p:ph type="title"/>
          </p:nvPr>
        </p:nvSpPr>
        <p:spPr/>
        <p:txBody>
          <a:bodyPr/>
          <a:lstStyle/>
          <a:p>
            <a:r>
              <a:rPr lang="cs-CZ" dirty="0" err="1"/>
              <a:t>Heidegger</a:t>
            </a:r>
            <a:r>
              <a:rPr lang="cs-CZ" dirty="0"/>
              <a:t> × </a:t>
            </a:r>
            <a:r>
              <a:rPr lang="cs-CZ" dirty="0" err="1"/>
              <a:t>Gadamer</a:t>
            </a:r>
            <a:endParaRPr lang="cs-CZ" dirty="0"/>
          </a:p>
        </p:txBody>
      </p:sp>
      <p:sp>
        <p:nvSpPr>
          <p:cNvPr id="3" name="Zástupný obsah 2">
            <a:extLst>
              <a:ext uri="{FF2B5EF4-FFF2-40B4-BE49-F238E27FC236}">
                <a16:creationId xmlns:a16="http://schemas.microsoft.com/office/drawing/2014/main" id="{295467DB-CBF6-40AF-84BB-6BBA3456D511}"/>
              </a:ext>
            </a:extLst>
          </p:cNvPr>
          <p:cNvSpPr>
            <a:spLocks noGrp="1"/>
          </p:cNvSpPr>
          <p:nvPr>
            <p:ph idx="1"/>
          </p:nvPr>
        </p:nvSpPr>
        <p:spPr>
          <a:xfrm>
            <a:off x="457200" y="1268760"/>
            <a:ext cx="8229600" cy="5589240"/>
          </a:xfrm>
        </p:spPr>
        <p:txBody>
          <a:bodyPr>
            <a:normAutofit/>
          </a:bodyPr>
          <a:lstStyle/>
          <a:p>
            <a:pPr lvl="1"/>
            <a:r>
              <a:rPr lang="en-GB" dirty="0"/>
              <a:t>Heidegger as a radical adversary of science and technology. He </a:t>
            </a:r>
            <a:r>
              <a:rPr lang="cs-CZ" dirty="0" err="1"/>
              <a:t>makes</a:t>
            </a:r>
            <a:r>
              <a:rPr lang="cs-CZ" dirty="0"/>
              <a:t> no </a:t>
            </a:r>
            <a:r>
              <a:rPr lang="cs-CZ" dirty="0" err="1"/>
              <a:t>effort</a:t>
            </a:r>
            <a:r>
              <a:rPr lang="cs-CZ" dirty="0"/>
              <a:t> </a:t>
            </a:r>
            <a:r>
              <a:rPr lang="en-GB" dirty="0"/>
              <a:t>to ground his philosophy in epistemology but go</a:t>
            </a:r>
            <a:r>
              <a:rPr lang="cs-CZ" dirty="0"/>
              <a:t>es</a:t>
            </a:r>
            <a:r>
              <a:rPr lang="en-GB" dirty="0"/>
              <a:t> back before Plato</a:t>
            </a:r>
            <a:r>
              <a:rPr lang="cs-CZ" dirty="0"/>
              <a:t>‘s </a:t>
            </a:r>
            <a:r>
              <a:rPr lang="cs-CZ" dirty="0" err="1"/>
              <a:t>metaphysics</a:t>
            </a:r>
            <a:r>
              <a:rPr lang="en-GB" dirty="0"/>
              <a:t> to archaic Greeks thought.</a:t>
            </a:r>
            <a:endParaRPr lang="cs-CZ" dirty="0"/>
          </a:p>
          <a:p>
            <a:pPr lvl="1"/>
            <a:r>
              <a:rPr lang="cs-CZ" dirty="0" err="1"/>
              <a:t>Metaphysik</a:t>
            </a:r>
            <a:r>
              <a:rPr lang="cs-CZ" dirty="0"/>
              <a:t> × </a:t>
            </a:r>
            <a:r>
              <a:rPr lang="cs-CZ" dirty="0" err="1"/>
              <a:t>Denken</a:t>
            </a:r>
            <a:r>
              <a:rPr lang="cs-CZ" dirty="0"/>
              <a:t> [</a:t>
            </a:r>
            <a:r>
              <a:rPr lang="cs-CZ" dirty="0" err="1"/>
              <a:t>Thought</a:t>
            </a:r>
            <a:r>
              <a:rPr lang="cs-CZ" dirty="0"/>
              <a:t>]</a:t>
            </a:r>
          </a:p>
          <a:p>
            <a:pPr lvl="1"/>
            <a:r>
              <a:rPr lang="en-GB" dirty="0"/>
              <a:t>“Die </a:t>
            </a:r>
            <a:r>
              <a:rPr lang="en-GB" dirty="0" err="1"/>
              <a:t>Wissenschaft</a:t>
            </a:r>
            <a:r>
              <a:rPr lang="en-GB" dirty="0"/>
              <a:t> </a:t>
            </a:r>
            <a:r>
              <a:rPr lang="en-GB" dirty="0" err="1"/>
              <a:t>denkt</a:t>
            </a:r>
            <a:r>
              <a:rPr lang="en-GB" dirty="0"/>
              <a:t> </a:t>
            </a:r>
            <a:r>
              <a:rPr lang="en-GB" dirty="0" err="1"/>
              <a:t>nicht</a:t>
            </a:r>
            <a:r>
              <a:rPr lang="en-GB" dirty="0"/>
              <a:t>.“ – “Science does not think.”</a:t>
            </a:r>
            <a:endParaRPr lang="cs-CZ" dirty="0"/>
          </a:p>
          <a:p>
            <a:pPr marL="0" indent="0">
              <a:buNone/>
            </a:pPr>
            <a:r>
              <a:rPr lang="cs-CZ" dirty="0"/>
              <a:t>		</a:t>
            </a:r>
            <a:r>
              <a:rPr lang="en-GB" dirty="0"/>
              <a:t>× </a:t>
            </a:r>
            <a:endParaRPr lang="cs-CZ" dirty="0"/>
          </a:p>
          <a:p>
            <a:pPr lvl="1"/>
            <a:r>
              <a:rPr lang="en-GB" dirty="0"/>
              <a:t>Gadamer, on the contrary, aims at </a:t>
            </a:r>
            <a:r>
              <a:rPr lang="en-GB" u="sng" dirty="0"/>
              <a:t>the methodology of human sciences</a:t>
            </a:r>
            <a:r>
              <a:rPr lang="en-GB" dirty="0"/>
              <a:t> by employing Heideggerian new philosophical perspective.</a:t>
            </a:r>
            <a:endParaRPr lang="cs-CZ" dirty="0"/>
          </a:p>
          <a:p>
            <a:endParaRPr lang="cs-CZ" dirty="0"/>
          </a:p>
        </p:txBody>
      </p:sp>
    </p:spTree>
    <p:extLst>
      <p:ext uri="{BB962C8B-B14F-4D97-AF65-F5344CB8AC3E}">
        <p14:creationId xmlns:p14="http://schemas.microsoft.com/office/powerpoint/2010/main" val="394062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F846B0-ED71-4745-AF5D-88BD77DDAAEB}"/>
              </a:ext>
            </a:extLst>
          </p:cNvPr>
          <p:cNvSpPr>
            <a:spLocks noGrp="1"/>
          </p:cNvSpPr>
          <p:nvPr>
            <p:ph type="title"/>
          </p:nvPr>
        </p:nvSpPr>
        <p:spPr/>
        <p:txBody>
          <a:bodyPr>
            <a:normAutofit fontScale="90000"/>
          </a:bodyPr>
          <a:lstStyle/>
          <a:p>
            <a:br>
              <a:rPr lang="cs-CZ" dirty="0"/>
            </a:br>
            <a:r>
              <a:rPr lang="en-GB" dirty="0"/>
              <a:t>Methodology of the human sciences as a big issue of the 19</a:t>
            </a:r>
            <a:r>
              <a:rPr lang="en-GB" baseline="30000" dirty="0"/>
              <a:t>th</a:t>
            </a:r>
            <a:r>
              <a:rPr lang="en-GB" dirty="0"/>
              <a:t> century</a:t>
            </a:r>
            <a:br>
              <a:rPr lang="cs-CZ" dirty="0"/>
            </a:br>
            <a:endParaRPr lang="cs-CZ" dirty="0"/>
          </a:p>
        </p:txBody>
      </p:sp>
      <p:sp>
        <p:nvSpPr>
          <p:cNvPr id="3" name="Zástupný obsah 2">
            <a:extLst>
              <a:ext uri="{FF2B5EF4-FFF2-40B4-BE49-F238E27FC236}">
                <a16:creationId xmlns:a16="http://schemas.microsoft.com/office/drawing/2014/main" id="{43C89152-F0B6-4C2E-981E-525BEE7372FF}"/>
              </a:ext>
            </a:extLst>
          </p:cNvPr>
          <p:cNvSpPr>
            <a:spLocks noGrp="1"/>
          </p:cNvSpPr>
          <p:nvPr>
            <p:ph idx="1"/>
          </p:nvPr>
        </p:nvSpPr>
        <p:spPr/>
        <p:txBody>
          <a:bodyPr>
            <a:normAutofit fontScale="92500"/>
          </a:bodyPr>
          <a:lstStyle/>
          <a:p>
            <a:pPr lvl="1"/>
            <a:r>
              <a:rPr lang="en-GB" sz="3200" dirty="0"/>
              <a:t>Development of human sciences (</a:t>
            </a:r>
            <a:r>
              <a:rPr lang="en-GB" sz="3200" dirty="0" err="1"/>
              <a:t>Geisteswissensch</a:t>
            </a:r>
            <a:r>
              <a:rPr lang="cs-CZ" sz="3200" dirty="0"/>
              <a:t>a</a:t>
            </a:r>
            <a:r>
              <a:rPr lang="en-GB" sz="3200" dirty="0" err="1"/>
              <a:t>ften</a:t>
            </a:r>
            <a:r>
              <a:rPr lang="en-GB" sz="3200" dirty="0"/>
              <a:t>, sciences </a:t>
            </a:r>
            <a:r>
              <a:rPr lang="en-GB" sz="3200" dirty="0" err="1"/>
              <a:t>sociales</a:t>
            </a:r>
            <a:r>
              <a:rPr lang="en-GB" sz="3200" dirty="0"/>
              <a:t>/</a:t>
            </a:r>
            <a:r>
              <a:rPr lang="cs-CZ" sz="3200" dirty="0" err="1"/>
              <a:t>sciences</a:t>
            </a:r>
            <a:r>
              <a:rPr lang="cs-CZ" sz="3200" dirty="0"/>
              <a:t> </a:t>
            </a:r>
            <a:r>
              <a:rPr lang="en-GB" sz="3200" dirty="0" err="1"/>
              <a:t>morales</a:t>
            </a:r>
            <a:r>
              <a:rPr lang="en-GB" sz="3200" dirty="0"/>
              <a:t>).</a:t>
            </a:r>
            <a:endParaRPr lang="cs-CZ" sz="3200" dirty="0"/>
          </a:p>
          <a:p>
            <a:pPr lvl="1"/>
            <a:r>
              <a:rPr lang="en-GB" sz="3200" dirty="0"/>
              <a:t>Many attempts to establish their methodological grounds and find for them a unified method derived from natural sciences</a:t>
            </a:r>
            <a:r>
              <a:rPr lang="cs-CZ" sz="3200" dirty="0"/>
              <a:t>.</a:t>
            </a:r>
          </a:p>
          <a:p>
            <a:pPr lvl="1"/>
            <a:r>
              <a:rPr lang="en-GB" sz="3200" dirty="0"/>
              <a:t>Natural sciences (</a:t>
            </a:r>
            <a:r>
              <a:rPr lang="en-GB" sz="3200" dirty="0" err="1"/>
              <a:t>Naturwissenschaften</a:t>
            </a:r>
            <a:r>
              <a:rPr lang="en-GB" sz="3200" dirty="0"/>
              <a:t>, sciences </a:t>
            </a:r>
            <a:r>
              <a:rPr lang="en-GB" sz="3200" dirty="0" err="1"/>
              <a:t>naturelles</a:t>
            </a:r>
            <a:r>
              <a:rPr lang="en-GB" sz="3200" dirty="0"/>
              <a:t>) as a model for human sciences.</a:t>
            </a:r>
            <a:endParaRPr lang="cs-CZ" sz="3200" dirty="0"/>
          </a:p>
        </p:txBody>
      </p:sp>
    </p:spTree>
    <p:extLst>
      <p:ext uri="{BB962C8B-B14F-4D97-AF65-F5344CB8AC3E}">
        <p14:creationId xmlns:p14="http://schemas.microsoft.com/office/powerpoint/2010/main" val="207259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8122B3-FF72-453B-8188-0AA82DD5462D}"/>
              </a:ext>
            </a:extLst>
          </p:cNvPr>
          <p:cNvSpPr>
            <a:spLocks noGrp="1"/>
          </p:cNvSpPr>
          <p:nvPr>
            <p:ph type="title"/>
          </p:nvPr>
        </p:nvSpPr>
        <p:spPr>
          <a:xfrm>
            <a:off x="457200" y="274638"/>
            <a:ext cx="8229600" cy="850106"/>
          </a:xfrm>
        </p:spPr>
        <p:txBody>
          <a:bodyPr>
            <a:normAutofit/>
          </a:bodyPr>
          <a:lstStyle/>
          <a:p>
            <a:r>
              <a:rPr lang="en-GB" sz="4000" b="1" dirty="0"/>
              <a:t>J</a:t>
            </a:r>
            <a:r>
              <a:rPr lang="cs-CZ" sz="4000" b="1" dirty="0" err="1"/>
              <a:t>ohn</a:t>
            </a:r>
            <a:r>
              <a:rPr lang="cs-CZ" sz="4000" b="1" dirty="0"/>
              <a:t> </a:t>
            </a:r>
            <a:r>
              <a:rPr lang="en-GB" sz="4000" b="1" dirty="0"/>
              <a:t>S</a:t>
            </a:r>
            <a:r>
              <a:rPr lang="cs-CZ" sz="4000" b="1" dirty="0" err="1"/>
              <a:t>tuart</a:t>
            </a:r>
            <a:r>
              <a:rPr lang="en-GB" sz="4000" b="1" dirty="0"/>
              <a:t> Mill</a:t>
            </a:r>
            <a:endParaRPr lang="cs-CZ" sz="4000" b="1" dirty="0"/>
          </a:p>
        </p:txBody>
      </p:sp>
      <p:sp>
        <p:nvSpPr>
          <p:cNvPr id="3" name="Zástupný obsah 2">
            <a:extLst>
              <a:ext uri="{FF2B5EF4-FFF2-40B4-BE49-F238E27FC236}">
                <a16:creationId xmlns:a16="http://schemas.microsoft.com/office/drawing/2014/main" id="{72F24F0C-9A5E-4F85-98B6-333C02C1BB0E}"/>
              </a:ext>
            </a:extLst>
          </p:cNvPr>
          <p:cNvSpPr>
            <a:spLocks noGrp="1"/>
          </p:cNvSpPr>
          <p:nvPr>
            <p:ph idx="1"/>
          </p:nvPr>
        </p:nvSpPr>
        <p:spPr>
          <a:xfrm>
            <a:off x="457200" y="1124744"/>
            <a:ext cx="8229600" cy="5733256"/>
          </a:xfrm>
        </p:spPr>
        <p:txBody>
          <a:bodyPr>
            <a:normAutofit fontScale="92500"/>
          </a:bodyPr>
          <a:lstStyle/>
          <a:p>
            <a:pPr lvl="1"/>
            <a:r>
              <a:rPr lang="en-GB" sz="3000" dirty="0"/>
              <a:t>the </a:t>
            </a:r>
            <a:r>
              <a:rPr lang="en-GB" sz="3000" u="sng" dirty="0"/>
              <a:t>inductive method</a:t>
            </a:r>
            <a:r>
              <a:rPr lang="en-GB" sz="3000" dirty="0"/>
              <a:t> is the only method valid in both natural and human fields. They are “concerned with establishing similarities, regularities, and conformities to law which would make it possible to predict individual phenomena and processes.”</a:t>
            </a:r>
            <a:endParaRPr lang="cs-CZ" sz="3000" dirty="0"/>
          </a:p>
          <a:p>
            <a:pPr lvl="1"/>
            <a:r>
              <a:rPr lang="en-GB" dirty="0"/>
              <a:t>One does not ascertain causes for particular effects, but simply establishes regularities. The ideal of physics (Newton’s laws of motion, </a:t>
            </a:r>
            <a:r>
              <a:rPr lang="en-GB" dirty="0" err="1"/>
              <a:t>Archimides</a:t>
            </a:r>
            <a:r>
              <a:rPr lang="en-GB" dirty="0"/>
              <a:t>’ law)</a:t>
            </a:r>
            <a:endParaRPr lang="cs-CZ" dirty="0"/>
          </a:p>
          <a:p>
            <a:pPr lvl="1"/>
            <a:r>
              <a:rPr lang="en-GB" dirty="0"/>
              <a:t>Human sciences are less exact and complete than natural sciences but are reducible to one principle: physics – meteorology – history.</a:t>
            </a:r>
            <a:endParaRPr lang="cs-CZ" sz="2400" dirty="0"/>
          </a:p>
          <a:p>
            <a:pPr lvl="1"/>
            <a:r>
              <a:rPr lang="en-GB" dirty="0"/>
              <a:t>Discrimination of humanities, reductionism</a:t>
            </a:r>
            <a:endParaRPr lang="cs-CZ" sz="2400" dirty="0"/>
          </a:p>
          <a:p>
            <a:endParaRPr lang="cs-CZ" dirty="0"/>
          </a:p>
        </p:txBody>
      </p:sp>
    </p:spTree>
    <p:extLst>
      <p:ext uri="{BB962C8B-B14F-4D97-AF65-F5344CB8AC3E}">
        <p14:creationId xmlns:p14="http://schemas.microsoft.com/office/powerpoint/2010/main" val="3754631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75D0CF-6CB2-43F5-AB18-64C3A703B5EA}"/>
              </a:ext>
            </a:extLst>
          </p:cNvPr>
          <p:cNvSpPr>
            <a:spLocks noGrp="1"/>
          </p:cNvSpPr>
          <p:nvPr>
            <p:ph type="title"/>
          </p:nvPr>
        </p:nvSpPr>
        <p:spPr/>
        <p:txBody>
          <a:bodyPr/>
          <a:lstStyle/>
          <a:p>
            <a:r>
              <a:rPr lang="cs-CZ" b="1" dirty="0" err="1"/>
              <a:t>Gadamer</a:t>
            </a:r>
            <a:endParaRPr lang="cs-CZ" b="1" dirty="0"/>
          </a:p>
        </p:txBody>
      </p:sp>
      <p:sp>
        <p:nvSpPr>
          <p:cNvPr id="3" name="Zástupný obsah 2">
            <a:extLst>
              <a:ext uri="{FF2B5EF4-FFF2-40B4-BE49-F238E27FC236}">
                <a16:creationId xmlns:a16="http://schemas.microsoft.com/office/drawing/2014/main" id="{3D0A79F8-C59F-40A8-B0C1-352A88A68F35}"/>
              </a:ext>
            </a:extLst>
          </p:cNvPr>
          <p:cNvSpPr>
            <a:spLocks noGrp="1"/>
          </p:cNvSpPr>
          <p:nvPr>
            <p:ph idx="1"/>
          </p:nvPr>
        </p:nvSpPr>
        <p:spPr>
          <a:xfrm>
            <a:off x="457200" y="1268760"/>
            <a:ext cx="8229600" cy="4857403"/>
          </a:xfrm>
        </p:spPr>
        <p:txBody>
          <a:bodyPr>
            <a:normAutofit lnSpcReduction="10000"/>
          </a:bodyPr>
          <a:lstStyle/>
          <a:p>
            <a:r>
              <a:rPr lang="en-GB" dirty="0"/>
              <a:t>The knowledge in the human sciences does not consist in capturing a particular phenomenon as a case of general rule</a:t>
            </a:r>
            <a:r>
              <a:rPr lang="cs-CZ" dirty="0"/>
              <a:t>.</a:t>
            </a:r>
          </a:p>
          <a:p>
            <a:r>
              <a:rPr lang="en-GB" dirty="0"/>
              <a:t>the individual case does not serve only to confirm a law from which practical predictions can be made</a:t>
            </a:r>
            <a:endParaRPr lang="cs-CZ" dirty="0"/>
          </a:p>
          <a:p>
            <a:r>
              <a:rPr lang="cs-CZ" dirty="0" err="1"/>
              <a:t>E.g</a:t>
            </a:r>
            <a:r>
              <a:rPr lang="cs-CZ" dirty="0"/>
              <a:t>.: </a:t>
            </a:r>
            <a:r>
              <a:rPr lang="en-GB" dirty="0"/>
              <a:t>knowledge of a historical event</a:t>
            </a:r>
            <a:r>
              <a:rPr lang="cs-CZ" dirty="0"/>
              <a:t>: </a:t>
            </a:r>
            <a:r>
              <a:rPr lang="en-GB" dirty="0"/>
              <a:t>requires an understanding of the phenomenon itself in its </a:t>
            </a:r>
            <a:r>
              <a:rPr lang="en-GB" u="sng" dirty="0"/>
              <a:t>unique</a:t>
            </a:r>
            <a:r>
              <a:rPr lang="en-GB" dirty="0"/>
              <a:t> and </a:t>
            </a:r>
            <a:r>
              <a:rPr lang="en-GB" u="sng" dirty="0"/>
              <a:t>historical concreteness</a:t>
            </a:r>
            <a:r>
              <a:rPr lang="cs-CZ" dirty="0"/>
              <a:t> × </a:t>
            </a:r>
            <a:r>
              <a:rPr lang="cs-CZ" dirty="0" err="1"/>
              <a:t>regular</a:t>
            </a:r>
            <a:r>
              <a:rPr lang="cs-CZ" dirty="0"/>
              <a:t> </a:t>
            </a:r>
            <a:r>
              <a:rPr lang="cs-CZ" dirty="0" err="1"/>
              <a:t>law</a:t>
            </a:r>
            <a:r>
              <a:rPr lang="cs-CZ" dirty="0"/>
              <a:t>.</a:t>
            </a:r>
          </a:p>
          <a:p>
            <a:endParaRPr lang="cs-CZ" dirty="0"/>
          </a:p>
        </p:txBody>
      </p:sp>
    </p:spTree>
    <p:extLst>
      <p:ext uri="{BB962C8B-B14F-4D97-AF65-F5344CB8AC3E}">
        <p14:creationId xmlns:p14="http://schemas.microsoft.com/office/powerpoint/2010/main" val="2976324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C3CCCF-649D-4546-9FD3-BAC508F7BB48}"/>
              </a:ext>
            </a:extLst>
          </p:cNvPr>
          <p:cNvSpPr>
            <a:spLocks noGrp="1"/>
          </p:cNvSpPr>
          <p:nvPr>
            <p:ph type="title"/>
          </p:nvPr>
        </p:nvSpPr>
        <p:spPr/>
        <p:txBody>
          <a:bodyPr>
            <a:normAutofit fontScale="90000"/>
          </a:bodyPr>
          <a:lstStyle/>
          <a:p>
            <a:r>
              <a:rPr lang="cs-CZ" dirty="0" err="1"/>
              <a:t>Rector‘s</a:t>
            </a:r>
            <a:r>
              <a:rPr lang="cs-CZ" dirty="0"/>
              <a:t> </a:t>
            </a:r>
            <a:r>
              <a:rPr lang="cs-CZ" dirty="0" err="1"/>
              <a:t>Speech</a:t>
            </a:r>
            <a:r>
              <a:rPr lang="cs-CZ" dirty="0"/>
              <a:t> </a:t>
            </a:r>
            <a:br>
              <a:rPr lang="cs-CZ" dirty="0"/>
            </a:br>
            <a:r>
              <a:rPr lang="cs-CZ" dirty="0" err="1"/>
              <a:t>of</a:t>
            </a:r>
            <a:r>
              <a:rPr lang="cs-CZ" dirty="0"/>
              <a:t> Hermann </a:t>
            </a:r>
            <a:r>
              <a:rPr lang="cs-CZ" dirty="0" err="1"/>
              <a:t>Helmholtz</a:t>
            </a:r>
            <a:endParaRPr lang="cs-CZ" dirty="0"/>
          </a:p>
        </p:txBody>
      </p:sp>
      <p:sp>
        <p:nvSpPr>
          <p:cNvPr id="3" name="Zástupný obsah 2">
            <a:extLst>
              <a:ext uri="{FF2B5EF4-FFF2-40B4-BE49-F238E27FC236}">
                <a16:creationId xmlns:a16="http://schemas.microsoft.com/office/drawing/2014/main" id="{69F414DF-5D87-4A1A-BD11-3654165F52F1}"/>
              </a:ext>
            </a:extLst>
          </p:cNvPr>
          <p:cNvSpPr>
            <a:spLocks noGrp="1"/>
          </p:cNvSpPr>
          <p:nvPr>
            <p:ph idx="1"/>
          </p:nvPr>
        </p:nvSpPr>
        <p:spPr>
          <a:xfrm>
            <a:off x="457200" y="1484784"/>
            <a:ext cx="8229600" cy="4641379"/>
          </a:xfrm>
        </p:spPr>
        <p:txBody>
          <a:bodyPr>
            <a:normAutofit fontScale="92500" lnSpcReduction="20000"/>
          </a:bodyPr>
          <a:lstStyle/>
          <a:p>
            <a:pPr lvl="1"/>
            <a:r>
              <a:rPr lang="cs-CZ" i="1" dirty="0" err="1"/>
              <a:t>Über</a:t>
            </a:r>
            <a:r>
              <a:rPr lang="cs-CZ" i="1" dirty="0"/>
              <a:t> </a:t>
            </a:r>
            <a:r>
              <a:rPr lang="cs-CZ" i="1" dirty="0" err="1"/>
              <a:t>das</a:t>
            </a:r>
            <a:r>
              <a:rPr lang="cs-CZ" i="1" dirty="0"/>
              <a:t> </a:t>
            </a:r>
            <a:r>
              <a:rPr lang="cs-CZ" i="1" dirty="0" err="1"/>
              <a:t>Verhältnis</a:t>
            </a:r>
            <a:r>
              <a:rPr lang="cs-CZ" i="1" dirty="0"/>
              <a:t> der </a:t>
            </a:r>
            <a:r>
              <a:rPr lang="cs-CZ" i="1" dirty="0" err="1"/>
              <a:t>Naturwissenschaften</a:t>
            </a:r>
            <a:r>
              <a:rPr lang="cs-CZ" i="1" dirty="0"/>
              <a:t> </a:t>
            </a:r>
            <a:r>
              <a:rPr lang="cs-CZ" i="1" dirty="0" err="1"/>
              <a:t>zur</a:t>
            </a:r>
            <a:r>
              <a:rPr lang="cs-CZ" i="1" dirty="0"/>
              <a:t> </a:t>
            </a:r>
            <a:r>
              <a:rPr lang="cs-CZ" i="1" dirty="0" err="1"/>
              <a:t>Gesamheit</a:t>
            </a:r>
            <a:r>
              <a:rPr lang="cs-CZ" i="1" dirty="0"/>
              <a:t> der </a:t>
            </a:r>
            <a:r>
              <a:rPr lang="cs-CZ" i="1" dirty="0" err="1"/>
              <a:t>Wissenschaften</a:t>
            </a:r>
            <a:r>
              <a:rPr lang="cs-CZ" dirty="0"/>
              <a:t> (1862) [On </a:t>
            </a:r>
            <a:r>
              <a:rPr lang="cs-CZ" dirty="0" err="1"/>
              <a:t>the</a:t>
            </a:r>
            <a:r>
              <a:rPr lang="cs-CZ" dirty="0"/>
              <a:t> </a:t>
            </a:r>
            <a:r>
              <a:rPr lang="cs-CZ" dirty="0" err="1"/>
              <a:t>Relation</a:t>
            </a:r>
            <a:r>
              <a:rPr lang="cs-CZ" dirty="0"/>
              <a:t> </a:t>
            </a:r>
            <a:r>
              <a:rPr lang="cs-CZ" dirty="0" err="1"/>
              <a:t>of</a:t>
            </a:r>
            <a:r>
              <a:rPr lang="cs-CZ" dirty="0"/>
              <a:t> </a:t>
            </a:r>
            <a:r>
              <a:rPr lang="cs-CZ" dirty="0" err="1"/>
              <a:t>the</a:t>
            </a:r>
            <a:r>
              <a:rPr lang="cs-CZ" dirty="0"/>
              <a:t> Natural </a:t>
            </a:r>
            <a:r>
              <a:rPr lang="cs-CZ" dirty="0" err="1"/>
              <a:t>Sciences</a:t>
            </a:r>
            <a:r>
              <a:rPr lang="cs-CZ" dirty="0"/>
              <a:t> to Science in General]</a:t>
            </a:r>
          </a:p>
          <a:p>
            <a:pPr lvl="1"/>
            <a:r>
              <a:rPr lang="cs-CZ" dirty="0"/>
              <a:t>In </a:t>
            </a:r>
            <a:r>
              <a:rPr lang="cs-CZ" dirty="0" err="1"/>
              <a:t>this</a:t>
            </a:r>
            <a:r>
              <a:rPr lang="cs-CZ" dirty="0"/>
              <a:t> </a:t>
            </a:r>
            <a:r>
              <a:rPr lang="cs-CZ" dirty="0" err="1"/>
              <a:t>speech</a:t>
            </a:r>
            <a:r>
              <a:rPr lang="en-GB" dirty="0"/>
              <a:t>, Helmholtz makes a distinction between natural a human sciences.</a:t>
            </a:r>
          </a:p>
          <a:p>
            <a:pPr lvl="1"/>
            <a:r>
              <a:rPr lang="en-GB" sz="3000" u="sng" dirty="0"/>
              <a:t>Natural sciences</a:t>
            </a:r>
            <a:r>
              <a:rPr lang="en-GB" sz="3000" dirty="0"/>
              <a:t> = methods of logical induction; from the given material they point out definable</a:t>
            </a:r>
            <a:r>
              <a:rPr lang="cs-CZ" sz="3000" dirty="0"/>
              <a:t> </a:t>
            </a:r>
            <a:r>
              <a:rPr lang="en-GB" sz="3000" dirty="0"/>
              <a:t>rules and laws.</a:t>
            </a:r>
            <a:endParaRPr lang="cs-CZ" sz="3000" dirty="0"/>
          </a:p>
          <a:p>
            <a:pPr marL="457200" lvl="1" indent="0">
              <a:buNone/>
            </a:pPr>
            <a:r>
              <a:rPr lang="cs-CZ" sz="3000" dirty="0"/>
              <a:t>		×</a:t>
            </a:r>
          </a:p>
          <a:p>
            <a:pPr lvl="1"/>
            <a:r>
              <a:rPr lang="en-GB" sz="3000" u="sng" dirty="0"/>
              <a:t>Human sciences</a:t>
            </a:r>
            <a:r>
              <a:rPr lang="en-GB" sz="3000" dirty="0"/>
              <a:t> = psychological tact, “artistic-instinctive induction”; a well-stocked memory and the acceptance of authorities</a:t>
            </a:r>
            <a:r>
              <a:rPr lang="cs-CZ" sz="3000" dirty="0"/>
              <a:t>.</a:t>
            </a:r>
          </a:p>
        </p:txBody>
      </p:sp>
    </p:spTree>
    <p:extLst>
      <p:ext uri="{BB962C8B-B14F-4D97-AF65-F5344CB8AC3E}">
        <p14:creationId xmlns:p14="http://schemas.microsoft.com/office/powerpoint/2010/main" val="2080225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9B781D7-D3A9-4F87-8503-3D6AB3ABE2D7}"/>
              </a:ext>
            </a:extLst>
          </p:cNvPr>
          <p:cNvSpPr>
            <a:spLocks noGrp="1"/>
          </p:cNvSpPr>
          <p:nvPr>
            <p:ph idx="1"/>
          </p:nvPr>
        </p:nvSpPr>
        <p:spPr>
          <a:xfrm>
            <a:off x="457200" y="404664"/>
            <a:ext cx="8229600" cy="5721499"/>
          </a:xfrm>
        </p:spPr>
        <p:txBody>
          <a:bodyPr/>
          <a:lstStyle/>
          <a:p>
            <a:pPr lvl="1"/>
            <a:r>
              <a:rPr lang="en-GB" dirty="0"/>
              <a:t>According to Gadamer, Helmholtz’s comparison is just and accurate</a:t>
            </a:r>
            <a:r>
              <a:rPr lang="cs-CZ" dirty="0"/>
              <a:t>. It </a:t>
            </a:r>
            <a:r>
              <a:rPr lang="cs-CZ" dirty="0" err="1"/>
              <a:t>is</a:t>
            </a:r>
            <a:r>
              <a:rPr lang="cs-CZ" dirty="0"/>
              <a:t> a </a:t>
            </a:r>
            <a:r>
              <a:rPr lang="cs-CZ" dirty="0" err="1"/>
              <a:t>first</a:t>
            </a:r>
            <a:r>
              <a:rPr lang="cs-CZ" dirty="0"/>
              <a:t> explicit </a:t>
            </a:r>
            <a:r>
              <a:rPr lang="en-GB" dirty="0" err="1"/>
              <a:t>declar</a:t>
            </a:r>
            <a:r>
              <a:rPr lang="cs-CZ" dirty="0" err="1"/>
              <a:t>ation</a:t>
            </a:r>
            <a:r>
              <a:rPr lang="cs-CZ" dirty="0"/>
              <a:t> </a:t>
            </a:r>
            <a:r>
              <a:rPr lang="cs-CZ" dirty="0" err="1"/>
              <a:t>that</a:t>
            </a:r>
            <a:r>
              <a:rPr lang="cs-CZ" dirty="0"/>
              <a:t> </a:t>
            </a:r>
            <a:r>
              <a:rPr lang="en-GB" dirty="0"/>
              <a:t>the method of natural sciences </a:t>
            </a:r>
            <a:r>
              <a:rPr lang="cs-CZ" b="1" dirty="0" err="1"/>
              <a:t>is</a:t>
            </a:r>
            <a:r>
              <a:rPr lang="cs-CZ" b="1" dirty="0"/>
              <a:t> not </a:t>
            </a:r>
            <a:r>
              <a:rPr lang="en-GB" b="1" dirty="0"/>
              <a:t>a binding standard</a:t>
            </a:r>
            <a:r>
              <a:rPr lang="en-GB" dirty="0"/>
              <a:t>.</a:t>
            </a:r>
            <a:endParaRPr lang="cs-CZ" dirty="0"/>
          </a:p>
          <a:p>
            <a:pPr lvl="1"/>
            <a:r>
              <a:rPr lang="en-GB" dirty="0"/>
              <a:t>Gadamer analyses this short and occasional text of physicist Helmholtz </a:t>
            </a:r>
            <a:r>
              <a:rPr lang="cs-CZ" dirty="0"/>
              <a:t>by </a:t>
            </a:r>
            <a:r>
              <a:rPr lang="en-GB" dirty="0"/>
              <a:t>ignoring vast epistemological discussions from the late 19</a:t>
            </a:r>
            <a:r>
              <a:rPr lang="en-GB" baseline="30000" dirty="0"/>
              <a:t>th</a:t>
            </a:r>
            <a:r>
              <a:rPr lang="en-GB" dirty="0"/>
              <a:t> century that strive</a:t>
            </a:r>
            <a:r>
              <a:rPr lang="cs-CZ" dirty="0"/>
              <a:t>d</a:t>
            </a:r>
            <a:r>
              <a:rPr lang="en-GB" dirty="0"/>
              <a:t> to establish a method for human sciences (</a:t>
            </a:r>
            <a:r>
              <a:rPr lang="en-GB" dirty="0" err="1"/>
              <a:t>Dilthey</a:t>
            </a:r>
            <a:r>
              <a:rPr lang="en-GB" dirty="0"/>
              <a:t>, Weber, Neo-Kantianism</a:t>
            </a:r>
            <a:r>
              <a:rPr lang="cs-CZ" dirty="0"/>
              <a:t>). </a:t>
            </a:r>
            <a:r>
              <a:rPr lang="en-GB" dirty="0"/>
              <a:t>He finds them infertile. </a:t>
            </a:r>
            <a:endParaRPr lang="cs-CZ" dirty="0"/>
          </a:p>
          <a:p>
            <a:pPr lvl="1"/>
            <a:r>
              <a:rPr lang="en-GB" dirty="0"/>
              <a:t>critique of attempts to establish a scientific character of the human sciences</a:t>
            </a:r>
            <a:endParaRPr lang="cs-CZ" sz="2400" dirty="0"/>
          </a:p>
        </p:txBody>
      </p:sp>
    </p:spTree>
    <p:extLst>
      <p:ext uri="{BB962C8B-B14F-4D97-AF65-F5344CB8AC3E}">
        <p14:creationId xmlns:p14="http://schemas.microsoft.com/office/powerpoint/2010/main" val="552443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C6D2DC-60B1-48C9-8870-C1F0BF7D88D6}"/>
              </a:ext>
            </a:extLst>
          </p:cNvPr>
          <p:cNvSpPr>
            <a:spLocks noGrp="1"/>
          </p:cNvSpPr>
          <p:nvPr>
            <p:ph type="title"/>
          </p:nvPr>
        </p:nvSpPr>
        <p:spPr/>
        <p:txBody>
          <a:bodyPr>
            <a:normAutofit fontScale="90000"/>
          </a:bodyPr>
          <a:lstStyle/>
          <a:p>
            <a:r>
              <a:rPr lang="en-GB" dirty="0"/>
              <a:t>A tension between </a:t>
            </a:r>
            <a:r>
              <a:rPr lang="en-GB" b="1" i="1" dirty="0"/>
              <a:t>individual</a:t>
            </a:r>
            <a:r>
              <a:rPr lang="en-GB" dirty="0"/>
              <a:t> tact and the </a:t>
            </a:r>
            <a:r>
              <a:rPr lang="en-GB" b="1" i="1" dirty="0"/>
              <a:t>model</a:t>
            </a:r>
            <a:r>
              <a:rPr lang="en-GB" dirty="0"/>
              <a:t> of natural sciences</a:t>
            </a:r>
            <a:endParaRPr lang="cs-CZ" dirty="0"/>
          </a:p>
        </p:txBody>
      </p:sp>
      <p:sp>
        <p:nvSpPr>
          <p:cNvPr id="3" name="Zástupný obsah 2">
            <a:extLst>
              <a:ext uri="{FF2B5EF4-FFF2-40B4-BE49-F238E27FC236}">
                <a16:creationId xmlns:a16="http://schemas.microsoft.com/office/drawing/2014/main" id="{6D1010BD-C1CC-4A11-8146-29D95A43B42A}"/>
              </a:ext>
            </a:extLst>
          </p:cNvPr>
          <p:cNvSpPr>
            <a:spLocks noGrp="1"/>
          </p:cNvSpPr>
          <p:nvPr>
            <p:ph idx="1"/>
          </p:nvPr>
        </p:nvSpPr>
        <p:spPr/>
        <p:txBody>
          <a:bodyPr>
            <a:normAutofit/>
          </a:bodyPr>
          <a:lstStyle/>
          <a:p>
            <a:r>
              <a:rPr lang="en-GB" dirty="0"/>
              <a:t>Human sciences resist to be integrated (more precisely subordinated) to the modern concept of science, thus they remain a problem of philosophy.</a:t>
            </a:r>
            <a:endParaRPr lang="cs-CZ" dirty="0"/>
          </a:p>
          <a:p>
            <a:r>
              <a:rPr lang="en-GB" dirty="0"/>
              <a:t>The nature of human sciences can be better understood from concepts that the </a:t>
            </a:r>
            <a:r>
              <a:rPr lang="en-GB" b="1" dirty="0"/>
              <a:t>humanist tradition </a:t>
            </a:r>
            <a:r>
              <a:rPr lang="en-GB" dirty="0"/>
              <a:t>has implemented</a:t>
            </a:r>
            <a:endParaRPr lang="cs-CZ" dirty="0"/>
          </a:p>
          <a:p>
            <a:pPr marL="0" indent="0">
              <a:buNone/>
            </a:pPr>
            <a:endParaRPr lang="cs-CZ" dirty="0"/>
          </a:p>
        </p:txBody>
      </p:sp>
    </p:spTree>
    <p:extLst>
      <p:ext uri="{BB962C8B-B14F-4D97-AF65-F5344CB8AC3E}">
        <p14:creationId xmlns:p14="http://schemas.microsoft.com/office/powerpoint/2010/main" val="2033770924"/>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4581</TotalTime>
  <Words>699</Words>
  <Application>Microsoft Office PowerPoint</Application>
  <PresentationFormat>Předvádění na obrazovce (4:3)</PresentationFormat>
  <Paragraphs>48</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Arial</vt:lpstr>
      <vt:lpstr>Calibri</vt:lpstr>
      <vt:lpstr>Motiv sady Office</vt:lpstr>
      <vt:lpstr>HERMENEUTICS AND RECEPTION AESTHETICS</vt:lpstr>
      <vt:lpstr>Prezentace aplikace PowerPoint</vt:lpstr>
      <vt:lpstr>Heidegger × Gadamer</vt:lpstr>
      <vt:lpstr> Methodology of the human sciences as a big issue of the 19th century </vt:lpstr>
      <vt:lpstr>John Stuart Mill</vt:lpstr>
      <vt:lpstr>Gadamer</vt:lpstr>
      <vt:lpstr>Rector‘s Speech  of Hermann Helmholtz</vt:lpstr>
      <vt:lpstr>Prezentace aplikace PowerPoint</vt:lpstr>
      <vt:lpstr>A tension between individual tact and the model of natural sciences</vt:lpstr>
      <vt:lpstr>Humanist tradition of the 18th Century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HERMENEUTICS AND RECEPTION AESTHETICS</dc:title>
  <dc:creator>Felix</dc:creator>
  <cp:lastModifiedBy>Felix</cp:lastModifiedBy>
  <cp:revision>144</cp:revision>
  <dcterms:created xsi:type="dcterms:W3CDTF">2020-02-22T22:39:21Z</dcterms:created>
  <dcterms:modified xsi:type="dcterms:W3CDTF">2020-03-27T09:07:45Z</dcterms:modified>
</cp:coreProperties>
</file>