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7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0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5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21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5981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196975"/>
            <a:ext cx="4495800" cy="56610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495800" cy="56610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49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60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7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77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538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178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A5002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A5002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A5002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A5002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A5002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bibframe/faq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bframe.org/tools/" TargetMode="External"/><Relationship Id="rId2" Type="http://schemas.openxmlformats.org/officeDocument/2006/relationships/hyperlink" Target="http://www.loc.gov/bibfra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3600" dirty="0" smtClean="0"/>
              <a:t>Metadatová popisná schémata</a:t>
            </a:r>
            <a:br>
              <a:rPr lang="cs-CZ" altLang="cs-CZ" sz="3600" dirty="0" smtClean="0"/>
            </a:br>
            <a:r>
              <a:rPr lang="cs-CZ" altLang="cs-CZ" sz="3600" dirty="0" smtClean="0"/>
              <a:t>a rozvoj nových formátů</a:t>
            </a:r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573016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http://www.loc.gov/standards/mods/</a:t>
            </a:r>
          </a:p>
          <a:p>
            <a:pPr eaLnBrk="1" hangingPunct="1"/>
            <a:r>
              <a:rPr lang="cs-CZ" altLang="cs-CZ" sz="2800" dirty="0" err="1" smtClean="0"/>
              <a:t>titleInfo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name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typeOfResource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genre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originInfo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language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physicalDescription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abstract</a:t>
            </a:r>
            <a:endParaRPr lang="cs-CZ" altLang="cs-CZ" sz="2800" dirty="0" smtClean="0"/>
          </a:p>
          <a:p>
            <a:pPr eaLnBrk="1" hangingPunct="1"/>
            <a:r>
              <a:rPr lang="cs-CZ" altLang="cs-CZ" sz="2800" dirty="0" err="1" smtClean="0"/>
              <a:t>tableOfContents</a:t>
            </a:r>
            <a:endParaRPr lang="cs-CZ" altLang="cs-CZ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targetAudience</a:t>
            </a:r>
          </a:p>
          <a:p>
            <a:pPr eaLnBrk="1" hangingPunct="1"/>
            <a:r>
              <a:rPr lang="cs-CZ" altLang="cs-CZ" sz="2800" smtClean="0"/>
              <a:t>note</a:t>
            </a:r>
          </a:p>
          <a:p>
            <a:pPr eaLnBrk="1" hangingPunct="1"/>
            <a:r>
              <a:rPr lang="cs-CZ" altLang="cs-CZ" sz="2800" smtClean="0"/>
              <a:t>subject</a:t>
            </a:r>
          </a:p>
          <a:p>
            <a:pPr eaLnBrk="1" hangingPunct="1"/>
            <a:r>
              <a:rPr lang="cs-CZ" altLang="cs-CZ" sz="2800" smtClean="0"/>
              <a:t>classification</a:t>
            </a:r>
          </a:p>
          <a:p>
            <a:pPr eaLnBrk="1" hangingPunct="1"/>
            <a:r>
              <a:rPr lang="cs-CZ" altLang="cs-CZ" sz="2800" smtClean="0"/>
              <a:t>relatedItem</a:t>
            </a:r>
          </a:p>
          <a:p>
            <a:pPr eaLnBrk="1" hangingPunct="1"/>
            <a:r>
              <a:rPr lang="cs-CZ" altLang="cs-CZ" sz="2800" smtClean="0"/>
              <a:t>identifier</a:t>
            </a:r>
          </a:p>
          <a:p>
            <a:pPr eaLnBrk="1" hangingPunct="1"/>
            <a:r>
              <a:rPr lang="cs-CZ" altLang="cs-CZ" sz="2800" smtClean="0"/>
              <a:t>location</a:t>
            </a:r>
          </a:p>
          <a:p>
            <a:pPr eaLnBrk="1" hangingPunct="1"/>
            <a:r>
              <a:rPr lang="cs-CZ" altLang="cs-CZ" sz="2800" smtClean="0"/>
              <a:t>accessCondition</a:t>
            </a:r>
          </a:p>
          <a:p>
            <a:pPr eaLnBrk="1" hangingPunct="1"/>
            <a:r>
              <a:rPr lang="cs-CZ" altLang="cs-CZ" sz="2800" smtClean="0"/>
              <a:t>part</a:t>
            </a:r>
          </a:p>
          <a:p>
            <a:pPr eaLnBrk="1" hangingPunct="1"/>
            <a:r>
              <a:rPr lang="cs-CZ" altLang="cs-CZ" sz="2800" smtClean="0"/>
              <a:t>extension</a:t>
            </a:r>
          </a:p>
          <a:p>
            <a:pPr eaLnBrk="1" hangingPunct="1"/>
            <a:r>
              <a:rPr lang="cs-CZ" altLang="cs-CZ" sz="2800" smtClean="0"/>
              <a:t>recordInfo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výměnný formát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založen na principu propojených dat</a:t>
            </a:r>
          </a:p>
          <a:p>
            <a:r>
              <a:rPr lang="cs-CZ" sz="2400" dirty="0"/>
              <a:t>propojená data – publikační model pro zveřejňování strukturovaných dat na webu – nejsou interním formátem</a:t>
            </a:r>
          </a:p>
          <a:p>
            <a:endParaRPr lang="cs-CZ" sz="2400" dirty="0"/>
          </a:p>
          <a:p>
            <a:r>
              <a:rPr lang="cs-CZ" sz="2400" dirty="0"/>
              <a:t>BIBFRAME – </a:t>
            </a:r>
            <a:r>
              <a:rPr lang="cs-CZ" sz="2400" dirty="0" err="1"/>
              <a:t>Library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 smtClean="0"/>
              <a:t>Congress</a:t>
            </a:r>
            <a:endParaRPr lang="cs-CZ" sz="2400" dirty="0" smtClean="0"/>
          </a:p>
          <a:p>
            <a:r>
              <a:rPr lang="cs-CZ" sz="2400" dirty="0" err="1" smtClean="0"/>
              <a:t>OCLC</a:t>
            </a:r>
            <a:r>
              <a:rPr lang="cs-CZ" sz="2400" dirty="0" smtClean="0"/>
              <a:t> – </a:t>
            </a:r>
            <a:r>
              <a:rPr lang="cs-CZ" sz="2400" dirty="0" err="1" smtClean="0"/>
              <a:t>Schema.org</a:t>
            </a:r>
            <a:endParaRPr lang="cs-CZ" sz="2400" dirty="0"/>
          </a:p>
          <a:p>
            <a:r>
              <a:rPr lang="cs-CZ" sz="2400" dirty="0"/>
              <a:t>stále se vyvíjí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princip formátů propojených dat je postaven na jednoznačné identifikaci věcí či zdrojů pomocí URI</a:t>
            </a:r>
          </a:p>
          <a:p>
            <a:r>
              <a:rPr lang="cs-CZ" sz="2400" dirty="0"/>
              <a:t>záznam je čitelný především pro strojové zpracování na rozdíl od běžných bibliografických záznamů</a:t>
            </a:r>
          </a:p>
          <a:p>
            <a:r>
              <a:rPr lang="cs-CZ" sz="2400" dirty="0"/>
              <a:t>každý zdroj (entita) či vlastnost je jednoznačně identifikována pomocí URI v ontologii </a:t>
            </a:r>
            <a:r>
              <a:rPr lang="cs-CZ" sz="2400" dirty="0" err="1" smtClean="0"/>
              <a:t>BIBFRAME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smtClean="0"/>
              <a:t>hlavní </a:t>
            </a:r>
            <a:r>
              <a:rPr lang="cs-CZ" sz="2400" dirty="0" smtClean="0"/>
              <a:t>informace o </a:t>
            </a:r>
            <a:r>
              <a:rPr lang="cs-CZ" sz="2400" dirty="0" err="1" smtClean="0"/>
              <a:t>Bibframe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http://</a:t>
            </a:r>
            <a:r>
              <a:rPr lang="cs-CZ" sz="2400" dirty="0" err="1">
                <a:hlinkClick r:id="rId2"/>
              </a:rPr>
              <a:t>www.loc.gov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bibframe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faqs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397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konceptuálních modelů FRBR a základního modelu entit BIBFRAME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Tvůrčí dílo</a:t>
            </a:r>
            <a:r>
              <a:rPr lang="cs-CZ" sz="2000" dirty="0"/>
              <a:t> – zdroj odrážející konceptuální základ katalogizovaného zdroje. Z hlediska modelu FRBR má nejblíže k entitám </a:t>
            </a:r>
            <a:r>
              <a:rPr lang="cs-CZ" sz="2000" i="1" dirty="0"/>
              <a:t>dílo</a:t>
            </a:r>
            <a:r>
              <a:rPr lang="cs-CZ" sz="2000" dirty="0"/>
              <a:t> a </a:t>
            </a:r>
            <a:r>
              <a:rPr lang="cs-CZ" sz="2000" i="1" dirty="0" smtClean="0"/>
              <a:t>vyjádření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Instance</a:t>
            </a:r>
            <a:r>
              <a:rPr lang="cs-CZ" sz="2000" dirty="0" smtClean="0"/>
              <a:t> </a:t>
            </a:r>
            <a:r>
              <a:rPr lang="cs-CZ" sz="2000" dirty="0"/>
              <a:t>– individuální, hmotné provedení díla. Z hlediska modelu FRBR má nejblíže k entitám </a:t>
            </a:r>
            <a:r>
              <a:rPr lang="cs-CZ" sz="2000" i="1" dirty="0"/>
              <a:t>provedení</a:t>
            </a:r>
            <a:r>
              <a:rPr lang="cs-CZ" sz="2000" dirty="0"/>
              <a:t> a </a:t>
            </a:r>
            <a:r>
              <a:rPr lang="cs-CZ" sz="2000" i="1" dirty="0"/>
              <a:t>jednotka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b="1" dirty="0" smtClean="0"/>
              <a:t>Jednotka</a:t>
            </a:r>
            <a:r>
              <a:rPr lang="cs-CZ" sz="2000" dirty="0"/>
              <a:t> - </a:t>
            </a:r>
            <a:r>
              <a:rPr lang="cs-CZ" sz="2000" dirty="0" smtClean="0"/>
              <a:t>jednotka </a:t>
            </a:r>
            <a:r>
              <a:rPr lang="cs-CZ" sz="2000" dirty="0"/>
              <a:t>je skutečná kopie (fyzická nebo elektronická) instance. Odráží informace, jako je jeho umístění (fyzické nebo virtuální), značka police a čárový kód</a:t>
            </a:r>
            <a:r>
              <a:rPr lang="cs-CZ" sz="2000" dirty="0" smtClean="0"/>
              <a:t>.</a:t>
            </a:r>
          </a:p>
          <a:p>
            <a:endParaRPr lang="cs-CZ" sz="2000" b="1" dirty="0"/>
          </a:p>
          <a:p>
            <a:r>
              <a:rPr lang="cs-CZ" sz="2000" b="1" dirty="0" smtClean="0"/>
              <a:t>Další klíčové koncepty:</a:t>
            </a:r>
          </a:p>
          <a:p>
            <a:r>
              <a:rPr lang="cs-CZ" sz="2000" b="1" dirty="0"/>
              <a:t>Aktéři </a:t>
            </a:r>
            <a:r>
              <a:rPr lang="cs-CZ" sz="2000" dirty="0"/>
              <a:t>- </a:t>
            </a:r>
            <a:r>
              <a:rPr lang="cs-CZ" sz="2000" dirty="0" smtClean="0"/>
              <a:t>aktéři </a:t>
            </a:r>
            <a:r>
              <a:rPr lang="cs-CZ" sz="2000" dirty="0"/>
              <a:t>jsou lidé, organizace, jurisdikce atd., Spojené s prací nebo instancí prostřednictvím rolí, jako je autor, editor, umělec, fotograf, skladatel, ilustrátor atd.</a:t>
            </a:r>
            <a:endParaRPr lang="cs-CZ" sz="2000" dirty="0" smtClean="0"/>
          </a:p>
          <a:p>
            <a:r>
              <a:rPr lang="cs-CZ" sz="2000" b="1" dirty="0" smtClean="0"/>
              <a:t>Předmět </a:t>
            </a:r>
            <a:r>
              <a:rPr lang="cs-CZ" sz="2000" dirty="0"/>
              <a:t>- </a:t>
            </a:r>
            <a:r>
              <a:rPr lang="cs-CZ" sz="2000" dirty="0" smtClean="0"/>
              <a:t>dílo </a:t>
            </a:r>
            <a:r>
              <a:rPr lang="cs-CZ" sz="2000" dirty="0"/>
              <a:t>může být „o“ jednomu nebo více </a:t>
            </a:r>
            <a:r>
              <a:rPr lang="cs-CZ" sz="2000" dirty="0" smtClean="0"/>
              <a:t>pojmech/konceptech – tj. </a:t>
            </a:r>
            <a:r>
              <a:rPr lang="cs-CZ" sz="2000" dirty="0"/>
              <a:t>„</a:t>
            </a:r>
            <a:r>
              <a:rPr lang="cs-CZ" sz="2000" dirty="0" smtClean="0"/>
              <a:t>předmětech“ </a:t>
            </a:r>
            <a:r>
              <a:rPr lang="cs-CZ" sz="2000" dirty="0"/>
              <a:t>díla. </a:t>
            </a:r>
            <a:r>
              <a:rPr lang="cs-CZ" sz="2000" dirty="0" smtClean="0"/>
              <a:t>Koncepty </a:t>
            </a:r>
            <a:r>
              <a:rPr lang="cs-CZ" sz="2000" dirty="0"/>
              <a:t>zahrnují témata, místa, časové výrazy, události, díla, instance, položky, agenty atd.</a:t>
            </a:r>
            <a:endParaRPr lang="cs-CZ" sz="2000" b="1" dirty="0" smtClean="0"/>
          </a:p>
          <a:p>
            <a:r>
              <a:rPr lang="cs-CZ" sz="2000" b="1" dirty="0" smtClean="0"/>
              <a:t>Událost</a:t>
            </a:r>
            <a:r>
              <a:rPr lang="cs-CZ" sz="2000" dirty="0"/>
              <a:t> - </a:t>
            </a:r>
            <a:r>
              <a:rPr lang="cs-CZ" sz="2000" dirty="0" smtClean="0"/>
              <a:t>události</a:t>
            </a:r>
            <a:r>
              <a:rPr lang="cs-CZ" sz="2000" dirty="0"/>
              <a:t>, jejichž záznam může být obsahem díla.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6151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65660"/>
            <a:ext cx="4824535" cy="601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0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FRBR</a:t>
            </a:r>
            <a:r>
              <a:rPr lang="cs-CZ" dirty="0" smtClean="0"/>
              <a:t> x </a:t>
            </a:r>
            <a:r>
              <a:rPr lang="cs-CZ" dirty="0" err="1" smtClean="0"/>
              <a:t>BIBFRAME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4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Ukázka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err="1" smtClean="0">
                <a:hlinkClick r:id="rId2"/>
              </a:rPr>
              <a:t>www.loc.gov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bibframe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err="1">
                <a:hlinkClick r:id="rId3"/>
              </a:rPr>
              <a:t>bibframe.org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tools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4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metadata jsou strukturovaná data popisující informační zdroj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administrativní</a:t>
            </a:r>
          </a:p>
          <a:p>
            <a:pPr eaLnBrk="1" hangingPunct="1"/>
            <a:r>
              <a:rPr lang="cs-CZ" altLang="cs-CZ" smtClean="0"/>
              <a:t>popisná</a:t>
            </a:r>
          </a:p>
          <a:p>
            <a:pPr eaLnBrk="1" hangingPunct="1"/>
            <a:r>
              <a:rPr lang="cs-CZ" altLang="cs-CZ" smtClean="0"/>
              <a:t>ochranná</a:t>
            </a:r>
          </a:p>
          <a:p>
            <a:pPr eaLnBrk="1" hangingPunct="1"/>
            <a:r>
              <a:rPr lang="cs-CZ" altLang="cs-CZ" smtClean="0"/>
              <a:t>technická</a:t>
            </a:r>
          </a:p>
          <a:p>
            <a:pPr eaLnBrk="1" hangingPunct="1"/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Dublin Core - DC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15 prvků</a:t>
            </a:r>
          </a:p>
          <a:p>
            <a:pPr eaLnBrk="1" hangingPunct="1"/>
            <a:r>
              <a:rPr lang="cs-CZ" altLang="cs-CZ" smtClean="0"/>
              <a:t>nejčastější popisné schéma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velmi snadné i pro laiky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název		- název zdroje</a:t>
            </a:r>
          </a:p>
          <a:p>
            <a:pPr eaLnBrk="1" hangingPunct="1"/>
            <a:r>
              <a:rPr lang="cs-CZ" altLang="cs-CZ" smtClean="0"/>
              <a:t>tvůrce		- primární odpovědnost – jakýkoliv 			  původce; jakákoliv role</a:t>
            </a:r>
          </a:p>
          <a:p>
            <a:pPr eaLnBrk="1" hangingPunct="1"/>
            <a:r>
              <a:rPr lang="cs-CZ" altLang="cs-CZ" smtClean="0"/>
              <a:t>předmět 	- téma zdroje</a:t>
            </a:r>
          </a:p>
          <a:p>
            <a:pPr eaLnBrk="1" hangingPunct="1"/>
            <a:r>
              <a:rPr lang="cs-CZ" altLang="cs-CZ" smtClean="0"/>
              <a:t>popis		- textový popis obsahu zdroje</a:t>
            </a:r>
          </a:p>
          <a:p>
            <a:pPr eaLnBrk="1" hangingPunct="1"/>
            <a:r>
              <a:rPr lang="cs-CZ" altLang="cs-CZ" smtClean="0"/>
              <a:t>vydavatel	- entita odpovědná za zveřejnění 			   zdroje</a:t>
            </a:r>
          </a:p>
          <a:p>
            <a:pPr eaLnBrk="1" hangingPunct="1"/>
            <a:r>
              <a:rPr lang="cs-CZ" altLang="cs-CZ" smtClean="0"/>
              <a:t>datum		- jakékoliv datum asociované se 			  vznikem nebo dostupností zdroje</a:t>
            </a:r>
          </a:p>
          <a:p>
            <a:pPr eaLnBrk="1" hangingPunct="1"/>
            <a:r>
              <a:rPr lang="cs-CZ" altLang="cs-CZ" smtClean="0"/>
              <a:t>typ			- žánr, typologie obsahu zdroje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		- fyzické nebo digitální provedení 			  zdroje</a:t>
            </a:r>
          </a:p>
          <a:p>
            <a:pPr eaLnBrk="1" hangingPunct="1"/>
            <a:r>
              <a:rPr lang="cs-CZ" altLang="cs-CZ" smtClean="0"/>
              <a:t>identifikátor	- jednoznačná identifikace zdroje</a:t>
            </a:r>
          </a:p>
          <a:p>
            <a:pPr eaLnBrk="1" hangingPunct="1"/>
            <a:r>
              <a:rPr lang="cs-CZ" altLang="cs-CZ" smtClean="0"/>
              <a:t>zdroj		- odkaz na další zdroj, z něhož 			  současný vychází</a:t>
            </a:r>
          </a:p>
          <a:p>
            <a:pPr eaLnBrk="1" hangingPunct="1"/>
            <a:r>
              <a:rPr lang="cs-CZ" altLang="cs-CZ" smtClean="0"/>
              <a:t>jazyk</a:t>
            </a:r>
          </a:p>
          <a:p>
            <a:pPr eaLnBrk="1" hangingPunct="1"/>
            <a:r>
              <a:rPr lang="cs-CZ" altLang="cs-CZ" smtClean="0"/>
              <a:t>vztah		- vztah k dalšímu zdroji</a:t>
            </a:r>
          </a:p>
          <a:p>
            <a:pPr eaLnBrk="1" hangingPunct="1"/>
            <a:r>
              <a:rPr lang="cs-CZ" altLang="cs-CZ" smtClean="0"/>
              <a:t>pokrytí		- týká se obsahu zdroje – 				  zeměpisné nebo časové pokrytí</a:t>
            </a:r>
          </a:p>
          <a:p>
            <a:pPr eaLnBrk="1" hangingPunct="1"/>
            <a:r>
              <a:rPr lang="cs-CZ" altLang="cs-CZ" smtClean="0"/>
              <a:t>práva		- práva ke zdroji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Kvalifikovaný DC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rozšíření patnácti prvků</a:t>
            </a:r>
          </a:p>
          <a:p>
            <a:pPr eaLnBrk="1" hangingPunct="1"/>
            <a:r>
              <a:rPr lang="cs-CZ" altLang="cs-CZ" smtClean="0"/>
              <a:t>přidáno:</a:t>
            </a:r>
          </a:p>
          <a:p>
            <a:pPr lvl="1" eaLnBrk="1" hangingPunct="1"/>
            <a:r>
              <a:rPr lang="cs-CZ" altLang="cs-CZ" smtClean="0"/>
              <a:t>zjemnění prvků</a:t>
            </a:r>
          </a:p>
          <a:p>
            <a:pPr lvl="1" eaLnBrk="1" hangingPunct="1"/>
            <a:r>
              <a:rPr lang="cs-CZ" altLang="cs-CZ" smtClean="0"/>
              <a:t>kódovací schémata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pokr.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např.: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Název</a:t>
            </a:r>
          </a:p>
          <a:p>
            <a:pPr lvl="1" eaLnBrk="1" hangingPunct="1"/>
            <a:r>
              <a:rPr lang="cs-CZ" altLang="cs-CZ" smtClean="0"/>
              <a:t>alternativní</a:t>
            </a:r>
          </a:p>
          <a:p>
            <a:pPr eaLnBrk="1" hangingPunct="1"/>
            <a:r>
              <a:rPr lang="cs-CZ" altLang="cs-CZ" smtClean="0"/>
              <a:t>Jazyk</a:t>
            </a:r>
          </a:p>
          <a:p>
            <a:pPr lvl="1" eaLnBrk="1" hangingPunct="1"/>
            <a:r>
              <a:rPr lang="cs-CZ" altLang="cs-CZ" smtClean="0"/>
              <a:t>ISO 639-2</a:t>
            </a:r>
          </a:p>
          <a:p>
            <a:pPr eaLnBrk="1" hangingPunct="1"/>
            <a:r>
              <a:rPr lang="cs-CZ" altLang="cs-CZ" smtClean="0"/>
              <a:t>Předmět</a:t>
            </a:r>
          </a:p>
          <a:p>
            <a:pPr lvl="1" eaLnBrk="1" hangingPunct="1"/>
            <a:r>
              <a:rPr lang="cs-CZ" altLang="cs-CZ" smtClean="0"/>
              <a:t>LCSH, Mesh, DDC 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vyvinut jako bibliografický metadatový formát v XML</a:t>
            </a:r>
          </a:p>
          <a:p>
            <a:pPr eaLnBrk="1" hangingPunct="1"/>
            <a:r>
              <a:rPr lang="cs-CZ" altLang="cs-CZ" smtClean="0"/>
              <a:t>menší množina prvků než v MARC 21</a:t>
            </a:r>
          </a:p>
          <a:p>
            <a:pPr eaLnBrk="1" hangingPunct="1"/>
            <a:r>
              <a:rPr lang="cs-CZ" altLang="cs-CZ" smtClean="0"/>
              <a:t>více než v DC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srovnávací tabulky různých formátů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Zápis vychází z jazyka </a:t>
            </a:r>
            <a:r>
              <a:rPr lang="cs-CZ" dirty="0" err="1" smtClean="0"/>
              <a:t>xml</a:t>
            </a:r>
            <a:endParaRPr lang="cs-CZ" dirty="0" smtClean="0"/>
          </a:p>
          <a:p>
            <a:r>
              <a:rPr lang="cs-CZ" dirty="0" smtClean="0"/>
              <a:t>Prvek (element), </a:t>
            </a:r>
            <a:r>
              <a:rPr lang="cs-CZ" dirty="0" err="1" smtClean="0"/>
              <a:t>podprvek</a:t>
            </a:r>
            <a:r>
              <a:rPr lang="cs-CZ" dirty="0" smtClean="0"/>
              <a:t> (</a:t>
            </a:r>
            <a:r>
              <a:rPr lang="cs-CZ" dirty="0" err="1" smtClean="0"/>
              <a:t>subelement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Atributy</a:t>
            </a:r>
          </a:p>
          <a:p>
            <a:r>
              <a:rPr lang="cs-CZ" dirty="0" smtClean="0"/>
              <a:t>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4687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444</Words>
  <Application>Microsoft Office PowerPoint</Application>
  <PresentationFormat>Předvádění na obrazovce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Verdana</vt:lpstr>
      <vt:lpstr>Výchozí návrh</vt:lpstr>
      <vt:lpstr>Metadatová popisná schémata a rozvoj nových formátů</vt:lpstr>
      <vt:lpstr>Úvod</vt:lpstr>
      <vt:lpstr>Dublin Core - DC</vt:lpstr>
      <vt:lpstr>pokr.</vt:lpstr>
      <vt:lpstr>pokr.</vt:lpstr>
      <vt:lpstr>Kvalifikovaný DC</vt:lpstr>
      <vt:lpstr>pokr.</vt:lpstr>
      <vt:lpstr>MODS</vt:lpstr>
      <vt:lpstr>zápis</vt:lpstr>
      <vt:lpstr>pokr.</vt:lpstr>
      <vt:lpstr>pokr.</vt:lpstr>
      <vt:lpstr>Nový výměnný formát</vt:lpstr>
      <vt:lpstr>pokr.</vt:lpstr>
      <vt:lpstr>Srovnání konceptuálních modelů FRBR a základního modelu entit BIBFRAME</vt:lpstr>
      <vt:lpstr>Prezentace aplikace PowerPoint</vt:lpstr>
      <vt:lpstr>srovnání</vt:lpstr>
      <vt:lpstr>Ukázka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uisk</dc:creator>
  <cp:lastModifiedBy>FFUK</cp:lastModifiedBy>
  <cp:revision>41</cp:revision>
  <dcterms:created xsi:type="dcterms:W3CDTF">2011-12-04T19:03:58Z</dcterms:created>
  <dcterms:modified xsi:type="dcterms:W3CDTF">2020-05-18T12:17:09Z</dcterms:modified>
</cp:coreProperties>
</file>