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58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6790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9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2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06066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54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77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28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4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390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466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C6AAD04-A1D5-4343-96DB-34A7C9B06C5E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795F10E-B886-423C-BAD3-244AA77E306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613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A594C9-9B06-4599-8AF4-B21CF25F3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4186" y="634028"/>
            <a:ext cx="3355942" cy="3732835"/>
          </a:xfrm>
        </p:spPr>
        <p:txBody>
          <a:bodyPr>
            <a:normAutofit/>
          </a:bodyPr>
          <a:lstStyle/>
          <a:p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Úroveň B2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D2D4B3-FF82-4A9C-B31D-837C3B0D1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86" y="4436462"/>
            <a:ext cx="3355942" cy="1794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Gabriela Chomyková</a:t>
            </a:r>
          </a:p>
          <a:p>
            <a:pPr>
              <a:spcAft>
                <a:spcPts val="600"/>
              </a:spcAft>
            </a:pPr>
            <a:r>
              <a:rPr lang="cs-CZ"/>
              <a:t>Giorgi Gersamia</a:t>
            </a:r>
          </a:p>
          <a:p>
            <a:pPr>
              <a:spcAft>
                <a:spcPts val="600"/>
              </a:spcAft>
            </a:pPr>
            <a:r>
              <a:rPr lang="cs-CZ"/>
              <a:t>Petra Šavrdová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 descr="Část bambus flétnou">
            <a:extLst>
              <a:ext uri="{FF2B5EF4-FFF2-40B4-BE49-F238E27FC236}">
                <a16:creationId xmlns:a16="http://schemas.microsoft.com/office/drawing/2014/main" id="{26A8797C-C3DD-28CD-17B3-9B3E8041D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946" b="12804"/>
          <a:stretch/>
        </p:blipFill>
        <p:spPr>
          <a:xfrm>
            <a:off x="1379023" y="1936940"/>
            <a:ext cx="5659222" cy="318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5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9B258-6B3A-4270-A75A-1CCA45AE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699" y="685800"/>
            <a:ext cx="10799179" cy="807334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Certifikovaná zkouška z češtiny pro cizince (CCE – B2)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A2F14-8552-41A2-814B-C52C2FFCB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9904"/>
            <a:ext cx="9601200" cy="4177496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Ověřuje dosažení komunikační kompetence na úrovní B2 podle Společného evropského referenčního rámce pro jazyky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Nutná při pracovním poměru jako státní zaměstnanec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Písemná a ústní část</a:t>
            </a:r>
          </a:p>
          <a:p>
            <a:pPr lvl="1"/>
            <a:r>
              <a:rPr lang="cs-CZ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Čtení s porozuměním (60 min)</a:t>
            </a:r>
          </a:p>
          <a:p>
            <a:pPr lvl="1"/>
            <a:r>
              <a:rPr lang="cs-CZ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Poslech s porozuměním (40-45 min)</a:t>
            </a:r>
          </a:p>
          <a:p>
            <a:pPr lvl="1"/>
            <a:r>
              <a:rPr lang="cs-CZ" b="1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Gramaticko-lexikální část (30 min)</a:t>
            </a:r>
          </a:p>
          <a:p>
            <a:pPr lvl="1"/>
            <a:r>
              <a:rPr lang="cs-CZ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Psaní (80 min)</a:t>
            </a:r>
          </a:p>
          <a:p>
            <a:pPr lvl="1"/>
            <a:r>
              <a:rPr lang="cs-CZ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Mluvení (18-21 min)</a:t>
            </a:r>
            <a:endParaRPr lang="cs-CZ" i="0" dirty="0"/>
          </a:p>
        </p:txBody>
      </p:sp>
    </p:spTree>
    <p:extLst>
      <p:ext uri="{BB962C8B-B14F-4D97-AF65-F5344CB8AC3E}">
        <p14:creationId xmlns:p14="http://schemas.microsoft.com/office/powerpoint/2010/main" val="351597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A8146-0906-49DC-8C93-E8AEECD1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5759"/>
          </a:xfrm>
        </p:spPr>
        <p:txBody>
          <a:bodyPr/>
          <a:lstStyle/>
          <a:p>
            <a:r>
              <a:rPr lang="cs-CZ" dirty="0"/>
              <a:t>1.) Čtení s porozuměním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39E0D6-9F1B-4A43-9884-9DE54CF36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1559"/>
            <a:ext cx="9601200" cy="4385841"/>
          </a:xfrm>
        </p:spPr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úkoly -  2x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matching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choice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TRUE/FALSE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4A4A38-F253-4D9B-A751-183847E08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8934"/>
            <a:ext cx="4950581" cy="2672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D35FDF8-6D4B-462D-A112-5446F29EA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890" y="4878382"/>
            <a:ext cx="8120109" cy="1784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5550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838C2-3228-4980-83D9-2F4B86190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4737"/>
          </a:xfrm>
        </p:spPr>
        <p:txBody>
          <a:bodyPr/>
          <a:lstStyle/>
          <a:p>
            <a:r>
              <a:rPr lang="cs-CZ" dirty="0"/>
              <a:t>2.) Poslech s porozuměním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04EBA-6257-440E-9CB1-D56ABD2CF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0537"/>
            <a:ext cx="9601200" cy="4466863"/>
          </a:xfrm>
        </p:spPr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úkoly - 2x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1x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matching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1x TRUE/FALSE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EF13840-66ED-4BC9-BD66-32DDB9958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954" y="2629096"/>
            <a:ext cx="7439532" cy="2828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20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082A05-530C-46D4-A215-D1841B56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9461"/>
          </a:xfrm>
        </p:spPr>
        <p:txBody>
          <a:bodyPr/>
          <a:lstStyle/>
          <a:p>
            <a:r>
              <a:rPr lang="cs-CZ" dirty="0"/>
              <a:t>3.) Gramaticko-lexikální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090052-8BC7-4742-ADD1-5F61BFC2A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5261"/>
            <a:ext cx="9601200" cy="4432139"/>
          </a:xfrm>
        </p:spPr>
        <p:txBody>
          <a:bodyPr/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 úkolů: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2x </a:t>
            </a:r>
            <a:r>
              <a:rPr lang="cs-CZ" sz="2000" i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multiple</a:t>
            </a:r>
            <a:r>
              <a:rPr lang="cs-CZ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i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choice</a:t>
            </a:r>
            <a:endParaRPr lang="cs-CZ" sz="2000" i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2x otevřená úloha (doplnit vhodné slovo ve správném tvaru)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1x </a:t>
            </a:r>
            <a:r>
              <a:rPr lang="cs-CZ" sz="2000" i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matching</a:t>
            </a:r>
            <a:r>
              <a:rPr lang="cs-CZ" sz="2000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(znalost jazykových funkcí a pragmatických významů jazykových prostředků – přiřazování významů nebo funkcí k textům)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i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znalost slovotvorby, morfologie, lexika, frazeologie, syntaxe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350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AA748-0467-48B4-905F-CD3B2396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6560980-CE1F-4719-BF51-CF0E8794BF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488" y="685800"/>
            <a:ext cx="7685023" cy="5054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0875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4C082-CF1F-42C8-A383-E9B2D44B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5CA98FE-B314-40C5-9FE9-283F1FE6B3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769" y="788477"/>
            <a:ext cx="7493376" cy="52810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439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DA28B-CBF7-4085-B302-7CE837288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8A0BDC6-D1B0-4688-839A-C51CA9245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797" y="838200"/>
            <a:ext cx="8496603" cy="51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4984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38B9A-FB9B-42D1-BC92-FF4A7CE7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59BA75F-C3A0-4C7A-8182-028D0EF697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838" y="1759353"/>
            <a:ext cx="8550562" cy="3535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448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DF60A-87EF-48EE-8C92-865EDB25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7886"/>
          </a:xfrm>
        </p:spPr>
        <p:txBody>
          <a:bodyPr/>
          <a:lstStyle/>
          <a:p>
            <a:r>
              <a:rPr lang="cs-CZ" dirty="0"/>
              <a:t>4.)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A3ACE8-A353-4D2D-ADD1-C51204A0C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1089"/>
            <a:ext cx="9601200" cy="4536311"/>
          </a:xfrm>
        </p:spPr>
        <p:txBody>
          <a:bodyPr>
            <a:normAutofit fontScale="92500" lnSpcReduction="20000"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formální dopis nebo mail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min 100 slov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hodnocení: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obsahové hledisko – dodržení slohového útvaru, dosažení cíle, relevantní komunikace s adresátem, formální členění (oslovení, rozloučení), srozumitelnost, funkčnost a dostatečná podrobnost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text s prvky publicistického stylu nebo úvahy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min 150 slov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hodnocení:</a:t>
            </a:r>
          </a:p>
          <a:p>
            <a:pPr marL="1600200" lvl="3" indent="-228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obsahové hledisko – slohový útvar a téma, komunikační záměr, členění a kompozice, srozumitelná argumentace</a:t>
            </a:r>
          </a:p>
          <a:p>
            <a:pPr marL="1600200" lvl="3" indent="-228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Jazykové hledisko (u obou úloh) – prostředky textové návaznosti (spojovací výrazy, zájmena, odkazovací slova), slovosled a interpunkce, logická návaznost myšlenek, adekvátní slovní zásoba +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„zda se nevyskytují chyby bránící porozumění a chyby v diakritice a pravopisu jsou pouze ojedinělé, nemění význam sdělení a neztěžují porozumění“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97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76A78-EC7C-444A-B87B-C547B19B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5AB1A9F-6277-4FD0-8C43-3ACF037ABC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363" y="2037144"/>
            <a:ext cx="6636431" cy="2296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955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240531-AAEE-4DB2-AFF2-6A39087A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Globální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ED1B3-3211-4F8B-96A4-BAFE08B03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Dokáže porozumět hlavním myšlenkám složitých textů konkrétních i abstraktních témat včetně odborně zaměřených diskusí ve svém oboru.</a:t>
            </a:r>
          </a:p>
          <a:p>
            <a:r>
              <a:rPr lang="cs-CZ" dirty="0"/>
              <a:t>Dokáže se účastnit rozhovoru natolik plynule a spontánně, že může vést běžný rozhovor s rodilými mluvčími, aniž by to představovalo zvýšené úsilí pro kteréhokoliv účastníka interakce.</a:t>
            </a:r>
          </a:p>
        </p:txBody>
      </p:sp>
    </p:spTree>
    <p:extLst>
      <p:ext uri="{BB962C8B-B14F-4D97-AF65-F5344CB8AC3E}">
        <p14:creationId xmlns:p14="http://schemas.microsoft.com/office/powerpoint/2010/main" val="2016334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46B89-E192-4B5E-A86C-51077F52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7886"/>
          </a:xfrm>
        </p:spPr>
        <p:txBody>
          <a:bodyPr/>
          <a:lstStyle/>
          <a:p>
            <a:r>
              <a:rPr lang="cs-CZ" dirty="0"/>
              <a:t>5.) Mluvení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605A5-652B-461B-8890-E18B24FAF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1089"/>
            <a:ext cx="9601200" cy="4536311"/>
          </a:xfrm>
        </p:spPr>
        <p:txBody>
          <a:bodyPr>
            <a:normAutofit lnSpcReduction="10000"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úloha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hovoří samostatně o sobě, svém životě, svých koníčcích (1 min) +  odpovídá na otázky ze své perspektivy (2 min)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Př. Jaký je váš vztah k počítačům? Zajímají vás cizí jazyky?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úloha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samostatně hovoří na téma, které mu je zadáno (3 min příprava, min 1,5 min monolog + doplňující otázky)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Př. Popište 2 státy, které znáte. Čím se od sebe liší?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úloha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diskuze nad zadaným úkolem – argumentace, střídání partnerů, kladení otázek, reakce na názory a podněty partnera (6-7 min)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Hodnotí se: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Splnění zadání, adekvátní slovní zásoba, použité gramatické prostředky, ústní interakce, organizace a členění promluvy, fonologická kompetence (výslovnost a intonace)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615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12CE7-64F7-42ED-B0CE-82F70552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76EF279-8830-4CB7-8EC4-CBFDB8BDF9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530" y="742125"/>
            <a:ext cx="7922536" cy="5430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42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3B4D5-CD7E-43E7-AC99-241A999C0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Čtení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C0805-DFF3-4D32-99BC-DD4F6969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Rozumí článkům a zprávám zabývajícími se současnými problémy, v nichž autoři zaujímají konkrétní postoje či stanoviska. Rozumí textům současné prózy.</a:t>
            </a:r>
          </a:p>
        </p:txBody>
      </p:sp>
    </p:spTree>
    <p:extLst>
      <p:ext uri="{BB962C8B-B14F-4D97-AF65-F5344CB8AC3E}">
        <p14:creationId xmlns:p14="http://schemas.microsoft.com/office/powerpoint/2010/main" val="253343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2C02C-38BC-4A4A-9964-47A302434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Poslech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131AB-B3E2-48C9-BCE6-5DC4F759F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Rozumí delším promluvám a přednáškám a dokáže sledovat i složitou výměnu názorů, pokud téma dostatečně zná. </a:t>
            </a:r>
          </a:p>
          <a:p>
            <a:r>
              <a:rPr lang="cs-CZ" dirty="0"/>
              <a:t>Rozumí většině televizních zpráv a programů týkajících se aktuálních témat. </a:t>
            </a:r>
          </a:p>
          <a:p>
            <a:r>
              <a:rPr lang="cs-CZ" dirty="0"/>
              <a:t>Rozumí většině filmů ve spisovném jazyce.</a:t>
            </a:r>
          </a:p>
        </p:txBody>
      </p:sp>
    </p:spTree>
    <p:extLst>
      <p:ext uri="{BB962C8B-B14F-4D97-AF65-F5344CB8AC3E}">
        <p14:creationId xmlns:p14="http://schemas.microsoft.com/office/powerpoint/2010/main" val="374334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7C007-0844-44FC-89BF-7D47F372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Mluvení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E6071D-E10D-4476-8428-810B5FF36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A)   Interakce</a:t>
            </a:r>
          </a:p>
          <a:p>
            <a:r>
              <a:rPr lang="cs-CZ" dirty="0"/>
              <a:t>Dokáže se účastnit rozhovoru natolik plynule a spontánně, že může vést běžný rozhovor s rodilými mluvčími. Dokáže se aktivně zapojit do diskuse o známých tématech, vysvětlovat a obhajovat své názory.</a:t>
            </a:r>
          </a:p>
          <a:p>
            <a:pPr marL="0" indent="0">
              <a:buNone/>
            </a:pPr>
            <a:r>
              <a:rPr lang="cs-CZ" dirty="0"/>
              <a:t>B)   Samostatný projev</a:t>
            </a:r>
          </a:p>
          <a:p>
            <a:r>
              <a:rPr lang="cs-CZ" dirty="0"/>
              <a:t>Dokáže se srozumitelně a podrobně vyjadřovat k široké škále témat, která se vztahují k oblasti jeho zájmu. Umí vysvětlit své stanovisko k aktuálním otázkám a uvést výhody a nevýhody různých řešení.</a:t>
            </a:r>
          </a:p>
        </p:txBody>
      </p:sp>
    </p:spTree>
    <p:extLst>
      <p:ext uri="{BB962C8B-B14F-4D97-AF65-F5344CB8AC3E}">
        <p14:creationId xmlns:p14="http://schemas.microsoft.com/office/powerpoint/2010/main" val="3133976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1281-DECD-4618-8401-49566759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BF3FB-B693-4D04-8506-FAA1CAAE5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Umí napsat srozumitelné podrobné texty na širokou škálu témat a vysvětlit své názorové stanovisko týkající se aktuálního problému s uvedením výhod a nevýhod různých možností.</a:t>
            </a:r>
          </a:p>
          <a:p>
            <a:r>
              <a:rPr lang="cs-CZ" dirty="0"/>
              <a:t>Umí napsat srozumitelné texty týkající se různých témat z oblasti jeho zájmů, přičemž dokáže shrnout, skloubit a zhodnotit informace a argumenty z velkého počtu zdrojů.</a:t>
            </a:r>
          </a:p>
          <a:p>
            <a:r>
              <a:rPr lang="cs-CZ" dirty="0"/>
              <a:t>Dokáže napsat srozumitelné a podrobné popisy skutečných nebo smyšlených událostí a zážitků, přičemž vyjadřuje vztahy mezi myšlenkami v logicky uspořádaném souvislém textu a dodržuje ustálené konvence daného žánru.</a:t>
            </a:r>
          </a:p>
        </p:txBody>
      </p:sp>
    </p:spTree>
    <p:extLst>
      <p:ext uri="{BB962C8B-B14F-4D97-AF65-F5344CB8AC3E}">
        <p14:creationId xmlns:p14="http://schemas.microsoft.com/office/powerpoint/2010/main" val="180225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17342-FE9A-461D-91E7-19F7F7E15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49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B772F-86CC-4B68-90E0-FABB93F2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084"/>
            <a:ext cx="10515600" cy="5577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 err="1"/>
              <a:t>sloví</a:t>
            </a:r>
            <a:r>
              <a:rPr lang="cs-CZ" dirty="0"/>
              <a:t> a lidová rčení byla a jsou kulturním bohatstvím a výrazem lidové moudrosti. některá </a:t>
            </a:r>
            <a:r>
              <a:rPr lang="cs-CZ" dirty="0" err="1">
                <a:highlight>
                  <a:srgbClr val="FFFF00"/>
                </a:highlight>
              </a:rPr>
              <a:t>z</a:t>
            </a:r>
            <a:r>
              <a:rPr lang="cs-CZ" dirty="0" err="1"/>
              <a:t>ijí</a:t>
            </a:r>
            <a:r>
              <a:rPr lang="cs-CZ" dirty="0"/>
              <a:t> </a:t>
            </a:r>
            <a:r>
              <a:rPr lang="cs-CZ" dirty="0" err="1"/>
              <a:t>ji</a:t>
            </a:r>
            <a:r>
              <a:rPr lang="cs-CZ" dirty="0" err="1">
                <a:highlight>
                  <a:srgbClr val="FFFF00"/>
                </a:highlight>
              </a:rPr>
              <a:t>z</a:t>
            </a:r>
            <a:r>
              <a:rPr lang="cs-CZ" dirty="0"/>
              <a:t> po staletí, jiná vznikla v době nedávné na základě nějaké události nebo zlidověla dobře </a:t>
            </a:r>
            <a:r>
              <a:rPr lang="cs-CZ" dirty="0" err="1"/>
              <a:t>naps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/>
              <a:t>ná</a:t>
            </a:r>
            <a:r>
              <a:rPr lang="cs-CZ" dirty="0"/>
              <a:t> či pronesená věta z </a:t>
            </a:r>
            <a:r>
              <a:rPr lang="cs-CZ" dirty="0" err="1"/>
              <a:t>kní</a:t>
            </a:r>
            <a:r>
              <a:rPr lang="cs-CZ" dirty="0" err="1">
                <a:highlight>
                  <a:srgbClr val="FFFF00"/>
                </a:highlight>
              </a:rPr>
              <a:t>z</a:t>
            </a:r>
            <a:r>
              <a:rPr lang="cs-CZ" dirty="0" err="1"/>
              <a:t>ky</a:t>
            </a:r>
            <a:r>
              <a:rPr lang="cs-CZ" dirty="0"/>
              <a:t> či filmu.</a:t>
            </a:r>
          </a:p>
          <a:p>
            <a:pPr marL="0" indent="0">
              <a:buNone/>
            </a:pPr>
            <a:r>
              <a:rPr lang="cs-CZ" dirty="0"/>
              <a:t>Ať chceme či ne provázejí nás každodenně.</a:t>
            </a:r>
          </a:p>
          <a:p>
            <a:pPr marL="0" indent="0">
              <a:buNone/>
            </a:pPr>
            <a:r>
              <a:rPr lang="cs-CZ" dirty="0"/>
              <a:t>Večer uléháme </a:t>
            </a:r>
            <a:r>
              <a:rPr lang="cs-CZ" dirty="0">
                <a:highlight>
                  <a:srgbClr val="FF00FF"/>
                </a:highlight>
              </a:rPr>
              <a:t>od</a:t>
            </a:r>
            <a:r>
              <a:rPr lang="cs-CZ" dirty="0"/>
              <a:t> nedokončené práce s tím, že ráno je moudřejší večera. Ráno se probouzíme odpočatí a plni energie, protože ranní ptáče dál doskáče.  Máme přísloví Šaty dělají člověka. Mám na to jiný názor.</a:t>
            </a:r>
          </a:p>
          <a:p>
            <a:pPr marL="0" indent="0">
              <a:buNone/>
            </a:pPr>
            <a:r>
              <a:rPr lang="cs-CZ" dirty="0"/>
              <a:t>Každý člověk musí </a:t>
            </a:r>
            <a:r>
              <a:rPr lang="cs-CZ" dirty="0" err="1"/>
              <a:t>vyp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/>
              <a:t>dat</a:t>
            </a:r>
            <a:r>
              <a:rPr lang="cs-CZ" dirty="0"/>
              <a:t> dobře. Jsem přesvědčena, že jestli</a:t>
            </a:r>
            <a:r>
              <a:rPr lang="cs-CZ" dirty="0">
                <a:highlight>
                  <a:srgbClr val="0000FF"/>
                </a:highlight>
              </a:rPr>
              <a:t> </a:t>
            </a:r>
            <a:r>
              <a:rPr lang="cs-CZ" dirty="0"/>
              <a:t>člověk hodný, pracovitý, má </a:t>
            </a:r>
            <a:r>
              <a:rPr lang="cs-CZ" dirty="0" err="1"/>
              <a:t>dobr</a:t>
            </a:r>
            <a:r>
              <a:rPr lang="cs-CZ" dirty="0" err="1">
                <a:highlight>
                  <a:srgbClr val="FFFF00"/>
                </a:highlight>
              </a:rPr>
              <a:t>e</a:t>
            </a:r>
            <a:r>
              <a:rPr lang="cs-CZ" dirty="0"/>
              <a:t> vzděl</a:t>
            </a:r>
            <a:r>
              <a:rPr lang="cs-CZ" dirty="0">
                <a:highlight>
                  <a:srgbClr val="FFFF00"/>
                </a:highlight>
              </a:rPr>
              <a:t>a</a:t>
            </a:r>
            <a:r>
              <a:rPr lang="cs-CZ" dirty="0"/>
              <a:t>ní, </a:t>
            </a:r>
            <a:r>
              <a:rPr lang="cs-CZ" dirty="0">
                <a:highlight>
                  <a:srgbClr val="00FFFF"/>
                </a:highlight>
              </a:rPr>
              <a:t>ten člověk vždy má </a:t>
            </a:r>
            <a:r>
              <a:rPr lang="cs-CZ" dirty="0" err="1"/>
              <a:t>kr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sné</a:t>
            </a:r>
            <a:r>
              <a:rPr lang="cs-CZ" dirty="0"/>
              <a:t>, čisté a </a:t>
            </a:r>
            <a:r>
              <a:rPr lang="cs-CZ" dirty="0" err="1"/>
              <a:t>m</a:t>
            </a:r>
            <a:r>
              <a:rPr lang="cs-CZ" dirty="0" err="1">
                <a:highlight>
                  <a:srgbClr val="FFFF00"/>
                </a:highlight>
              </a:rPr>
              <a:t>o</a:t>
            </a:r>
            <a:r>
              <a:rPr lang="cs-CZ" dirty="0" err="1"/>
              <a:t>dní</a:t>
            </a:r>
            <a:r>
              <a:rPr lang="cs-CZ" dirty="0"/>
              <a:t> šaty. Protože </a:t>
            </a:r>
            <a:r>
              <a:rPr lang="cs-CZ" dirty="0">
                <a:highlight>
                  <a:srgbClr val="00FFFF"/>
                </a:highlight>
              </a:rPr>
              <a:t>ten člověk ačkoliv stará</a:t>
            </a:r>
            <a:r>
              <a:rPr lang="cs-CZ" dirty="0">
                <a:highlight>
                  <a:srgbClr val="0000FF"/>
                </a:highlight>
              </a:rPr>
              <a:t> </a:t>
            </a:r>
            <a:r>
              <a:rPr lang="cs-CZ" dirty="0">
                <a:highlight>
                  <a:srgbClr val="00FFFF"/>
                </a:highlight>
              </a:rPr>
              <a:t>o sebe</a:t>
            </a:r>
            <a:r>
              <a:rPr lang="cs-CZ" dirty="0"/>
              <a:t>, ale nemyslí jen na sebe, ale i na lidi s kterými pracuje a s kterými v běžném životě přichází do styku.</a:t>
            </a:r>
          </a:p>
          <a:p>
            <a:pPr marL="0" indent="0">
              <a:buNone/>
            </a:pPr>
            <a:r>
              <a:rPr lang="cs-CZ" dirty="0"/>
              <a:t>Ale</a:t>
            </a:r>
            <a:r>
              <a:rPr lang="cs-CZ" dirty="0">
                <a:highlight>
                  <a:srgbClr val="0000FF"/>
                </a:highlight>
              </a:rPr>
              <a:t> </a:t>
            </a:r>
            <a:r>
              <a:rPr lang="cs-CZ" dirty="0"/>
              <a:t>bývá</a:t>
            </a:r>
            <a:r>
              <a:rPr lang="cs-CZ" dirty="0">
                <a:highlight>
                  <a:srgbClr val="0000FF"/>
                </a:highlight>
              </a:rPr>
              <a:t> </a:t>
            </a:r>
            <a:r>
              <a:rPr lang="cs-CZ" dirty="0"/>
              <a:t>naopak. Člověk</a:t>
            </a:r>
            <a:r>
              <a:rPr lang="cs-CZ" dirty="0">
                <a:highlight>
                  <a:srgbClr val="0000FF"/>
                </a:highlight>
              </a:rPr>
              <a:t> </a:t>
            </a:r>
            <a:r>
              <a:rPr lang="cs-CZ" dirty="0" err="1"/>
              <a:t>vyp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/>
              <a:t>dá</a:t>
            </a:r>
            <a:r>
              <a:rPr lang="cs-CZ" dirty="0"/>
              <a:t> dobře, má </a:t>
            </a:r>
            <a:r>
              <a:rPr lang="cs-CZ" dirty="0" err="1"/>
              <a:t>dr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/>
              <a:t>h</a:t>
            </a:r>
            <a:r>
              <a:rPr lang="cs-CZ" dirty="0" err="1">
                <a:highlight>
                  <a:srgbClr val="FFFF00"/>
                </a:highlight>
              </a:rPr>
              <a:t>e</a:t>
            </a:r>
            <a:r>
              <a:rPr lang="cs-CZ" dirty="0"/>
              <a:t> šaty, moderní hodinky, </a:t>
            </a:r>
            <a:r>
              <a:rPr lang="cs-CZ" dirty="0" err="1"/>
              <a:t>m</a:t>
            </a:r>
            <a:r>
              <a:rPr lang="cs-CZ" dirty="0" err="1">
                <a:highlight>
                  <a:srgbClr val="FFFF00"/>
                </a:highlight>
              </a:rPr>
              <a:t>o</a:t>
            </a:r>
            <a:r>
              <a:rPr lang="cs-CZ" dirty="0" err="1"/>
              <a:t>dní</a:t>
            </a:r>
            <a:r>
              <a:rPr lang="cs-CZ" dirty="0"/>
              <a:t> </a:t>
            </a:r>
            <a:r>
              <a:rPr lang="cs-CZ" dirty="0" err="1">
                <a:highlight>
                  <a:srgbClr val="FFFF00"/>
                </a:highlight>
              </a:rPr>
              <a:t>u</a:t>
            </a:r>
            <a:r>
              <a:rPr lang="cs-CZ" dirty="0" err="1"/>
              <a:t>čes</a:t>
            </a:r>
            <a:r>
              <a:rPr lang="cs-CZ" dirty="0"/>
              <a:t> a příjemný parfém. Samozřejmě, že ten člověk zapůsobí velkým dojmem na své okolí. Ale když pozn</a:t>
            </a:r>
            <a:r>
              <a:rPr lang="cs-CZ" dirty="0">
                <a:highlight>
                  <a:srgbClr val="FF00FF"/>
                </a:highlight>
              </a:rPr>
              <a:t>áš</a:t>
            </a:r>
            <a:r>
              <a:rPr lang="cs-CZ" dirty="0"/>
              <a:t> toho člověka blíže a bude falešn</a:t>
            </a:r>
            <a:r>
              <a:rPr lang="cs-CZ" dirty="0">
                <a:highlight>
                  <a:srgbClr val="FF00FF"/>
                </a:highlight>
              </a:rPr>
              <a:t>í</a:t>
            </a:r>
            <a:r>
              <a:rPr lang="cs-CZ" dirty="0"/>
              <a:t>, </a:t>
            </a:r>
            <a:r>
              <a:rPr lang="cs-CZ" dirty="0" err="1"/>
              <a:t>l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 err="1"/>
              <a:t>ný</a:t>
            </a:r>
            <a:r>
              <a:rPr lang="cs-CZ" dirty="0"/>
              <a:t> </a:t>
            </a:r>
            <a:r>
              <a:rPr lang="cs-CZ" dirty="0" err="1"/>
              <a:t>jin</a:t>
            </a:r>
            <a:r>
              <a:rPr lang="cs-CZ" dirty="0" err="1">
                <a:highlight>
                  <a:srgbClr val="FFFF00"/>
                </a:highlight>
              </a:rPr>
              <a:t>y</a:t>
            </a:r>
            <a:r>
              <a:rPr lang="cs-CZ" dirty="0" err="1"/>
              <a:t>mi</a:t>
            </a:r>
            <a:r>
              <a:rPr lang="cs-CZ" dirty="0"/>
              <a:t> slovy špatný člověk, myslím si, že v tomto případě </a:t>
            </a:r>
            <a:r>
              <a:rPr lang="cs-CZ" dirty="0">
                <a:highlight>
                  <a:srgbClr val="00FFFF"/>
                </a:highlight>
              </a:rPr>
              <a:t>jeho šaty budou </a:t>
            </a:r>
            <a:r>
              <a:rPr lang="cs-CZ" dirty="0"/>
              <a:t>jen prázdný zvuk.</a:t>
            </a:r>
          </a:p>
          <a:p>
            <a:pPr marL="0" indent="0">
              <a:buNone/>
            </a:pPr>
            <a:r>
              <a:rPr lang="cs-CZ" dirty="0"/>
              <a:t>A proto vím, že šaty nedělají člověka, ale člověk dělá šaty!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31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8972C-85F5-4F4C-A99D-BB2B1C83C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8745F7-957F-4DF9-AA8A-1084BD399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Šaty dělají člověka</a:t>
            </a:r>
          </a:p>
          <a:p>
            <a:pPr marL="0" indent="0">
              <a:buNone/>
            </a:pPr>
            <a:r>
              <a:rPr lang="cs-CZ" dirty="0" err="1">
                <a:highlight>
                  <a:srgbClr val="00FF00"/>
                </a:highlight>
              </a:rPr>
              <a:t>Č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>
                <a:highlight>
                  <a:srgbClr val="00FF00"/>
                </a:highlight>
              </a:rPr>
              <a:t>sto</a:t>
            </a:r>
            <a:r>
              <a:rPr lang="cs-CZ" dirty="0">
                <a:highlight>
                  <a:srgbClr val="00FF00"/>
                </a:highlight>
              </a:rPr>
              <a:t> je slyšet</a:t>
            </a:r>
            <a:r>
              <a:rPr lang="cs-CZ" dirty="0"/>
              <a:t>, že "šaty dělají člověka." Je to určitě pravda, ale je to také jen část širší pravdy. To, jak oceňujeme jiného člověka, záleží ve velké mí</a:t>
            </a:r>
            <a:r>
              <a:rPr lang="cs-CZ" dirty="0">
                <a:highlight>
                  <a:srgbClr val="FF00FF"/>
                </a:highlight>
              </a:rPr>
              <a:t>ry</a:t>
            </a:r>
            <a:r>
              <a:rPr lang="cs-CZ" dirty="0"/>
              <a:t> na věc</a:t>
            </a:r>
            <a:r>
              <a:rPr lang="cs-CZ" dirty="0">
                <a:highlight>
                  <a:srgbClr val="FF00FF"/>
                </a:highlight>
              </a:rPr>
              <a:t>ích</a:t>
            </a:r>
            <a:r>
              <a:rPr lang="cs-CZ" dirty="0"/>
              <a:t>, jež nemají nic </a:t>
            </a:r>
            <a:r>
              <a:rPr lang="cs-CZ" dirty="0" err="1"/>
              <a:t>společn</a:t>
            </a:r>
            <a:r>
              <a:rPr lang="cs-CZ" dirty="0" err="1">
                <a:highlight>
                  <a:srgbClr val="FF00FF"/>
                </a:highlight>
              </a:rPr>
              <a:t>í</a:t>
            </a:r>
            <a:r>
              <a:rPr lang="cs-CZ" dirty="0" err="1"/>
              <a:t>ho</a:t>
            </a:r>
            <a:r>
              <a:rPr lang="cs-CZ" dirty="0"/>
              <a:t> s jeho charakterem nebo s tím, co umí.</a:t>
            </a:r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>
                <a:highlight>
                  <a:srgbClr val="FFFF00"/>
                </a:highlight>
              </a:rPr>
              <a:t>y</a:t>
            </a:r>
            <a:r>
              <a:rPr lang="cs-CZ" dirty="0" err="1"/>
              <a:t>zkumy</a:t>
            </a:r>
            <a:r>
              <a:rPr lang="cs-CZ" dirty="0"/>
              <a:t> ukazují </a:t>
            </a:r>
            <a:r>
              <a:rPr lang="cs-CZ" dirty="0" err="1"/>
              <a:t>např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 err="1"/>
              <a:t>klad</a:t>
            </a:r>
            <a:r>
              <a:rPr lang="cs-CZ" dirty="0"/>
              <a:t>, že lidé, </a:t>
            </a:r>
            <a:r>
              <a:rPr lang="cs-CZ" dirty="0" err="1"/>
              <a:t>kteř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/>
              <a:t> jsou vyšší, vypadají lépe nebo </a:t>
            </a:r>
            <a:r>
              <a:rPr lang="cs-CZ" dirty="0">
                <a:highlight>
                  <a:srgbClr val="008080"/>
                </a:highlight>
              </a:rPr>
              <a:t>dají</a:t>
            </a:r>
            <a:r>
              <a:rPr lang="cs-CZ" dirty="0"/>
              <a:t> dojem, že mají víc peněz (</a:t>
            </a:r>
            <a:r>
              <a:rPr lang="cs-CZ" dirty="0" err="1"/>
              <a:t>npř</a:t>
            </a:r>
            <a:r>
              <a:rPr lang="cs-CZ" dirty="0"/>
              <a:t>. elegantním oblekem), jsou </a:t>
            </a:r>
            <a:r>
              <a:rPr lang="cs-CZ" dirty="0" err="1"/>
              <a:t>oceňov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ni</a:t>
            </a:r>
            <a:r>
              <a:rPr lang="cs-CZ" dirty="0"/>
              <a:t> jako inteligentnější, šikovnější a </a:t>
            </a:r>
            <a:r>
              <a:rPr lang="cs-CZ" dirty="0" err="1"/>
              <a:t>úspě</a:t>
            </a:r>
            <a:r>
              <a:rPr lang="cs-CZ" dirty="0" err="1">
                <a:highlight>
                  <a:srgbClr val="FF00FF"/>
                </a:highlight>
              </a:rPr>
              <a:t>šší</a:t>
            </a:r>
            <a:r>
              <a:rPr lang="cs-CZ" dirty="0"/>
              <a:t> než menší </a:t>
            </a:r>
            <a:r>
              <a:rPr lang="cs-CZ" dirty="0" err="1"/>
              <a:t>l</a:t>
            </a:r>
            <a:r>
              <a:rPr lang="cs-CZ" dirty="0" err="1">
                <a:highlight>
                  <a:srgbClr val="FFFF00"/>
                </a:highlight>
              </a:rPr>
              <a:t>í</a:t>
            </a:r>
            <a:r>
              <a:rPr lang="cs-CZ" dirty="0" err="1"/>
              <a:t>d</a:t>
            </a:r>
            <a:r>
              <a:rPr lang="cs-CZ" dirty="0" err="1">
                <a:highlight>
                  <a:srgbClr val="FFFF00"/>
                </a:highlight>
              </a:rPr>
              <a:t>e</a:t>
            </a:r>
            <a:r>
              <a:rPr lang="cs-CZ" dirty="0"/>
              <a:t>, </a:t>
            </a:r>
            <a:r>
              <a:rPr lang="cs-CZ" dirty="0" err="1"/>
              <a:t>kteř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/>
              <a:t> neodpovídají současnému ideálu </a:t>
            </a:r>
            <a:r>
              <a:rPr lang="cs-CZ" dirty="0" err="1">
                <a:highlight>
                  <a:srgbClr val="FF00FF"/>
                </a:highlight>
              </a:rPr>
              <a:t>krasice</a:t>
            </a:r>
            <a:r>
              <a:rPr lang="cs-CZ" dirty="0"/>
              <a:t>. Ti jedni mají víc úspěchu v práci a v soukrom</a:t>
            </a:r>
            <a:r>
              <a:rPr lang="cs-CZ" dirty="0">
                <a:highlight>
                  <a:srgbClr val="FF00FF"/>
                </a:highlight>
              </a:rPr>
              <a:t>ý</a:t>
            </a:r>
            <a:r>
              <a:rPr lang="cs-CZ" dirty="0"/>
              <a:t>m životě než ti druzí.</a:t>
            </a:r>
          </a:p>
          <a:p>
            <a:pPr marL="0" indent="0">
              <a:buNone/>
            </a:pPr>
            <a:r>
              <a:rPr lang="cs-CZ" dirty="0"/>
              <a:t>Podle mého názoru je o sice škoda, ale prostě fakt. Můžeme se </a:t>
            </a:r>
            <a:r>
              <a:rPr lang="cs-CZ" dirty="0" err="1"/>
              <a:t>sn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/>
              <a:t>žit</a:t>
            </a:r>
            <a:r>
              <a:rPr lang="cs-CZ" dirty="0"/>
              <a:t> o </a:t>
            </a:r>
            <a:r>
              <a:rPr lang="cs-CZ" dirty="0" err="1"/>
              <a:t>sn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 err="1"/>
              <a:t>žení</a:t>
            </a:r>
            <a:r>
              <a:rPr lang="cs-CZ" dirty="0"/>
              <a:t> takové diskriminace, není to </a:t>
            </a:r>
            <a:r>
              <a:rPr lang="cs-CZ" dirty="0">
                <a:highlight>
                  <a:srgbClr val="808000"/>
                </a:highlight>
              </a:rPr>
              <a:t>a</a:t>
            </a:r>
            <a:r>
              <a:rPr lang="cs-CZ" dirty="0"/>
              <a:t>však </a:t>
            </a:r>
            <a:r>
              <a:rPr lang="cs-CZ" dirty="0">
                <a:highlight>
                  <a:srgbClr val="FFFF00"/>
                </a:highlight>
              </a:rPr>
              <a:t>do konce </a:t>
            </a:r>
            <a:r>
              <a:rPr lang="cs-CZ" dirty="0"/>
              <a:t>možné. Člověk není strojem, jenž může vypínat své pocity - a </a:t>
            </a:r>
            <a:r>
              <a:rPr lang="cs-CZ" dirty="0" err="1">
                <a:highlight>
                  <a:srgbClr val="00FF00"/>
                </a:highlight>
              </a:rPr>
              <a:t>předsoudy</a:t>
            </a:r>
            <a:r>
              <a:rPr lang="cs-CZ" dirty="0"/>
              <a:t>. Zaměstnavatel</a:t>
            </a:r>
            <a:r>
              <a:rPr lang="cs-CZ" dirty="0">
                <a:highlight>
                  <a:srgbClr val="FFFF00"/>
                </a:highlight>
              </a:rPr>
              <a:t>e</a:t>
            </a:r>
            <a:r>
              <a:rPr lang="cs-CZ" dirty="0"/>
              <a:t> </a:t>
            </a:r>
            <a:r>
              <a:rPr lang="cs-CZ" dirty="0" err="1">
                <a:highlight>
                  <a:srgbClr val="FF00FF"/>
                </a:highlight>
              </a:rPr>
              <a:t>vybercí</a:t>
            </a:r>
            <a:r>
              <a:rPr lang="cs-CZ" dirty="0"/>
              <a:t> </a:t>
            </a:r>
            <a:r>
              <a:rPr lang="cs-CZ" dirty="0" err="1"/>
              <a:t>zaměstnanc</a:t>
            </a:r>
            <a:r>
              <a:rPr lang="cs-CZ" dirty="0" err="1">
                <a:highlight>
                  <a:srgbClr val="FF00FF"/>
                </a:highlight>
              </a:rPr>
              <a:t>y</a:t>
            </a:r>
            <a:r>
              <a:rPr lang="cs-CZ" dirty="0"/>
              <a:t> </a:t>
            </a:r>
            <a:r>
              <a:rPr lang="cs-CZ" dirty="0">
                <a:highlight>
                  <a:srgbClr val="00FFFF"/>
                </a:highlight>
              </a:rPr>
              <a:t>vždycky budou </a:t>
            </a:r>
            <a:r>
              <a:rPr lang="cs-CZ" dirty="0" err="1"/>
              <a:t>ovlivňov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ni</a:t>
            </a:r>
            <a:r>
              <a:rPr lang="cs-CZ" dirty="0"/>
              <a:t> tím, jak </a:t>
            </a:r>
            <a:r>
              <a:rPr lang="cs-CZ" dirty="0" err="1"/>
              <a:t>kandid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ti</a:t>
            </a:r>
            <a:r>
              <a:rPr lang="cs-CZ" dirty="0"/>
              <a:t> vypadají, na </a:t>
            </a:r>
            <a:r>
              <a:rPr lang="cs-CZ" dirty="0">
                <a:highlight>
                  <a:srgbClr val="FF00FF"/>
                </a:highlight>
              </a:rPr>
              <a:t>co</a:t>
            </a:r>
            <a:r>
              <a:rPr lang="cs-CZ" dirty="0"/>
              <a:t> má také vliv, zda </a:t>
            </a:r>
            <a:r>
              <a:rPr lang="cs-CZ" dirty="0" err="1"/>
              <a:t>přich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zí</a:t>
            </a:r>
            <a:r>
              <a:rPr lang="cs-CZ" dirty="0"/>
              <a:t> v dobr</a:t>
            </a:r>
            <a:r>
              <a:rPr lang="cs-CZ" dirty="0">
                <a:highlight>
                  <a:srgbClr val="FF00FF"/>
                </a:highlight>
              </a:rPr>
              <a:t>ý</a:t>
            </a:r>
            <a:r>
              <a:rPr lang="cs-CZ" dirty="0"/>
              <a:t>m obleku nebo v </a:t>
            </a:r>
            <a:r>
              <a:rPr lang="cs-CZ" dirty="0" err="1"/>
              <a:t>džins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ch</a:t>
            </a:r>
            <a:r>
              <a:rPr lang="cs-CZ" dirty="0"/>
              <a:t> a tričku.</a:t>
            </a:r>
          </a:p>
          <a:p>
            <a:pPr marL="0" indent="0">
              <a:buNone/>
            </a:pPr>
            <a:r>
              <a:rPr lang="cs-CZ" dirty="0"/>
              <a:t>Je možné tudíž očekávat, že lidé nediskriminují jin</a:t>
            </a:r>
            <a:r>
              <a:rPr lang="cs-CZ" dirty="0">
                <a:highlight>
                  <a:srgbClr val="FF00FF"/>
                </a:highlight>
              </a:rPr>
              <a:t>ých</a:t>
            </a:r>
            <a:r>
              <a:rPr lang="cs-CZ" dirty="0"/>
              <a:t> naschvál. Co není možné očekávat, je </a:t>
            </a:r>
            <a:r>
              <a:rPr lang="cs-CZ" dirty="0" err="1">
                <a:highlight>
                  <a:srgbClr val="FFFF00"/>
                </a:highlight>
              </a:rPr>
              <a:t>u</a:t>
            </a:r>
            <a:r>
              <a:rPr lang="cs-CZ" dirty="0" err="1"/>
              <a:t>plná</a:t>
            </a:r>
            <a:r>
              <a:rPr lang="cs-CZ" dirty="0"/>
              <a:t> </a:t>
            </a:r>
            <a:r>
              <a:rPr lang="cs-CZ" dirty="0" err="1"/>
              <a:t>ob</a:t>
            </a:r>
            <a:r>
              <a:rPr lang="cs-CZ" dirty="0" err="1">
                <a:highlight>
                  <a:srgbClr val="FFFF00"/>
                </a:highlight>
              </a:rPr>
              <a:t>i</a:t>
            </a:r>
            <a:r>
              <a:rPr lang="cs-CZ" dirty="0" err="1"/>
              <a:t>ektivita</a:t>
            </a:r>
            <a:r>
              <a:rPr lang="cs-CZ" dirty="0"/>
              <a:t>. Ta v </a:t>
            </a:r>
            <a:r>
              <a:rPr lang="cs-CZ" dirty="0" err="1"/>
              <a:t>realn</a:t>
            </a:r>
            <a:r>
              <a:rPr lang="cs-CZ" dirty="0" err="1">
                <a:highlight>
                  <a:srgbClr val="FF00FF"/>
                </a:highlight>
              </a:rPr>
              <a:t>ý</a:t>
            </a:r>
            <a:r>
              <a:rPr lang="cs-CZ" dirty="0" err="1"/>
              <a:t>m</a:t>
            </a:r>
            <a:r>
              <a:rPr lang="cs-CZ" dirty="0"/>
              <a:t> životě není, a nemůže být.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620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BD36E-3271-4C89-BC4E-852307C74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6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3D2FD-0D99-4BE3-8900-BE1EE8644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8175"/>
            <a:ext cx="10515600" cy="5538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Toto přísloví znamená, že když se informace nebo problém </a:t>
            </a:r>
            <a:r>
              <a:rPr lang="cs-CZ" dirty="0">
                <a:highlight>
                  <a:srgbClr val="008080"/>
                </a:highlight>
              </a:rPr>
              <a:t>rozděluje</a:t>
            </a:r>
            <a:r>
              <a:rPr lang="cs-CZ" dirty="0"/>
              <a:t>, tím nám může pomoci s řešením. Vyjádřím svůj názor a potom vysvětlím proč si to myslím. Nakonec </a:t>
            </a:r>
            <a:r>
              <a:rPr lang="cs-CZ" dirty="0">
                <a:highlight>
                  <a:srgbClr val="008080"/>
                </a:highlight>
              </a:rPr>
              <a:t>uzavřu s závěrem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Podle mého názoru je toto přísloví pravda a když mám něco </a:t>
            </a:r>
            <a:r>
              <a:rPr lang="cs-CZ" dirty="0">
                <a:highlight>
                  <a:srgbClr val="FF00FF"/>
                </a:highlight>
              </a:rPr>
              <a:t>které </a:t>
            </a:r>
            <a:r>
              <a:rPr lang="cs-CZ" dirty="0"/>
              <a:t>musím vyřešit, </a:t>
            </a:r>
            <a:r>
              <a:rPr lang="cs-CZ" dirty="0" err="1"/>
              <a:t>obr</a:t>
            </a:r>
            <a:r>
              <a:rPr lang="cs-CZ" dirty="0" err="1">
                <a:highlight>
                  <a:srgbClr val="FFFF00"/>
                </a:highlight>
              </a:rPr>
              <a:t>á</a:t>
            </a:r>
            <a:r>
              <a:rPr lang="cs-CZ" dirty="0" err="1"/>
              <a:t>cím</a:t>
            </a:r>
            <a:r>
              <a:rPr lang="cs-CZ" dirty="0"/>
              <a:t> se na další lidi. Myslím si, že není pochyb o tom že víc hlav znamená, že víc víme.</a:t>
            </a:r>
          </a:p>
          <a:p>
            <a:pPr marL="0" indent="0">
              <a:buNone/>
            </a:pPr>
            <a:r>
              <a:rPr lang="cs-CZ" dirty="0"/>
              <a:t>Vysvětlil bych to tak, že například každá vláda má mnoho členů nebo </a:t>
            </a:r>
            <a:r>
              <a:rPr lang="cs-CZ" dirty="0" err="1"/>
              <a:t>každ</a:t>
            </a:r>
            <a:r>
              <a:rPr lang="cs-CZ" dirty="0" err="1">
                <a:highlight>
                  <a:srgbClr val="FFFF00"/>
                </a:highlight>
              </a:rPr>
              <a:t>y</a:t>
            </a:r>
            <a:r>
              <a:rPr lang="cs-CZ" dirty="0"/>
              <a:t> sportovec má </a:t>
            </a:r>
            <a:r>
              <a:rPr lang="cs-CZ" dirty="0" err="1"/>
              <a:t>tr</a:t>
            </a:r>
            <a:r>
              <a:rPr lang="cs-CZ" dirty="0" err="1">
                <a:highlight>
                  <a:srgbClr val="FFFF00"/>
                </a:highlight>
              </a:rPr>
              <a:t>é</a:t>
            </a:r>
            <a:r>
              <a:rPr lang="cs-CZ" dirty="0" err="1"/>
              <a:t>n</a:t>
            </a:r>
            <a:r>
              <a:rPr lang="cs-CZ" dirty="0" err="1">
                <a:highlight>
                  <a:srgbClr val="FFFF00"/>
                </a:highlight>
              </a:rPr>
              <a:t>e</a:t>
            </a:r>
            <a:r>
              <a:rPr lang="cs-CZ" dirty="0" err="1"/>
              <a:t>ra</a:t>
            </a:r>
            <a:r>
              <a:rPr lang="cs-CZ" dirty="0"/>
              <a:t> nebo zaměstnance, kteří mu radí. Toto se </a:t>
            </a:r>
            <a:r>
              <a:rPr lang="cs-CZ" dirty="0" err="1"/>
              <a:t>st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vá</a:t>
            </a:r>
            <a:r>
              <a:rPr lang="cs-CZ" dirty="0">
                <a:highlight>
                  <a:srgbClr val="FFFF00"/>
                </a:highlight>
              </a:rPr>
              <a:t>,</a:t>
            </a:r>
            <a:r>
              <a:rPr lang="cs-CZ" dirty="0"/>
              <a:t> nejen protože m</a:t>
            </a:r>
            <a:r>
              <a:rPr lang="cs-CZ" dirty="0">
                <a:highlight>
                  <a:srgbClr val="FFFF00"/>
                </a:highlight>
              </a:rPr>
              <a:t>á</a:t>
            </a:r>
            <a:r>
              <a:rPr lang="cs-CZ" dirty="0"/>
              <a:t>jí příliš </a:t>
            </a:r>
            <a:r>
              <a:rPr lang="cs-CZ" dirty="0" err="1"/>
              <a:t>pr</a:t>
            </a:r>
            <a:r>
              <a:rPr lang="cs-CZ" dirty="0" err="1">
                <a:highlight>
                  <a:srgbClr val="FFFF00"/>
                </a:highlight>
              </a:rPr>
              <a:t>a</a:t>
            </a:r>
            <a:r>
              <a:rPr lang="cs-CZ" dirty="0" err="1"/>
              <a:t>ce</a:t>
            </a:r>
            <a:r>
              <a:rPr lang="cs-CZ" dirty="0"/>
              <a:t>, ale také z důvodu </a:t>
            </a:r>
            <a:r>
              <a:rPr lang="cs-CZ" dirty="0">
                <a:highlight>
                  <a:srgbClr val="008080"/>
                </a:highlight>
              </a:rPr>
              <a:t>znalosti</a:t>
            </a:r>
            <a:r>
              <a:rPr lang="cs-CZ" dirty="0"/>
              <a:t>. Nikdo nemůže vědět všechno, ani o jeho oboru a proto má víc osob, na které se může obrátit.</a:t>
            </a:r>
          </a:p>
          <a:p>
            <a:pPr marL="0" indent="0">
              <a:buNone/>
            </a:pPr>
            <a:r>
              <a:rPr lang="cs-CZ" dirty="0">
                <a:highlight>
                  <a:srgbClr val="FF00FF"/>
                </a:highlight>
              </a:rPr>
              <a:t>Na</a:t>
            </a:r>
            <a:r>
              <a:rPr lang="cs-CZ" dirty="0"/>
              <a:t> závěr</a:t>
            </a:r>
            <a:r>
              <a:rPr lang="cs-CZ" dirty="0">
                <a:highlight>
                  <a:srgbClr val="FF00FF"/>
                </a:highlight>
              </a:rPr>
              <a:t>u </a:t>
            </a:r>
            <a:r>
              <a:rPr lang="cs-CZ" dirty="0"/>
              <a:t>bych řekl, že když je člověk sám a bez rady a kolegů, tak jeho znalost a </a:t>
            </a:r>
            <a:r>
              <a:rPr lang="cs-CZ" dirty="0">
                <a:highlight>
                  <a:srgbClr val="008080"/>
                </a:highlight>
              </a:rPr>
              <a:t>proto</a:t>
            </a:r>
            <a:r>
              <a:rPr lang="cs-CZ" dirty="0">
                <a:highlight>
                  <a:srgbClr val="FF00FF"/>
                </a:highlight>
              </a:rPr>
              <a:t> </a:t>
            </a:r>
            <a:r>
              <a:rPr lang="cs-CZ" dirty="0"/>
              <a:t>úspěch bude </a:t>
            </a:r>
            <a:r>
              <a:rPr lang="cs-CZ" dirty="0">
                <a:highlight>
                  <a:srgbClr val="FF00FF"/>
                </a:highlight>
              </a:rPr>
              <a:t>méně</a:t>
            </a:r>
            <a:r>
              <a:rPr lang="cs-CZ" dirty="0"/>
              <a:t>. </a:t>
            </a:r>
            <a:r>
              <a:rPr lang="cs-CZ" dirty="0">
                <a:highlight>
                  <a:srgbClr val="00FF00"/>
                </a:highlight>
              </a:rPr>
              <a:t>Však</a:t>
            </a:r>
            <a:r>
              <a:rPr lang="cs-CZ" dirty="0"/>
              <a:t>, vidíme když někdo slavn</a:t>
            </a:r>
            <a:r>
              <a:rPr lang="cs-CZ" dirty="0">
                <a:highlight>
                  <a:srgbClr val="FF00FF"/>
                </a:highlight>
              </a:rPr>
              <a:t>ého</a:t>
            </a:r>
            <a:r>
              <a:rPr lang="cs-CZ" dirty="0"/>
              <a:t> něco získá, </a:t>
            </a:r>
            <a:r>
              <a:rPr lang="cs-CZ" dirty="0" err="1"/>
              <a:t>nejdůležitěší</a:t>
            </a:r>
            <a:r>
              <a:rPr lang="cs-CZ" dirty="0"/>
              <a:t> pro něho je nejdříve poděkovat všem, kteří mu pomohli a radili.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2095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151</TotalTime>
  <Words>1332</Words>
  <Application>Microsoft Office PowerPoint</Application>
  <PresentationFormat>Widescreen</PresentationFormat>
  <Paragraphs>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Courier New</vt:lpstr>
      <vt:lpstr>Franklin Gothic Book</vt:lpstr>
      <vt:lpstr>Symbol</vt:lpstr>
      <vt:lpstr>Times New Roman</vt:lpstr>
      <vt:lpstr>Wingdings</vt:lpstr>
      <vt:lpstr>Oříznutí</vt:lpstr>
      <vt:lpstr>Úroveň B2</vt:lpstr>
      <vt:lpstr>Globální pohled</vt:lpstr>
      <vt:lpstr>Čtení</vt:lpstr>
      <vt:lpstr>Poslech</vt:lpstr>
      <vt:lpstr>Mluvení</vt:lpstr>
      <vt:lpstr>Psaní</vt:lpstr>
      <vt:lpstr>PowerPoint Presentation</vt:lpstr>
      <vt:lpstr>PowerPoint Presentation</vt:lpstr>
      <vt:lpstr>PowerPoint Presentation</vt:lpstr>
      <vt:lpstr>Certifikovaná zkouška z češtiny pro cizince (CCE – B2) </vt:lpstr>
      <vt:lpstr>1.) Čtení s porozuměním </vt:lpstr>
      <vt:lpstr>2.) Poslech s porozuměním</vt:lpstr>
      <vt:lpstr>3.) Gramaticko-lexikální část</vt:lpstr>
      <vt:lpstr>PowerPoint Presentation</vt:lpstr>
      <vt:lpstr>PowerPoint Presentation</vt:lpstr>
      <vt:lpstr>PowerPoint Presentation</vt:lpstr>
      <vt:lpstr>PowerPoint Presentation</vt:lpstr>
      <vt:lpstr>4.) Psaní</vt:lpstr>
      <vt:lpstr>PowerPoint Presentation</vt:lpstr>
      <vt:lpstr>5.) Mluvení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Gabriela Nová</dc:creator>
  <cp:lastModifiedBy>FFUK</cp:lastModifiedBy>
  <cp:revision>8</cp:revision>
  <dcterms:created xsi:type="dcterms:W3CDTF">2022-03-30T09:48:47Z</dcterms:created>
  <dcterms:modified xsi:type="dcterms:W3CDTF">2022-03-31T14:37:30Z</dcterms:modified>
</cp:coreProperties>
</file>