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7" r:id="rId3"/>
    <p:sldId id="265" r:id="rId4"/>
    <p:sldId id="264" r:id="rId5"/>
    <p:sldId id="258" r:id="rId6"/>
    <p:sldId id="263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709" autoAdjust="0"/>
  </p:normalViewPr>
  <p:slideViewPr>
    <p:cSldViewPr>
      <p:cViewPr varScale="1">
        <p:scale>
          <a:sx n="52" d="100"/>
          <a:sy n="52" d="100"/>
        </p:scale>
        <p:origin x="233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0444D-02D7-4913-A3FF-5C0E3B51EE75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DBCCD-3369-4015-B0DE-3B8A5D89F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56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D2C4868-6E73-4EF9-A0B3-FF24A2F7BD9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40"/>
            <a:ext cx="5487013" cy="4114587"/>
          </a:xfrm>
          <a:noFill/>
          <a:ln/>
        </p:spPr>
        <p:txBody>
          <a:bodyPr/>
          <a:lstStyle/>
          <a:p>
            <a:pPr>
              <a:spcBef>
                <a:spcPts val="415"/>
              </a:spcBef>
              <a:tabLst>
                <a:tab pos="0" algn="l"/>
                <a:tab pos="413208" algn="l"/>
                <a:tab pos="827882" algn="l"/>
                <a:tab pos="1242555" algn="l"/>
                <a:tab pos="1657229" algn="l"/>
                <a:tab pos="2071903" algn="l"/>
                <a:tab pos="2486576" algn="l"/>
                <a:tab pos="2901250" algn="l"/>
                <a:tab pos="3315924" algn="l"/>
                <a:tab pos="3730597" algn="l"/>
                <a:tab pos="4145270" algn="l"/>
                <a:tab pos="4559944" algn="l"/>
                <a:tab pos="4974618" algn="l"/>
                <a:tab pos="5389290" algn="l"/>
                <a:tab pos="5803964" algn="l"/>
                <a:tab pos="6218638" algn="l"/>
                <a:tab pos="6633312" algn="l"/>
                <a:tab pos="7047985" algn="l"/>
                <a:tab pos="7462659" algn="l"/>
                <a:tab pos="7877332" algn="l"/>
                <a:tab pos="8292006" algn="l"/>
              </a:tabLst>
            </a:pPr>
            <a:endParaRPr lang="it-IT" dirty="0">
              <a:latin typeface="Arial" charset="0"/>
              <a:ea typeface="SimSun" charset="0"/>
              <a:cs typeface="SimSu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96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3DBCCD-3369-4015-B0DE-3B8A5D89FFF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698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40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64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797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128588"/>
            <a:ext cx="8224838" cy="1433512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DE27E-9769-4881-B036-9EF444ACEC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47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28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96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34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14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38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65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59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8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CB49F-BA9D-44EA-9CA5-BF4FE4B41F9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25670-E941-464E-B7CB-2C97FC0875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94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1593761" y="2455070"/>
            <a:ext cx="5829300" cy="1102519"/>
          </a:xfrm>
          <a:solidFill>
            <a:srgbClr val="BBE0E3"/>
          </a:solidFill>
          <a:ln w="9360">
            <a:solidFill>
              <a:srgbClr val="000000"/>
            </a:solidFill>
            <a:miter lim="800000"/>
          </a:ln>
        </p:spPr>
        <p:txBody>
          <a:bodyPr/>
          <a:lstStyle/>
          <a:p>
            <a:pPr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en-GB" b="1" dirty="0">
                <a:latin typeface="Tahoma" pitchFamily="32" charset="0"/>
              </a:rPr>
              <a:t>			Diploma seminar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2478698" y="3971272"/>
            <a:ext cx="4428492" cy="10403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7500" tIns="35100" rIns="67500" bIns="35100" anchor="ctr">
            <a:spAutoFit/>
          </a:bodyPr>
          <a:lstStyle/>
          <a:p>
            <a:r>
              <a:rPr lang="en-GB" sz="2100" i="1" dirty="0"/>
              <a:t>Some tips and hints on </a:t>
            </a:r>
            <a:r>
              <a:rPr lang="cs-CZ" sz="2100" i="1" dirty="0" err="1"/>
              <a:t>Literature</a:t>
            </a:r>
            <a:r>
              <a:rPr lang="cs-CZ" sz="2100" i="1" dirty="0"/>
              <a:t> </a:t>
            </a:r>
            <a:r>
              <a:rPr lang="cs-CZ" sz="2100" i="1" dirty="0" err="1"/>
              <a:t>Review</a:t>
            </a:r>
            <a:r>
              <a:rPr lang="cs-CZ" sz="2100" i="1" dirty="0"/>
              <a:t> and </a:t>
            </a:r>
            <a:r>
              <a:rPr lang="en-GB" sz="2100" i="1" dirty="0"/>
              <a:t>Methods</a:t>
            </a: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1442761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Introduction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Open the topic – invite and inspire the reader</a:t>
            </a:r>
          </a:p>
          <a:p>
            <a:pPr lvl="1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start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statement</a:t>
            </a:r>
            <a:endParaRPr lang="cs-CZ" dirty="0"/>
          </a:p>
          <a:p>
            <a:pPr lvl="1"/>
            <a:r>
              <a:rPr lang="cs-CZ" dirty="0"/>
              <a:t>I </a:t>
            </a: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works</a:t>
            </a:r>
            <a:r>
              <a:rPr lang="cs-CZ" dirty="0"/>
              <a:t>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start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en-GB" dirty="0"/>
              <a:t>an illustrative </a:t>
            </a:r>
            <a:r>
              <a:rPr lang="cs-CZ" dirty="0" err="1"/>
              <a:t>emiprical</a:t>
            </a:r>
            <a:r>
              <a:rPr lang="cs-CZ" dirty="0"/>
              <a:t> </a:t>
            </a:r>
            <a:r>
              <a:rPr lang="en-GB" dirty="0"/>
              <a:t>example</a:t>
            </a:r>
            <a:r>
              <a:rPr lang="cs-CZ" dirty="0"/>
              <a:t> and </a:t>
            </a:r>
            <a:r>
              <a:rPr lang="en-GB" dirty="0"/>
              <a:t>comment on how it fits the topic you will discuss</a:t>
            </a:r>
          </a:p>
          <a:p>
            <a:r>
              <a:rPr lang="en-GB" dirty="0"/>
              <a:t>Explain/prove the relevance (without necessarily using the term relevance) to social sciences</a:t>
            </a:r>
          </a:p>
          <a:p>
            <a:r>
              <a:rPr lang="en-GB" dirty="0"/>
              <a:t>Tell the reader briefly what has been written on a topic and what will be the added value of your work (e.g. n</a:t>
            </a:r>
            <a:r>
              <a:rPr lang="en-GB" i="1" dirty="0"/>
              <a:t>ew perspective</a:t>
            </a:r>
            <a:r>
              <a:rPr lang="en-GB" dirty="0"/>
              <a:t>, </a:t>
            </a:r>
            <a:r>
              <a:rPr lang="en-GB" i="1" dirty="0"/>
              <a:t>unexplored empirical data, timely topic, contributing to a theoretical puzzle</a:t>
            </a:r>
            <a:r>
              <a:rPr lang="en-GB" dirty="0"/>
              <a:t>)</a:t>
            </a:r>
          </a:p>
          <a:p>
            <a:r>
              <a:rPr lang="en-GB" dirty="0"/>
              <a:t>Define the main research aims and questions</a:t>
            </a:r>
          </a:p>
          <a:p>
            <a:r>
              <a:rPr lang="en-GB" dirty="0"/>
              <a:t>Present briefly the methods</a:t>
            </a:r>
          </a:p>
          <a:p>
            <a:r>
              <a:rPr lang="en-GB" dirty="0"/>
              <a:t>Present the structure of your works (e.g. division into chapters)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891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E99C6-AB67-4BE6-9095-F045E912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to consider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57EBBE-F968-4971-BCEE-2C0C9295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What has been written about the topic of your interest?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What were the key conceptual/theoretical lenses to examine the topic?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What is your theoretical perspective and why is it relevant for your thesis?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Can you observe any streams of thoughts in existing literature? What are the differences among different streams of research and to which tradition to you adhere?   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What has been answered? What remained unanswered and what are the main gaps in existing literature?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Think about the key conclusions to summarize your interpretation of existing scholarship and to define the framework for your own work. This will be followed by a definition of research aims and questions. 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51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BBEC8-281E-49E0-A600-CD80D78BA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Next steps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B7509-9A66-4E1C-B5A6-51EA749BA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identify appropriate keywords</a:t>
            </a:r>
          </a:p>
          <a:p>
            <a:r>
              <a:rPr lang="en-GB" dirty="0"/>
              <a:t>search across different databases through specific key-words (e.g., scholar.google.com, EBSCO, ProQuest, JSTOR, browse specific journals </a:t>
            </a:r>
          </a:p>
          <a:p>
            <a:r>
              <a:rPr lang="en-GB" dirty="0"/>
              <a:t>critically assess the quality of your sources</a:t>
            </a:r>
          </a:p>
          <a:p>
            <a:r>
              <a:rPr lang="en-GB" dirty="0"/>
              <a:t>you should also take inspiration from the text that you are reading (snowball further references). </a:t>
            </a:r>
          </a:p>
        </p:txBody>
      </p:sp>
    </p:spTree>
    <p:extLst>
      <p:ext uri="{BB962C8B-B14F-4D97-AF65-F5344CB8AC3E}">
        <p14:creationId xmlns:p14="http://schemas.microsoft.com/office/powerpoint/2010/main" val="10481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Literature review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Normally, you can structure your literature review around two/three parts: </a:t>
            </a:r>
          </a:p>
          <a:p>
            <a:pPr marL="0" indent="0" algn="l">
              <a:buNone/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a) theoretical framework </a:t>
            </a:r>
          </a:p>
          <a:p>
            <a:pPr marL="0" indent="0" algn="l">
              <a:buNone/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b) a topic</a:t>
            </a:r>
          </a:p>
          <a:p>
            <a:pPr algn="l"/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if relevant, you can consider </a:t>
            </a:r>
            <a:endParaRPr lang="cs-CZ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c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focusing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on 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research on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emerging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social 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media 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platforms (Instagram, TikTok,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Xiaohongshu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etc.)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 algn="l">
              <a:buNone/>
            </a:pPr>
            <a:r>
              <a:rPr lang="cs-CZ" dirty="0">
                <a:solidFill>
                  <a:srgbClr val="222222"/>
                </a:solidFill>
                <a:latin typeface="Arial" panose="020B0604020202020204" pitchFamily="34" charset="0"/>
              </a:rPr>
              <a:t>d)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describe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national</a:t>
            </a:r>
            <a:r>
              <a:rPr lang="cs-CZ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context</a:t>
            </a:r>
            <a:endParaRPr lang="en-GB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Problem/topic description </a:t>
            </a:r>
            <a:r>
              <a:rPr lang="en-GB" dirty="0"/>
              <a:t>(e.g., media representation of </a:t>
            </a:r>
            <a:r>
              <a:rPr lang="en-GB" dirty="0">
                <a:highlight>
                  <a:srgbClr val="FFFF00"/>
                </a:highlight>
              </a:rPr>
              <a:t>XXXX</a:t>
            </a:r>
            <a:r>
              <a:rPr lang="en-GB" dirty="0"/>
              <a:t>)  and </a:t>
            </a:r>
            <a:r>
              <a:rPr lang="en-GB" dirty="0">
                <a:solidFill>
                  <a:schemeClr val="tx2"/>
                </a:solidFill>
              </a:rPr>
              <a:t>an introduction of your theoretical perspective </a:t>
            </a:r>
            <a:r>
              <a:rPr lang="en-GB" dirty="0"/>
              <a:t>(e.g., the political economy of media)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448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D5977C-1839-431E-9716-ED33524E6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How to write?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17A404-8B73-420F-AC86-F639BA4A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Interpret the argumentation of other authors: paraphrasis quotes (avoid plagiarism)</a:t>
            </a:r>
          </a:p>
          <a:p>
            <a:r>
              <a:rPr lang="en-GB" dirty="0"/>
              <a:t>Compare argumentations and look for counter-arguments</a:t>
            </a:r>
          </a:p>
          <a:p>
            <a:r>
              <a:rPr lang="en-GB" dirty="0"/>
              <a:t>Assess the work of </a:t>
            </a:r>
            <a:r>
              <a:rPr lang="cs-CZ" dirty="0" err="1"/>
              <a:t>others</a:t>
            </a:r>
            <a:r>
              <a:rPr lang="en-GB" dirty="0"/>
              <a:t> and be critical of others – well-</a:t>
            </a:r>
            <a:r>
              <a:rPr lang="cs-CZ" dirty="0" err="1"/>
              <a:t>argued</a:t>
            </a:r>
            <a:r>
              <a:rPr lang="cs-CZ" dirty="0"/>
              <a:t> </a:t>
            </a:r>
            <a:r>
              <a:rPr lang="en-GB" dirty="0"/>
              <a:t>criticism</a:t>
            </a:r>
          </a:p>
          <a:p>
            <a:r>
              <a:rPr lang="en-GB" dirty="0"/>
              <a:t>Not “writing for writing”: build an argument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sections</a:t>
            </a:r>
            <a:endParaRPr lang="en-GB" dirty="0"/>
          </a:p>
          <a:p>
            <a:pPr algn="l"/>
            <a:r>
              <a:rPr lang="en-GB" dirty="0"/>
              <a:t>Tell the reader: </a:t>
            </a:r>
            <a:r>
              <a:rPr lang="en-GB" i="1" dirty="0"/>
              <a:t>What we know </a:t>
            </a:r>
            <a:r>
              <a:rPr lang="en-GB" dirty="0"/>
              <a:t>and </a:t>
            </a:r>
            <a:r>
              <a:rPr lang="en-GB" i="1" dirty="0"/>
              <a:t>What we do not know</a:t>
            </a:r>
          </a:p>
          <a:p>
            <a:r>
              <a:rPr lang="en-GB" dirty="0"/>
              <a:t>Build your position for the analytical/empirical part: and link to formulate research questions and objectives</a:t>
            </a:r>
            <a:endParaRPr lang="en-GB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428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Theoretical part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Make sure that you define the key concepts and categories that will use across your work</a:t>
            </a:r>
          </a:p>
          <a:p>
            <a:r>
              <a:rPr lang="en-GB" dirty="0"/>
              <a:t>Mind the coherence of your work </a:t>
            </a:r>
          </a:p>
          <a:p>
            <a:r>
              <a:rPr lang="en-GB" dirty="0"/>
              <a:t>Be careful with general statements: use academic references and avoid common sense statement</a:t>
            </a:r>
          </a:p>
          <a:p>
            <a:r>
              <a:rPr lang="en-GB" dirty="0"/>
              <a:t>Link the paragraphs and give a synthesis</a:t>
            </a:r>
          </a:p>
        </p:txBody>
      </p:sp>
    </p:spTree>
    <p:extLst>
      <p:ext uri="{BB962C8B-B14F-4D97-AF65-F5344CB8AC3E}">
        <p14:creationId xmlns:p14="http://schemas.microsoft.com/office/powerpoint/2010/main" val="31548468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530</Words>
  <Application>Microsoft Office PowerPoint</Application>
  <PresentationFormat>Předvádění na obrazovce (4:3)</PresentationFormat>
  <Paragraphs>48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Tahoma</vt:lpstr>
      <vt:lpstr>Motiv systému Office</vt:lpstr>
      <vt:lpstr>   Diploma seminar</vt:lpstr>
      <vt:lpstr>Introduction </vt:lpstr>
      <vt:lpstr>What to consider</vt:lpstr>
      <vt:lpstr>Next steps</vt:lpstr>
      <vt:lpstr>Literature review</vt:lpstr>
      <vt:lpstr>How to write?</vt:lpstr>
      <vt:lpstr>Theoretical part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POKUSNY UCET,ZAM,CIVT</dc:creator>
  <cp:lastModifiedBy>Dino Numerato</cp:lastModifiedBy>
  <cp:revision>20</cp:revision>
  <dcterms:created xsi:type="dcterms:W3CDTF">2021-10-13T10:03:17Z</dcterms:created>
  <dcterms:modified xsi:type="dcterms:W3CDTF">2024-09-29T08:05:33Z</dcterms:modified>
</cp:coreProperties>
</file>