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9" r:id="rId3"/>
    <p:sldId id="261" r:id="rId4"/>
    <p:sldId id="262" r:id="rId5"/>
    <p:sldId id="263" r:id="rId6"/>
    <p:sldId id="257" r:id="rId7"/>
    <p:sldId id="258" r:id="rId8"/>
    <p:sldId id="265" r:id="rId9"/>
    <p:sldId id="266" r:id="rId10"/>
    <p:sldId id="267" r:id="rId11"/>
    <p:sldId id="268" r:id="rId12"/>
    <p:sldId id="269" r:id="rId13"/>
    <p:sldId id="260" r:id="rId14"/>
    <p:sldId id="264" r:id="rId15"/>
    <p:sldId id="270" r:id="rId16"/>
    <p:sldId id="271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1" autoAdjust="0"/>
    <p:restoredTop sz="96387" autoAdjust="0"/>
  </p:normalViewPr>
  <p:slideViewPr>
    <p:cSldViewPr snapToGrid="0">
      <p:cViewPr varScale="1">
        <p:scale>
          <a:sx n="60" d="100"/>
          <a:sy n="60" d="100"/>
        </p:scale>
        <p:origin x="96" y="1200"/>
      </p:cViewPr>
      <p:guideLst/>
    </p:cSldViewPr>
  </p:slideViewPr>
  <p:outlineViewPr>
    <p:cViewPr>
      <p:scale>
        <a:sx n="33" d="100"/>
        <a:sy n="33" d="100"/>
      </p:scale>
      <p:origin x="0" y="-405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9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024196-14A6-4B82-8397-CA4993C6EAED}" type="datetimeFigureOut">
              <a:rPr lang="cs-CZ" smtClean="0"/>
              <a:t>01.12.2022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D47D3-6E45-42B8-B83D-A7B2F91FBB8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97853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Armstrong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D47D3-6E45-42B8-B83D-A7B2F91FBB8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53359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Smith and </a:t>
            </a:r>
            <a:r>
              <a:rPr lang="cs-CZ" dirty="0" err="1" smtClean="0"/>
              <a:t>Kendal</a:t>
            </a:r>
            <a:r>
              <a:rPr lang="cs-CZ" dirty="0" smtClean="0"/>
              <a:t> (1963)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D47D3-6E45-42B8-B83D-A7B2F91FBB84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9514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(Arnold, 2007)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BD47D3-6E45-42B8-B83D-A7B2F91FBB8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62159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F4C1-BDDF-42F1-8C16-3AC6D210DBE2}" type="datetimeFigureOut">
              <a:rPr lang="cs-CZ" smtClean="0"/>
              <a:t>01.12.2022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38A45-D751-47DE-95BE-F0DDC4B7CB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93645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F4C1-BDDF-42F1-8C16-3AC6D210DBE2}" type="datetimeFigureOut">
              <a:rPr lang="cs-CZ" smtClean="0"/>
              <a:t>01.12.2022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38A45-D751-47DE-95BE-F0DDC4B7CB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7478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F4C1-BDDF-42F1-8C16-3AC6D210DBE2}" type="datetimeFigureOut">
              <a:rPr lang="cs-CZ" smtClean="0"/>
              <a:t>01.12.2022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38A45-D751-47DE-95BE-F0DDC4B7CB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5103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F4C1-BDDF-42F1-8C16-3AC6D210DBE2}" type="datetimeFigureOut">
              <a:rPr lang="cs-CZ" smtClean="0"/>
              <a:t>01.12.2022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38A45-D751-47DE-95BE-F0DDC4B7CB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62589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F4C1-BDDF-42F1-8C16-3AC6D210DBE2}" type="datetimeFigureOut">
              <a:rPr lang="cs-CZ" smtClean="0"/>
              <a:t>01.12.2022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38A45-D751-47DE-95BE-F0DDC4B7CB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8651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F4C1-BDDF-42F1-8C16-3AC6D210DBE2}" type="datetimeFigureOut">
              <a:rPr lang="cs-CZ" smtClean="0"/>
              <a:t>01.12.2022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38A45-D751-47DE-95BE-F0DDC4B7CB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5531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F4C1-BDDF-42F1-8C16-3AC6D210DBE2}" type="datetimeFigureOut">
              <a:rPr lang="cs-CZ" smtClean="0"/>
              <a:t>01.12.2022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38A45-D751-47DE-95BE-F0DDC4B7CB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07899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F4C1-BDDF-42F1-8C16-3AC6D210DBE2}" type="datetimeFigureOut">
              <a:rPr lang="cs-CZ" smtClean="0"/>
              <a:t>01.12.2022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38A45-D751-47DE-95BE-F0DDC4B7CB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67464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F4C1-BDDF-42F1-8C16-3AC6D210DBE2}" type="datetimeFigureOut">
              <a:rPr lang="cs-CZ" smtClean="0"/>
              <a:t>01.12.2022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38A45-D751-47DE-95BE-F0DDC4B7CB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2867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F4C1-BDDF-42F1-8C16-3AC6D210DBE2}" type="datetimeFigureOut">
              <a:rPr lang="cs-CZ" smtClean="0"/>
              <a:t>01.12.2022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38A45-D751-47DE-95BE-F0DDC4B7CB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87258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1F4C1-BDDF-42F1-8C16-3AC6D210DBE2}" type="datetimeFigureOut">
              <a:rPr lang="cs-CZ" smtClean="0"/>
              <a:t>01.12.2022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38A45-D751-47DE-95BE-F0DDC4B7CB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2009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1F4C1-BDDF-42F1-8C16-3AC6D210DBE2}" type="datetimeFigureOut">
              <a:rPr lang="cs-CZ" smtClean="0"/>
              <a:t>01.12.2022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438A45-D751-47DE-95BE-F0DDC4B7CB6F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5727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HODNOCENÍ PRACOVNÍHO VÝKONU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5296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757" y="42390"/>
            <a:ext cx="8678486" cy="6773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808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BARS - DEDUKTIVNÍ NEBO INDUKTIVNÍ PŘÍSTUP?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INDUKTIVNÍ (od konkrétního k obecnému)</a:t>
            </a:r>
          </a:p>
          <a:p>
            <a:pPr lvl="1"/>
            <a:r>
              <a:rPr lang="cs-CZ" dirty="0" smtClean="0"/>
              <a:t>Implicitní představy o tom, co představuje efektivní chování, se stanou explicitní prostřednictvím definování kritických incidentů (</a:t>
            </a:r>
            <a:r>
              <a:rPr lang="cs-CZ" dirty="0" err="1" smtClean="0"/>
              <a:t>Guion</a:t>
            </a:r>
            <a:r>
              <a:rPr lang="cs-CZ" dirty="0" smtClean="0"/>
              <a:t>, 2011).</a:t>
            </a:r>
          </a:p>
          <a:p>
            <a:r>
              <a:rPr lang="cs-CZ" dirty="0" smtClean="0"/>
              <a:t>DEDUKTIVNÍ (od obecného ke konkrétnímu)</a:t>
            </a:r>
          </a:p>
          <a:p>
            <a:pPr lvl="1"/>
            <a:r>
              <a:rPr lang="cs-CZ" dirty="0" smtClean="0"/>
              <a:t>Nejprve specifikovány zájmové domény, i když obecně, poté jsou generovány kritické incidenty s cílem konkretizovat a definovat tyto domény.</a:t>
            </a:r>
          </a:p>
          <a:p>
            <a:pPr lvl="1"/>
            <a:endParaRPr lang="cs-CZ" dirty="0"/>
          </a:p>
          <a:p>
            <a:pPr lvl="1"/>
            <a:r>
              <a:rPr lang="cs-CZ" dirty="0" smtClean="0"/>
              <a:t>Aplikace: Hodnocení chování založené na hodnotách</a:t>
            </a:r>
          </a:p>
        </p:txBody>
      </p:sp>
    </p:spTree>
    <p:extLst>
      <p:ext uri="{BB962C8B-B14F-4D97-AF65-F5344CB8AC3E}">
        <p14:creationId xmlns:p14="http://schemas.microsoft.com/office/powerpoint/2010/main" val="27664745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9361" y="947391"/>
            <a:ext cx="10593278" cy="4963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9982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Získávání dat pro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Metoda 360°</a:t>
            </a:r>
          </a:p>
          <a:p>
            <a:r>
              <a:rPr lang="cs-CZ" dirty="0" smtClean="0"/>
              <a:t>Evidence nadřízeného</a:t>
            </a:r>
          </a:p>
          <a:p>
            <a:r>
              <a:rPr lang="cs-CZ" dirty="0" smtClean="0"/>
              <a:t>Sebehodnocení</a:t>
            </a:r>
          </a:p>
          <a:p>
            <a:r>
              <a:rPr lang="cs-CZ" dirty="0" smtClean="0"/>
              <a:t>Kvantitativní KPI (reporting)</a:t>
            </a:r>
          </a:p>
          <a:p>
            <a:r>
              <a:rPr lang="cs-CZ" dirty="0" smtClean="0"/>
              <a:t>Nezávislý hodnotitel</a:t>
            </a:r>
          </a:p>
          <a:p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096110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Chyby v percepci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Halo efekt / Horn efekt</a:t>
            </a:r>
            <a:endParaRPr lang="cs-CZ" dirty="0"/>
          </a:p>
          <a:p>
            <a:r>
              <a:rPr lang="cs-CZ" b="1" dirty="0"/>
              <a:t>efekt </a:t>
            </a:r>
            <a:r>
              <a:rPr lang="cs-CZ" b="1" dirty="0" err="1"/>
              <a:t>primarity</a:t>
            </a:r>
            <a:r>
              <a:rPr lang="cs-CZ" b="1" dirty="0"/>
              <a:t> a efekt </a:t>
            </a:r>
            <a:r>
              <a:rPr lang="cs-CZ" b="1" dirty="0" smtClean="0"/>
              <a:t>novosti</a:t>
            </a:r>
            <a:endParaRPr lang="cs-CZ" dirty="0"/>
          </a:p>
          <a:p>
            <a:r>
              <a:rPr lang="cs-CZ" b="1" dirty="0" smtClean="0"/>
              <a:t>Stereotypy</a:t>
            </a:r>
          </a:p>
          <a:p>
            <a:r>
              <a:rPr lang="cs-CZ" b="1" dirty="0" err="1" smtClean="0"/>
              <a:t>atribuční</a:t>
            </a:r>
            <a:r>
              <a:rPr lang="cs-CZ" b="1" dirty="0" smtClean="0"/>
              <a:t> </a:t>
            </a:r>
            <a:r>
              <a:rPr lang="cs-CZ" b="1" dirty="0"/>
              <a:t>chyby a zkreslení</a:t>
            </a:r>
            <a:r>
              <a:rPr lang="cs-CZ" dirty="0"/>
              <a:t>: tendence hodnotitele připisovat příčiny chování situačním faktorům sám u sebe, ale osobnostním vlastnostem a dispozicím u ostatních (hodnocených) osob. </a:t>
            </a:r>
          </a:p>
          <a:p>
            <a:r>
              <a:rPr lang="cs-CZ" b="1" dirty="0"/>
              <a:t>efekt podobnosti </a:t>
            </a:r>
            <a:r>
              <a:rPr lang="cs-CZ" b="1" dirty="0" smtClean="0"/>
              <a:t>sobě</a:t>
            </a:r>
          </a:p>
          <a:p>
            <a:r>
              <a:rPr lang="cs-CZ" b="1" dirty="0" smtClean="0"/>
              <a:t>historie kontaktu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604778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Čemu věnujeme pozornost, to posiluje.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4599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Cvičení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838200" y="1360404"/>
            <a:ext cx="10515600" cy="2618038"/>
          </a:xfrm>
        </p:spPr>
        <p:txBody>
          <a:bodyPr/>
          <a:lstStyle/>
          <a:p>
            <a:pPr>
              <a:buFontTx/>
              <a:buChar char="-"/>
            </a:pPr>
            <a:r>
              <a:rPr lang="cs-CZ" dirty="0" smtClean="0"/>
              <a:t>Vytvořte skupiny po cca 5ti osobách</a:t>
            </a:r>
          </a:p>
          <a:p>
            <a:pPr>
              <a:buFontTx/>
              <a:buChar char="-"/>
            </a:pPr>
            <a:r>
              <a:rPr lang="cs-CZ" dirty="0" smtClean="0"/>
              <a:t>Definujte jednu hodnotu spojenou se studiem oboru</a:t>
            </a:r>
          </a:p>
          <a:p>
            <a:pPr>
              <a:buFontTx/>
              <a:buChar char="-"/>
            </a:pPr>
            <a:r>
              <a:rPr lang="cs-CZ" dirty="0" smtClean="0"/>
              <a:t>Specifikujte žádoucí chování naplňující tuto hodnotu</a:t>
            </a:r>
          </a:p>
          <a:p>
            <a:pPr>
              <a:buFontTx/>
              <a:buChar char="-"/>
            </a:pPr>
            <a:r>
              <a:rPr lang="cs-CZ" dirty="0" smtClean="0"/>
              <a:t>Specifikujte nežádoucí chování, které porušuje tuto hodnotu</a:t>
            </a:r>
          </a:p>
          <a:p>
            <a:pPr>
              <a:buFontTx/>
              <a:buChar char="-"/>
            </a:pPr>
            <a:r>
              <a:rPr lang="cs-CZ" dirty="0" smtClean="0"/>
              <a:t>Připravte grafickou prezentaci na ½ </a:t>
            </a:r>
            <a:r>
              <a:rPr lang="cs-CZ" dirty="0" err="1" smtClean="0"/>
              <a:t>flipchartu</a:t>
            </a:r>
            <a:endParaRPr lang="cs-CZ" dirty="0" smtClean="0"/>
          </a:p>
          <a:p>
            <a:pPr>
              <a:buFontTx/>
              <a:buChar char="-"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 smtClean="0"/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5263" y="3978442"/>
            <a:ext cx="7651591" cy="25393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010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pracovního výkonu - cíle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vyhodnotit výkon jednotlivce oproti cílům (KPI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dirty="0"/>
              <a:t>zjistit specifické oblasti (kompetence), v nichž by se měl zaměstnanec </a:t>
            </a:r>
            <a:r>
              <a:rPr lang="cs-CZ" dirty="0" smtClean="0"/>
              <a:t>rozvíjet</a:t>
            </a:r>
            <a:endParaRPr lang="cs-CZ" dirty="0"/>
          </a:p>
          <a:p>
            <a:r>
              <a:rPr lang="cs-CZ" dirty="0"/>
              <a:t>vytvořit plán akcí, které má zaměstnanec absolvovat (tréninky, </a:t>
            </a:r>
            <a:r>
              <a:rPr lang="cs-CZ" dirty="0" err="1"/>
              <a:t>koučink</a:t>
            </a:r>
            <a:r>
              <a:rPr lang="cs-CZ" dirty="0"/>
              <a:t>, …), aby se </a:t>
            </a:r>
            <a:r>
              <a:rPr lang="cs-CZ" dirty="0" smtClean="0"/>
              <a:t>rozvíjel</a:t>
            </a:r>
            <a:endParaRPr lang="cs-CZ" dirty="0"/>
          </a:p>
          <a:p>
            <a:r>
              <a:rPr lang="cs-CZ" dirty="0"/>
              <a:t>zajistit příslib zaměstnance k jeho zapojení do aktivit ke zlepšení </a:t>
            </a:r>
            <a:r>
              <a:rPr lang="cs-CZ" dirty="0" smtClean="0"/>
              <a:t>výkonu</a:t>
            </a:r>
            <a:endParaRPr lang="cs-CZ" dirty="0"/>
          </a:p>
          <a:p>
            <a:r>
              <a:rPr lang="cs-CZ" dirty="0"/>
              <a:t>informovat zaměstnance o povýšení nebo změnách v jeho </a:t>
            </a:r>
            <a:r>
              <a:rPr lang="cs-CZ" dirty="0" smtClean="0"/>
              <a:t>zodpovědnostech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08722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Hodnocení pracovního výkonu - funkce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Poznávací</a:t>
            </a:r>
          </a:p>
          <a:p>
            <a:r>
              <a:rPr lang="cs-CZ" dirty="0" smtClean="0"/>
              <a:t>Motivační</a:t>
            </a:r>
          </a:p>
          <a:p>
            <a:r>
              <a:rPr lang="cs-CZ" dirty="0" smtClean="0"/>
              <a:t>Zpětnovazební</a:t>
            </a:r>
          </a:p>
          <a:p>
            <a:r>
              <a:rPr lang="cs-CZ" dirty="0" smtClean="0"/>
              <a:t>Informační</a:t>
            </a:r>
          </a:p>
          <a:p>
            <a:r>
              <a:rPr lang="cs-CZ" dirty="0" smtClean="0"/>
              <a:t>Kulturní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47155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Typy hodnocení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Systematické (periodické)</a:t>
            </a:r>
          </a:p>
          <a:p>
            <a:r>
              <a:rPr lang="cs-CZ" dirty="0" smtClean="0"/>
              <a:t>Příležitostné a nesoustavné</a:t>
            </a:r>
          </a:p>
          <a:p>
            <a:r>
              <a:rPr lang="cs-CZ" dirty="0" smtClean="0"/>
              <a:t>Každodenní průběžné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92702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Kritéria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cs-CZ" b="1" dirty="0" smtClean="0"/>
              <a:t>Obsah</a:t>
            </a:r>
          </a:p>
          <a:p>
            <a:r>
              <a:rPr lang="cs-CZ" dirty="0" smtClean="0"/>
              <a:t>Výkon</a:t>
            </a:r>
          </a:p>
          <a:p>
            <a:r>
              <a:rPr lang="cs-CZ" dirty="0" smtClean="0"/>
              <a:t>Chování</a:t>
            </a:r>
          </a:p>
          <a:p>
            <a:r>
              <a:rPr lang="cs-CZ" dirty="0" smtClean="0"/>
              <a:t>Kompetence (znalosti, dovednosti, postoje)</a:t>
            </a:r>
          </a:p>
          <a:p>
            <a:r>
              <a:rPr lang="cs-CZ" dirty="0" smtClean="0"/>
              <a:t>Potenciál</a:t>
            </a:r>
            <a:endParaRPr lang="cs-CZ" dirty="0"/>
          </a:p>
          <a:p>
            <a:endParaRPr lang="cs-CZ" dirty="0" smtClean="0"/>
          </a:p>
          <a:p>
            <a:pPr marL="0" indent="0">
              <a:buNone/>
            </a:pPr>
            <a:r>
              <a:rPr lang="cs-CZ" b="1" dirty="0" smtClean="0"/>
              <a:t>Typy:</a:t>
            </a:r>
            <a:endParaRPr lang="cs-CZ" b="1" dirty="0"/>
          </a:p>
          <a:p>
            <a:r>
              <a:rPr lang="cs-CZ" dirty="0" err="1" smtClean="0"/>
              <a:t>Ipsativní</a:t>
            </a:r>
            <a:r>
              <a:rPr lang="cs-CZ" dirty="0" smtClean="0"/>
              <a:t> (srovnávám se sám se sebou)</a:t>
            </a:r>
          </a:p>
          <a:p>
            <a:r>
              <a:rPr lang="cs-CZ" dirty="0" smtClean="0"/>
              <a:t>Normativní (srovnávám se s normou)</a:t>
            </a:r>
          </a:p>
          <a:p>
            <a:r>
              <a:rPr lang="cs-CZ" dirty="0" smtClean="0"/>
              <a:t>Kriteriální (srovnávám se s ideálem)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19325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8747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dirty="0" smtClean="0"/>
              <a:t>Metoda má odpovídat charakteru situace a typu pracovního místa (stabilita prostředí apod.)</a:t>
            </a:r>
          </a:p>
          <a:p>
            <a:r>
              <a:rPr lang="cs-CZ" dirty="0" smtClean="0"/>
              <a:t>Pracovní posudek </a:t>
            </a:r>
          </a:p>
          <a:p>
            <a:r>
              <a:rPr lang="cs-CZ" dirty="0" smtClean="0"/>
              <a:t>Posuzovací stupnice</a:t>
            </a:r>
          </a:p>
          <a:p>
            <a:r>
              <a:rPr lang="cs-CZ" dirty="0" smtClean="0"/>
              <a:t>Porovnávací metody (párové srovnávání, dle pořadí, nucená distribuce, podle předlohy)</a:t>
            </a:r>
          </a:p>
          <a:p>
            <a:r>
              <a:rPr lang="cs-CZ" dirty="0" smtClean="0"/>
              <a:t>Hodnocení podle cílů (výsledků)</a:t>
            </a:r>
          </a:p>
          <a:p>
            <a:r>
              <a:rPr lang="cs-CZ" dirty="0" smtClean="0"/>
              <a:t>Hodnocení podle plnění norem</a:t>
            </a:r>
          </a:p>
          <a:p>
            <a:r>
              <a:rPr lang="cs-CZ" dirty="0" smtClean="0"/>
              <a:t>Metoda kritických případů</a:t>
            </a:r>
          </a:p>
          <a:p>
            <a:r>
              <a:rPr lang="cs-CZ" dirty="0" err="1" smtClean="0"/>
              <a:t>Assesment</a:t>
            </a:r>
            <a:r>
              <a:rPr lang="cs-CZ" dirty="0" smtClean="0"/>
              <a:t> centre</a:t>
            </a:r>
          </a:p>
          <a:p>
            <a:r>
              <a:rPr lang="cs-CZ" dirty="0" smtClean="0"/>
              <a:t>Metoda BARS</a:t>
            </a:r>
          </a:p>
          <a:p>
            <a:r>
              <a:rPr lang="cs-CZ" dirty="0" smtClean="0"/>
              <a:t>Položkový seznam (ano-ne)</a:t>
            </a:r>
          </a:p>
          <a:p>
            <a:r>
              <a:rPr lang="cs-CZ" dirty="0" smtClean="0"/>
              <a:t>Metoda GRID (Blake, </a:t>
            </a:r>
            <a:r>
              <a:rPr lang="cs-CZ" dirty="0" err="1" smtClean="0"/>
              <a:t>Mounton</a:t>
            </a:r>
            <a:r>
              <a:rPr lang="cs-CZ" dirty="0" smtClean="0"/>
              <a:t>) – průběžné/příležitostné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28419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GRID - PRŮBĚŽNÉ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b="1" dirty="0" smtClean="0"/>
              <a:t>Hodnoťte chování a činy, ne lidi. </a:t>
            </a:r>
            <a:r>
              <a:rPr lang="cs-CZ" i="1" dirty="0" smtClean="0"/>
              <a:t>("Když jsi mi skočil do řeči abys kritizoval můj návrh, cítil jsem se frustrovaný a naštvaný.„)</a:t>
            </a:r>
          </a:p>
          <a:p>
            <a:r>
              <a:rPr lang="cs-CZ" b="1" dirty="0" smtClean="0"/>
              <a:t>Soustřeďte se na předpovědi důsledků. </a:t>
            </a:r>
            <a:r>
              <a:rPr lang="cs-CZ" i="1" dirty="0" smtClean="0"/>
              <a:t>("Budeš-li se příliš angažovat v denních záležitostech vedoucích oddělení, budeš tím riskovat, že na tobě budou až příliš závislí.„)</a:t>
            </a:r>
          </a:p>
          <a:p>
            <a:r>
              <a:rPr lang="pl-PL" b="1" dirty="0" smtClean="0"/>
              <a:t>Soustřeďte se na to, co je přítomné a aktuální.</a:t>
            </a:r>
            <a:r>
              <a:rPr lang="pl-PL" dirty="0" smtClean="0"/>
              <a:t> </a:t>
            </a:r>
            <a:r>
              <a:rPr lang="pl-PL" i="1" dirty="0" smtClean="0"/>
              <a:t>(</a:t>
            </a:r>
            <a:r>
              <a:rPr lang="cs-CZ" i="1" dirty="0" smtClean="0"/>
              <a:t> "Váš kladný komentář dnes ráno mi pomohl soustředit se na další fázi projektu se zdravým sebevědomím.“)</a:t>
            </a:r>
          </a:p>
          <a:p>
            <a:r>
              <a:rPr lang="cs-CZ" b="1" dirty="0" smtClean="0"/>
              <a:t>Používejte konkrétní příklady chování</a:t>
            </a:r>
            <a:r>
              <a:rPr lang="cs-CZ" dirty="0" smtClean="0"/>
              <a:t>. </a:t>
            </a:r>
            <a:r>
              <a:rPr lang="cs-CZ" i="1" dirty="0" smtClean="0"/>
              <a:t>("Toto je dnes potřetí, kdy jsi mne požádal, abych ti s tím pomohl. Myslíš, že tyto zodpovědnosti uneseš?“)</a:t>
            </a:r>
          </a:p>
          <a:p>
            <a:r>
              <a:rPr lang="cs-CZ" b="1" dirty="0" smtClean="0"/>
              <a:t>Nastavte kritéria procesu hodnocení</a:t>
            </a:r>
            <a:r>
              <a:rPr lang="cs-CZ" dirty="0" smtClean="0"/>
              <a:t> </a:t>
            </a:r>
            <a:r>
              <a:rPr lang="cs-CZ" i="1" dirty="0" smtClean="0"/>
              <a:t>(Zdržíme se hodnocení dříve, než si vyslechneme všechny názory.)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2915589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Metoda BARS (</a:t>
            </a:r>
            <a:r>
              <a:rPr lang="cs-CZ" dirty="0" err="1" smtClean="0"/>
              <a:t>behaviorally</a:t>
            </a:r>
            <a:r>
              <a:rPr lang="cs-CZ" dirty="0" smtClean="0"/>
              <a:t> </a:t>
            </a:r>
            <a:r>
              <a:rPr lang="cs-CZ" dirty="0" err="1" smtClean="0"/>
              <a:t>anchored</a:t>
            </a:r>
            <a:r>
              <a:rPr lang="cs-CZ" dirty="0" smtClean="0"/>
              <a:t> rating </a:t>
            </a:r>
            <a:r>
              <a:rPr lang="cs-CZ" dirty="0" err="1" smtClean="0"/>
              <a:t>scales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Identifikace „kritických událostí“ (popis událostí, které vedly k úspěchu či neúspěchu při plnění úkolu)</a:t>
            </a:r>
          </a:p>
          <a:p>
            <a:r>
              <a:rPr lang="cs-CZ" dirty="0" smtClean="0"/>
              <a:t>Vymezení žádoucího pracovního chování</a:t>
            </a:r>
          </a:p>
          <a:p>
            <a:r>
              <a:rPr lang="cs-CZ" dirty="0" smtClean="0"/>
              <a:t>Pracovní chování je zařazeno do několika hodnotících stupňů</a:t>
            </a:r>
          </a:p>
          <a:p>
            <a:r>
              <a:rPr lang="cs-CZ" dirty="0" smtClean="0"/>
              <a:t>Slovní vyjádření znaků pracovního chování</a:t>
            </a:r>
          </a:p>
          <a:p>
            <a:r>
              <a:rPr lang="cs-CZ" dirty="0" smtClean="0"/>
              <a:t>Stupnici připravují vedoucí, personalisti a pracovníci</a:t>
            </a:r>
          </a:p>
          <a:p>
            <a:r>
              <a:rPr lang="cs-CZ" dirty="0" smtClean="0"/>
              <a:t>Metoda náročná na přípravu, ale dobrá zpětná vazba, srozumitelnost, jednoduchost při používání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45326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1440" y="94784"/>
            <a:ext cx="9269119" cy="6668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288412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585</Words>
  <Application>Microsoft Office PowerPoint</Application>
  <PresentationFormat>Širokoúhlá obrazovka</PresentationFormat>
  <Paragraphs>87</Paragraphs>
  <Slides>16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Office</vt:lpstr>
      <vt:lpstr>HODNOCENÍ PRACOVNÍHO VÝKONU</vt:lpstr>
      <vt:lpstr>Hodnocení pracovního výkonu - cíle</vt:lpstr>
      <vt:lpstr>Hodnocení pracovního výkonu - funkce</vt:lpstr>
      <vt:lpstr>Typy hodnocení</vt:lpstr>
      <vt:lpstr>Kritéria</vt:lpstr>
      <vt:lpstr>Metody</vt:lpstr>
      <vt:lpstr>GRID - PRŮBĚŽNÉ</vt:lpstr>
      <vt:lpstr>Metoda BARS (behaviorally anchored rating scales)</vt:lpstr>
      <vt:lpstr>Prezentace aplikace PowerPoint</vt:lpstr>
      <vt:lpstr>Prezentace aplikace PowerPoint</vt:lpstr>
      <vt:lpstr>BARS - DEDUKTIVNÍ NEBO INDUKTIVNÍ PŘÍSTUP?</vt:lpstr>
      <vt:lpstr>Prezentace aplikace PowerPoint</vt:lpstr>
      <vt:lpstr>Získávání dat pro hodnocení</vt:lpstr>
      <vt:lpstr>Chyby v percepci</vt:lpstr>
      <vt:lpstr>Čemu věnujeme pozornost, to posiluje.</vt:lpstr>
      <vt:lpstr>Cvičení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Matěj Lejsal</dc:creator>
  <cp:lastModifiedBy>Matěj Lejsal</cp:lastModifiedBy>
  <cp:revision>10</cp:revision>
  <dcterms:created xsi:type="dcterms:W3CDTF">2022-12-01T05:56:37Z</dcterms:created>
  <dcterms:modified xsi:type="dcterms:W3CDTF">2022-12-01T07:17:02Z</dcterms:modified>
</cp:coreProperties>
</file>